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7" r:id="rId2"/>
    <p:sldId id="298" r:id="rId3"/>
    <p:sldId id="299" r:id="rId4"/>
    <p:sldId id="300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63" r:id="rId51"/>
    <p:sldId id="364" r:id="rId52"/>
    <p:sldId id="365" r:id="rId53"/>
    <p:sldId id="366" r:id="rId54"/>
    <p:sldId id="367" r:id="rId55"/>
    <p:sldId id="369" r:id="rId5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810" y="2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-48945"/>
            <a:ext cx="9144000" cy="175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9920" y="1355594"/>
            <a:ext cx="8084159" cy="2879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hyperlink" Target="http://es.wikipedia.org/wiki/Guerra_Civil_Rusa" TargetMode="External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hyperlink" Target="http://es.wikipedia.org/wiki/Freikorps" TargetMode="External"/><Relationship Id="rId10" Type="http://schemas.openxmlformats.org/officeDocument/2006/relationships/image" Target="../media/image62.png"/><Relationship Id="rId4" Type="http://schemas.openxmlformats.org/officeDocument/2006/relationships/hyperlink" Target="http://es.wikipedia.org/wiki/Ej%C3%A9rcito_Negro" TargetMode="External"/><Relationship Id="rId9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951" rIns="0" bIns="0" rtlCol="0">
            <a:spAutoFit/>
          </a:bodyPr>
          <a:lstStyle/>
          <a:p>
            <a:pPr marL="2052320">
              <a:lnSpc>
                <a:spcPct val="100000"/>
              </a:lnSpc>
              <a:spcBef>
                <a:spcPts val="95"/>
              </a:spcBef>
            </a:pPr>
            <a:r>
              <a:rPr b="1" dirty="0">
                <a:solidFill>
                  <a:srgbClr val="00AFEF"/>
                </a:solidFill>
                <a:latin typeface="Calibri"/>
                <a:cs typeface="Calibri"/>
              </a:rPr>
              <a:t>LA</a:t>
            </a:r>
            <a:r>
              <a:rPr b="1" spc="-15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00AFEF"/>
                </a:solidFill>
                <a:latin typeface="Calibri"/>
                <a:cs typeface="Calibri"/>
              </a:rPr>
              <a:t>REVOLUCIÓN</a:t>
            </a:r>
            <a:r>
              <a:rPr b="1" spc="-8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00AFEF"/>
                </a:solidFill>
                <a:latin typeface="Calibri"/>
                <a:cs typeface="Calibri"/>
              </a:rPr>
              <a:t>RUSA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1558"/>
            <a:ext cx="9144000" cy="58064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3" y="896111"/>
            <a:ext cx="9003792" cy="50657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334" y="144856"/>
            <a:ext cx="80073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96085" algn="l"/>
              </a:tabLst>
            </a:pPr>
            <a:r>
              <a:rPr b="1" spc="-10" dirty="0">
                <a:latin typeface="Calibri"/>
                <a:cs typeface="Calibri"/>
              </a:rPr>
              <a:t>RUSIA</a:t>
            </a:r>
            <a:r>
              <a:rPr b="1" dirty="0">
                <a:latin typeface="Calibri"/>
                <a:cs typeface="Calibri"/>
              </a:rPr>
              <a:t>	ANTES</a:t>
            </a:r>
            <a:r>
              <a:rPr b="1" spc="-8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7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LA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REVOLUCIÓN.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5127" y="0"/>
            <a:ext cx="65227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7805" y="37337"/>
            <a:ext cx="20923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POLÍTICA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97991"/>
            <a:ext cx="4212336" cy="61600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08119" y="923620"/>
            <a:ext cx="241935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SISTEMA </a:t>
            </a:r>
            <a:r>
              <a:rPr sz="2400" b="1" spc="-35" dirty="0">
                <a:latin typeface="Calibri"/>
                <a:cs typeface="Calibri"/>
              </a:rPr>
              <a:t>AUTOCRÁTICOZAR, </a:t>
            </a:r>
            <a:r>
              <a:rPr sz="2400" b="1" spc="-40" dirty="0">
                <a:latin typeface="Calibri"/>
                <a:cs typeface="Calibri"/>
              </a:rPr>
              <a:t>APOYADO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POR: </a:t>
            </a:r>
            <a:r>
              <a:rPr sz="2400" b="1" spc="-10" dirty="0">
                <a:latin typeface="Calibri"/>
                <a:cs typeface="Calibri"/>
              </a:rPr>
              <a:t>CLERO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Calibri"/>
                <a:cs typeface="Calibri"/>
              </a:rPr>
              <a:t>EJÉRCITO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Calibri"/>
                <a:cs typeface="Calibri"/>
              </a:rPr>
              <a:t>NOBLEZA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12335" y="1984248"/>
            <a:ext cx="4932045" cy="4874260"/>
            <a:chOff x="4212335" y="1984248"/>
            <a:chExt cx="4932045" cy="48742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03135" y="1984248"/>
              <a:ext cx="2340864" cy="18775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2335" y="3883151"/>
              <a:ext cx="4931664" cy="29748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1164" y="-4749"/>
            <a:ext cx="415417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SOCIEDAD</a:t>
            </a:r>
            <a:r>
              <a:rPr sz="4000" spc="-145" dirty="0"/>
              <a:t> </a:t>
            </a:r>
            <a:r>
              <a:rPr sz="4000" spc="-10" dirty="0"/>
              <a:t>AGRARIA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330504" y="701497"/>
            <a:ext cx="231203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Agricultura campesinos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2745" y="701497"/>
            <a:ext cx="33508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785" marR="5080" indent="-45720">
              <a:lnSpc>
                <a:spcPct val="100000"/>
              </a:lnSpc>
              <a:spcBef>
                <a:spcPts val="95"/>
              </a:spcBef>
              <a:tabLst>
                <a:tab pos="2211070" algn="l"/>
                <a:tab pos="2289810" algn="l"/>
              </a:tabLst>
            </a:pPr>
            <a:r>
              <a:rPr sz="3200" spc="-10" dirty="0">
                <a:latin typeface="Calibri"/>
                <a:cs typeface="Calibri"/>
              </a:rPr>
              <a:t>tradicional,</a:t>
            </a:r>
            <a:r>
              <a:rPr sz="3200" dirty="0">
                <a:latin typeface="Calibri"/>
                <a:cs typeface="Calibri"/>
              </a:rPr>
              <a:t>		</a:t>
            </a:r>
            <a:r>
              <a:rPr sz="3200" spc="-35" dirty="0">
                <a:latin typeface="Calibri"/>
                <a:cs typeface="Calibri"/>
              </a:rPr>
              <a:t>mayor </a:t>
            </a:r>
            <a:r>
              <a:rPr sz="3200" spc="-10" dirty="0">
                <a:latin typeface="Calibri"/>
                <a:cs typeface="Calibri"/>
              </a:rPr>
              <a:t>trabajando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en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70194" y="1189431"/>
            <a:ext cx="1777364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Calibri"/>
                <a:cs typeface="Calibri"/>
              </a:rPr>
              <a:t>latifundios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60006" y="701497"/>
            <a:ext cx="17437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14450" marR="5080" indent="-1302385" algn="r">
              <a:lnSpc>
                <a:spcPct val="100000"/>
              </a:lnSpc>
              <a:spcBef>
                <a:spcPts val="95"/>
              </a:spcBef>
              <a:tabLst>
                <a:tab pos="1314450" algn="l"/>
              </a:tabLst>
            </a:pPr>
            <a:r>
              <a:rPr sz="3200" spc="-10" dirty="0">
                <a:latin typeface="Calibri"/>
                <a:cs typeface="Calibri"/>
              </a:rPr>
              <a:t>parte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de de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4928" y="1677669"/>
            <a:ext cx="442214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46350" algn="l"/>
              </a:tabLst>
            </a:pPr>
            <a:r>
              <a:rPr sz="3200" dirty="0">
                <a:latin typeface="Calibri"/>
                <a:cs typeface="Calibri"/>
              </a:rPr>
              <a:t>cereal,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ligados</a:t>
            </a:r>
            <a:r>
              <a:rPr sz="3200" dirty="0">
                <a:latin typeface="Calibri"/>
                <a:cs typeface="Calibri"/>
              </a:rPr>
              <a:t>	a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los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kulaks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5820" y="189941"/>
            <a:ext cx="23983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i="1" spc="-10" dirty="0">
                <a:latin typeface="Calibri"/>
                <a:cs typeface="Calibri"/>
              </a:rPr>
              <a:t>SOCIEDAD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981455"/>
            <a:ext cx="9144000" cy="5876925"/>
            <a:chOff x="0" y="981455"/>
            <a:chExt cx="9144000" cy="5876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81455"/>
              <a:ext cx="5977128" cy="38374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5928" y="3715511"/>
              <a:ext cx="5148072" cy="314248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164960" y="1142822"/>
            <a:ext cx="287210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latin typeface="Calibri"/>
                <a:cs typeface="Calibri"/>
              </a:rPr>
              <a:t>88%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POBLACIÓN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DEDICADA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AL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CAMPO.</a:t>
            </a:r>
            <a:endParaRPr sz="2000">
              <a:latin typeface="Calibri"/>
              <a:cs typeface="Calibri"/>
            </a:endParaRPr>
          </a:p>
          <a:p>
            <a:pPr marL="12700" marR="192405">
              <a:lnSpc>
                <a:spcPct val="100000"/>
              </a:lnSpc>
              <a:spcBef>
                <a:spcPts val="2405"/>
              </a:spcBef>
            </a:pP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LOS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120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MILLOES,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100 </a:t>
            </a:r>
            <a:r>
              <a:rPr sz="2000" b="1" spc="-10" dirty="0">
                <a:latin typeface="Calibri"/>
                <a:cs typeface="Calibri"/>
              </a:rPr>
              <a:t>CAMPESINOS.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2000" b="1" dirty="0">
                <a:latin typeface="Calibri"/>
                <a:cs typeface="Calibri"/>
              </a:rPr>
              <a:t>70%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CAMPESINA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ES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POBRE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5398414"/>
            <a:ext cx="3331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1375" algn="l"/>
                <a:tab pos="2613025" algn="l"/>
              </a:tabLst>
            </a:pPr>
            <a:r>
              <a:rPr sz="1800" b="1" spc="-10" dirty="0">
                <a:latin typeface="Calibri"/>
                <a:cs typeface="Calibri"/>
              </a:rPr>
              <a:t>5-</a:t>
            </a:r>
            <a:r>
              <a:rPr sz="1800" b="1" spc="-25" dirty="0">
                <a:latin typeface="Calibri"/>
                <a:cs typeface="Calibri"/>
              </a:rPr>
              <a:t>10%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PROLETARIADO.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TÍMIDA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5672429"/>
            <a:ext cx="10718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ACTIVIDAD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5947359"/>
            <a:ext cx="1307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9494" algn="l"/>
              </a:tabLst>
            </a:pPr>
            <a:r>
              <a:rPr sz="1800" b="1" spc="-10" dirty="0">
                <a:latin typeface="Calibri"/>
                <a:cs typeface="Calibri"/>
              </a:rPr>
              <a:t>MANOS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25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86966" y="5672429"/>
            <a:ext cx="202818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10970" algn="l"/>
                <a:tab pos="1737360" algn="l"/>
              </a:tabLst>
            </a:pPr>
            <a:r>
              <a:rPr sz="1800" b="1" spc="-10" dirty="0">
                <a:latin typeface="Calibri"/>
                <a:cs typeface="Calibri"/>
              </a:rPr>
              <a:t>INDUSTRIAL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50" dirty="0">
                <a:latin typeface="Calibri"/>
                <a:cs typeface="Calibri"/>
              </a:rPr>
              <a:t>.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25" dirty="0">
                <a:latin typeface="Calibri"/>
                <a:cs typeface="Calibri"/>
              </a:rPr>
              <a:t>EN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1630680" algn="l"/>
              </a:tabLst>
            </a:pPr>
            <a:r>
              <a:rPr sz="1800" b="1" spc="-10" dirty="0">
                <a:latin typeface="Calibri"/>
                <a:cs typeface="Calibri"/>
              </a:rPr>
              <a:t>FRANCESES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5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39" y="6221679"/>
            <a:ext cx="3276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EUROPEOS.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APENAS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CLASE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MEDIA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" y="6094"/>
            <a:ext cx="9110472" cy="68519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5F497A"/>
          </a:solidFill>
        </p:spPr>
        <p:txBody>
          <a:bodyPr vert="horz" wrap="square" lIns="0" tIns="23495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1850"/>
              </a:spcBef>
            </a:pP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INICIOS</a:t>
            </a:r>
            <a:r>
              <a:rPr sz="40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INDUSTRIALIZACIÓN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2984" y="1627632"/>
            <a:ext cx="4258310" cy="4526280"/>
          </a:xfrm>
          <a:custGeom>
            <a:avLst/>
            <a:gdLst/>
            <a:ahLst/>
            <a:cxnLst/>
            <a:rect l="l" t="t" r="r" b="b"/>
            <a:pathLst>
              <a:path w="4258310" h="4526280">
                <a:moveTo>
                  <a:pt x="4258056" y="0"/>
                </a:moveTo>
                <a:lnTo>
                  <a:pt x="0" y="0"/>
                </a:lnTo>
                <a:lnTo>
                  <a:pt x="0" y="4526280"/>
                </a:lnTo>
                <a:lnTo>
                  <a:pt x="4258056" y="4526280"/>
                </a:lnTo>
                <a:lnTo>
                  <a:pt x="4258056" y="0"/>
                </a:lnTo>
                <a:close/>
              </a:path>
            </a:pathLst>
          </a:custGeom>
          <a:solidFill>
            <a:srgbClr val="B3A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0504" y="1554048"/>
            <a:ext cx="4104640" cy="39535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Tímido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proceso.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6870" algn="l"/>
              </a:tabLst>
            </a:pPr>
            <a:r>
              <a:rPr sz="2800" spc="-10" dirty="0">
                <a:latin typeface="Calibri"/>
                <a:cs typeface="Calibri"/>
              </a:rPr>
              <a:t>Transiberiano.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Gran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inversión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extranjera</a:t>
            </a:r>
            <a:endParaRPr sz="2800">
              <a:latin typeface="Calibri"/>
              <a:cs typeface="Calibri"/>
            </a:endParaRPr>
          </a:p>
          <a:p>
            <a:pPr marL="356870" marR="6985" indent="-34480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6870" algn="l"/>
                <a:tab pos="1697989" algn="l"/>
                <a:tab pos="2359660" algn="l"/>
                <a:tab pos="3725545" algn="l"/>
              </a:tabLst>
            </a:pPr>
            <a:r>
              <a:rPr sz="2800" spc="-10" dirty="0">
                <a:latin typeface="Calibri"/>
                <a:cs typeface="Calibri"/>
              </a:rPr>
              <a:t>Apuesta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por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sectores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industria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pesada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Font typeface="Arial MT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Cinturones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industriales</a:t>
            </a:r>
            <a:endParaRPr sz="28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6870" algn="l"/>
                <a:tab pos="2201545" algn="l"/>
                <a:tab pos="3143885" algn="l"/>
              </a:tabLst>
            </a:pPr>
            <a:r>
              <a:rPr sz="2800" spc="-10" dirty="0">
                <a:latin typeface="Calibri"/>
                <a:cs typeface="Calibri"/>
              </a:rPr>
              <a:t>Burguesía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con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escasa </a:t>
            </a:r>
            <a:r>
              <a:rPr sz="2800" dirty="0">
                <a:latin typeface="Calibri"/>
                <a:cs typeface="Calibri"/>
              </a:rPr>
              <a:t>influencia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social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política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572000" y="1484375"/>
            <a:ext cx="4572000" cy="5374005"/>
            <a:chOff x="4572000" y="1484375"/>
            <a:chExt cx="4572000" cy="53740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9263" y="1484375"/>
              <a:ext cx="4364736" cy="26639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9104" y="4078223"/>
              <a:ext cx="1834896" cy="27797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0" y="4437887"/>
              <a:ext cx="2663952" cy="22037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7431"/>
            <a:ext cx="9144000" cy="65429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951" rIns="0" bIns="0" rtlCol="0">
            <a:spAutoFit/>
          </a:bodyPr>
          <a:lstStyle/>
          <a:p>
            <a:pPr marL="1816735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Calibri"/>
                <a:cs typeface="Calibri"/>
              </a:rPr>
              <a:t>IMPERIO</a:t>
            </a:r>
            <a:r>
              <a:rPr b="1" spc="-160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MULTIÉTNICO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981455"/>
            <a:ext cx="9144000" cy="5876925"/>
            <a:chOff x="0" y="981455"/>
            <a:chExt cx="9144000" cy="5876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81455"/>
              <a:ext cx="9144000" cy="58765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7272" y="3986783"/>
              <a:ext cx="3877055" cy="28712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6879" y="189941"/>
            <a:ext cx="46094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Calibri"/>
                <a:cs typeface="Calibri"/>
              </a:rPr>
              <a:t>FUERZAS</a:t>
            </a:r>
            <a:r>
              <a:rPr b="1" spc="-15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POLÍTICAS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8871" y="1130808"/>
            <a:ext cx="2707005" cy="741045"/>
            <a:chOff x="118871" y="1130808"/>
            <a:chExt cx="2707005" cy="741045"/>
          </a:xfrm>
        </p:grpSpPr>
        <p:sp>
          <p:nvSpPr>
            <p:cNvPr id="4" name="object 4"/>
            <p:cNvSpPr/>
            <p:nvPr/>
          </p:nvSpPr>
          <p:spPr>
            <a:xfrm>
              <a:off x="131063" y="1143000"/>
              <a:ext cx="2682240" cy="716280"/>
            </a:xfrm>
            <a:custGeom>
              <a:avLst/>
              <a:gdLst/>
              <a:ahLst/>
              <a:cxnLst/>
              <a:rect l="l" t="t" r="r" b="b"/>
              <a:pathLst>
                <a:path w="2682240" h="716280">
                  <a:moveTo>
                    <a:pt x="2682240" y="0"/>
                  </a:moveTo>
                  <a:lnTo>
                    <a:pt x="0" y="0"/>
                  </a:lnTo>
                  <a:lnTo>
                    <a:pt x="0" y="716279"/>
                  </a:lnTo>
                  <a:lnTo>
                    <a:pt x="2682240" y="716279"/>
                  </a:lnTo>
                  <a:lnTo>
                    <a:pt x="26822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063" y="1143000"/>
              <a:ext cx="2682240" cy="716280"/>
            </a:xfrm>
            <a:custGeom>
              <a:avLst/>
              <a:gdLst/>
              <a:ahLst/>
              <a:cxnLst/>
              <a:rect l="l" t="t" r="r" b="b"/>
              <a:pathLst>
                <a:path w="2682240" h="716280">
                  <a:moveTo>
                    <a:pt x="0" y="716279"/>
                  </a:moveTo>
                  <a:lnTo>
                    <a:pt x="2682240" y="716279"/>
                  </a:lnTo>
                  <a:lnTo>
                    <a:pt x="2682240" y="0"/>
                  </a:lnTo>
                  <a:lnTo>
                    <a:pt x="0" y="0"/>
                  </a:lnTo>
                  <a:lnTo>
                    <a:pt x="0" y="716279"/>
                  </a:lnTo>
                  <a:close/>
                </a:path>
              </a:pathLst>
            </a:custGeom>
            <a:ln w="24384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6795" y="1028192"/>
            <a:ext cx="1891664" cy="88709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065" marR="5080" indent="-3175" algn="ctr">
              <a:lnSpc>
                <a:spcPct val="91500"/>
              </a:lnSpc>
              <a:spcBef>
                <a:spcPts val="29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PARTIDO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CONSTITUCIONAL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DEMÓCRATA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6286" y="2380297"/>
            <a:ext cx="2893060" cy="2313940"/>
            <a:chOff x="-6286" y="2380297"/>
            <a:chExt cx="2893060" cy="2313940"/>
          </a:xfrm>
        </p:grpSpPr>
        <p:sp>
          <p:nvSpPr>
            <p:cNvPr id="8" name="object 8"/>
            <p:cNvSpPr/>
            <p:nvPr/>
          </p:nvSpPr>
          <p:spPr>
            <a:xfrm>
              <a:off x="6096" y="2392680"/>
              <a:ext cx="2868295" cy="2289175"/>
            </a:xfrm>
            <a:custGeom>
              <a:avLst/>
              <a:gdLst/>
              <a:ahLst/>
              <a:cxnLst/>
              <a:rect l="l" t="t" r="r" b="b"/>
              <a:pathLst>
                <a:path w="2868295" h="2289175">
                  <a:moveTo>
                    <a:pt x="2868168" y="0"/>
                  </a:moveTo>
                  <a:lnTo>
                    <a:pt x="0" y="0"/>
                  </a:lnTo>
                  <a:lnTo>
                    <a:pt x="0" y="2289048"/>
                  </a:lnTo>
                  <a:lnTo>
                    <a:pt x="2868168" y="2289048"/>
                  </a:lnTo>
                  <a:lnTo>
                    <a:pt x="2868168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6" y="2392680"/>
              <a:ext cx="2868295" cy="2289175"/>
            </a:xfrm>
            <a:custGeom>
              <a:avLst/>
              <a:gdLst/>
              <a:ahLst/>
              <a:cxnLst/>
              <a:rect l="l" t="t" r="r" b="b"/>
              <a:pathLst>
                <a:path w="2868295" h="2289175">
                  <a:moveTo>
                    <a:pt x="0" y="2289048"/>
                  </a:moveTo>
                  <a:lnTo>
                    <a:pt x="2868168" y="2289048"/>
                  </a:lnTo>
                  <a:lnTo>
                    <a:pt x="2868168" y="0"/>
                  </a:lnTo>
                  <a:lnTo>
                    <a:pt x="0" y="0"/>
                  </a:lnTo>
                  <a:lnTo>
                    <a:pt x="0" y="2289048"/>
                  </a:lnTo>
                  <a:close/>
                </a:path>
              </a:pathLst>
            </a:custGeom>
            <a:ln w="24383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739" y="2411679"/>
            <a:ext cx="2407285" cy="9950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240"/>
              </a:spcBef>
              <a:buChar char="•"/>
              <a:tabLst>
                <a:tab pos="183515" algn="l"/>
              </a:tabLst>
            </a:pPr>
            <a:r>
              <a:rPr sz="1600" spc="-10" dirty="0">
                <a:latin typeface="Calibri"/>
                <a:cs typeface="Calibri"/>
              </a:rPr>
              <a:t>Kadetes</a:t>
            </a:r>
            <a:endParaRPr sz="1600">
              <a:latin typeface="Calibri"/>
              <a:cs typeface="Calibri"/>
            </a:endParaRPr>
          </a:p>
          <a:p>
            <a:pPr marL="183515" marR="5080" indent="-171450">
              <a:lnSpc>
                <a:spcPct val="91300"/>
              </a:lnSpc>
              <a:spcBef>
                <a:spcPts val="310"/>
              </a:spcBef>
              <a:buChar char="•"/>
              <a:tabLst>
                <a:tab pos="183515" algn="l"/>
              </a:tabLst>
            </a:pPr>
            <a:r>
              <a:rPr sz="1600" dirty="0">
                <a:latin typeface="Calibri"/>
                <a:cs typeface="Calibri"/>
              </a:rPr>
              <a:t>De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carácter </a:t>
            </a:r>
            <a:r>
              <a:rPr sz="1600" dirty="0">
                <a:latin typeface="Calibri"/>
                <a:cs typeface="Calibri"/>
              </a:rPr>
              <a:t>liberal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burgués </a:t>
            </a:r>
            <a:r>
              <a:rPr sz="1600" dirty="0">
                <a:latin typeface="Calibri"/>
                <a:cs typeface="Calibri"/>
              </a:rPr>
              <a:t>(Liberalismo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político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y </a:t>
            </a:r>
            <a:r>
              <a:rPr sz="1600" spc="-10" dirty="0">
                <a:latin typeface="Calibri"/>
                <a:cs typeface="Calibri"/>
              </a:rPr>
              <a:t>económico)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03448" y="1167383"/>
            <a:ext cx="3005455" cy="932815"/>
          </a:xfrm>
          <a:prstGeom prst="rect">
            <a:avLst/>
          </a:prstGeom>
          <a:solidFill>
            <a:srgbClr val="5EAEA6"/>
          </a:solidFill>
          <a:ln w="24383">
            <a:solidFill>
              <a:srgbClr val="5EAEA6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 marL="4445" algn="ctr">
              <a:lnSpc>
                <a:spcPts val="2305"/>
              </a:lnSpc>
              <a:spcBef>
                <a:spcPts val="113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PARTIDO</a:t>
            </a:r>
            <a:endParaRPr sz="2000">
              <a:latin typeface="Calibri"/>
              <a:cs typeface="Calibri"/>
            </a:endParaRPr>
          </a:p>
          <a:p>
            <a:pPr marL="5080" algn="ctr">
              <a:lnSpc>
                <a:spcPts val="2305"/>
              </a:lnSpc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SOCIALREVOLUCIONARIO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71481" y="2270569"/>
            <a:ext cx="2466340" cy="2317115"/>
            <a:chOff x="3471481" y="2270569"/>
            <a:chExt cx="2466340" cy="2317115"/>
          </a:xfrm>
        </p:grpSpPr>
        <p:sp>
          <p:nvSpPr>
            <p:cNvPr id="13" name="object 13"/>
            <p:cNvSpPr/>
            <p:nvPr/>
          </p:nvSpPr>
          <p:spPr>
            <a:xfrm>
              <a:off x="3483864" y="2282952"/>
              <a:ext cx="2441575" cy="2292350"/>
            </a:xfrm>
            <a:custGeom>
              <a:avLst/>
              <a:gdLst/>
              <a:ahLst/>
              <a:cxnLst/>
              <a:rect l="l" t="t" r="r" b="b"/>
              <a:pathLst>
                <a:path w="2441575" h="2292350">
                  <a:moveTo>
                    <a:pt x="2441448" y="0"/>
                  </a:moveTo>
                  <a:lnTo>
                    <a:pt x="0" y="0"/>
                  </a:lnTo>
                  <a:lnTo>
                    <a:pt x="0" y="2292096"/>
                  </a:lnTo>
                  <a:lnTo>
                    <a:pt x="2441448" y="2292096"/>
                  </a:lnTo>
                  <a:lnTo>
                    <a:pt x="2441448" y="0"/>
                  </a:lnTo>
                  <a:close/>
                </a:path>
              </a:pathLst>
            </a:custGeom>
            <a:solidFill>
              <a:srgbClr val="D2E3E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83864" y="2282952"/>
              <a:ext cx="2441575" cy="2292350"/>
            </a:xfrm>
            <a:custGeom>
              <a:avLst/>
              <a:gdLst/>
              <a:ahLst/>
              <a:cxnLst/>
              <a:rect l="l" t="t" r="r" b="b"/>
              <a:pathLst>
                <a:path w="2441575" h="2292350">
                  <a:moveTo>
                    <a:pt x="0" y="2292096"/>
                  </a:moveTo>
                  <a:lnTo>
                    <a:pt x="2441448" y="2292096"/>
                  </a:lnTo>
                  <a:lnTo>
                    <a:pt x="2441448" y="0"/>
                  </a:lnTo>
                  <a:lnTo>
                    <a:pt x="0" y="0"/>
                  </a:lnTo>
                  <a:lnTo>
                    <a:pt x="0" y="2292096"/>
                  </a:lnTo>
                  <a:close/>
                </a:path>
              </a:pathLst>
            </a:custGeom>
            <a:ln w="24384">
              <a:solidFill>
                <a:srgbClr val="D2E3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557396" y="2303804"/>
            <a:ext cx="2227580" cy="9950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3515" indent="-170815">
              <a:lnSpc>
                <a:spcPct val="100000"/>
              </a:lnSpc>
              <a:spcBef>
                <a:spcPts val="240"/>
              </a:spcBef>
              <a:buChar char="•"/>
              <a:tabLst>
                <a:tab pos="183515" algn="l"/>
              </a:tabLst>
            </a:pPr>
            <a:r>
              <a:rPr sz="1600" spc="-10" dirty="0">
                <a:latin typeface="Calibri"/>
                <a:cs typeface="Calibri"/>
              </a:rPr>
              <a:t>(Eserita)</a:t>
            </a:r>
            <a:endParaRPr sz="1600">
              <a:latin typeface="Calibri"/>
              <a:cs typeface="Calibri"/>
            </a:endParaRPr>
          </a:p>
          <a:p>
            <a:pPr marL="183515" marR="5080" indent="-171450">
              <a:lnSpc>
                <a:spcPct val="91300"/>
              </a:lnSpc>
              <a:spcBef>
                <a:spcPts val="310"/>
              </a:spcBef>
              <a:buChar char="•"/>
              <a:tabLst>
                <a:tab pos="183515" algn="l"/>
              </a:tabLst>
            </a:pPr>
            <a:r>
              <a:rPr sz="1600" spc="-10" dirty="0">
                <a:latin typeface="Calibri"/>
                <a:cs typeface="Calibri"/>
              </a:rPr>
              <a:t>Revolución campesina (marxistas,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anarquistas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y </a:t>
            </a:r>
            <a:r>
              <a:rPr sz="1600" dirty="0">
                <a:latin typeface="Calibri"/>
                <a:cs typeface="Calibri"/>
              </a:rPr>
              <a:t>población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agraria)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568440" y="1197863"/>
            <a:ext cx="2575560" cy="802005"/>
          </a:xfrm>
          <a:custGeom>
            <a:avLst/>
            <a:gdLst/>
            <a:ahLst/>
            <a:cxnLst/>
            <a:rect l="l" t="t" r="r" b="b"/>
            <a:pathLst>
              <a:path w="2575559" h="802005">
                <a:moveTo>
                  <a:pt x="0" y="801624"/>
                </a:moveTo>
                <a:lnTo>
                  <a:pt x="2575559" y="801624"/>
                </a:lnTo>
                <a:lnTo>
                  <a:pt x="2575559" y="0"/>
                </a:lnTo>
                <a:lnTo>
                  <a:pt x="0" y="0"/>
                </a:lnTo>
                <a:lnTo>
                  <a:pt x="0" y="801624"/>
                </a:lnTo>
                <a:close/>
              </a:path>
            </a:pathLst>
          </a:custGeom>
          <a:ln w="24384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568440" y="1197863"/>
            <a:ext cx="2575560" cy="802005"/>
          </a:xfrm>
          <a:prstGeom prst="rect">
            <a:avLst/>
          </a:prstGeom>
          <a:solidFill>
            <a:srgbClr val="8063A1"/>
          </a:solidFill>
        </p:spPr>
        <p:txBody>
          <a:bodyPr vert="horz" wrap="square" lIns="0" tIns="166370" rIns="0" bIns="0" rtlCol="0">
            <a:spAutoFit/>
          </a:bodyPr>
          <a:lstStyle/>
          <a:p>
            <a:pPr marL="182245" marR="172720" indent="746760">
              <a:lnSpc>
                <a:spcPts val="1780"/>
              </a:lnSpc>
              <a:spcBef>
                <a:spcPts val="1310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OBRERO 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SOCIALDEMÓCRATA</a:t>
            </a:r>
            <a:r>
              <a:rPr sz="16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RUSO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665785" y="2035873"/>
            <a:ext cx="2466340" cy="3493770"/>
            <a:chOff x="6665785" y="2035873"/>
            <a:chExt cx="2466340" cy="3493770"/>
          </a:xfrm>
        </p:grpSpPr>
        <p:sp>
          <p:nvSpPr>
            <p:cNvPr id="19" name="object 19"/>
            <p:cNvSpPr/>
            <p:nvPr/>
          </p:nvSpPr>
          <p:spPr>
            <a:xfrm>
              <a:off x="6678167" y="2048255"/>
              <a:ext cx="2441575" cy="3469004"/>
            </a:xfrm>
            <a:custGeom>
              <a:avLst/>
              <a:gdLst/>
              <a:ahLst/>
              <a:cxnLst/>
              <a:rect l="l" t="t" r="r" b="b"/>
              <a:pathLst>
                <a:path w="2441575" h="3469004">
                  <a:moveTo>
                    <a:pt x="2441448" y="0"/>
                  </a:moveTo>
                  <a:lnTo>
                    <a:pt x="0" y="0"/>
                  </a:lnTo>
                  <a:lnTo>
                    <a:pt x="0" y="3468624"/>
                  </a:lnTo>
                  <a:lnTo>
                    <a:pt x="2441448" y="3468624"/>
                  </a:lnTo>
                  <a:lnTo>
                    <a:pt x="2441448" y="0"/>
                  </a:lnTo>
                  <a:close/>
                </a:path>
              </a:pathLst>
            </a:custGeom>
            <a:solidFill>
              <a:srgbClr val="D7D2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78167" y="2048255"/>
              <a:ext cx="2441575" cy="3469004"/>
            </a:xfrm>
            <a:custGeom>
              <a:avLst/>
              <a:gdLst/>
              <a:ahLst/>
              <a:cxnLst/>
              <a:rect l="l" t="t" r="r" b="b"/>
              <a:pathLst>
                <a:path w="2441575" h="3469004">
                  <a:moveTo>
                    <a:pt x="0" y="3468624"/>
                  </a:moveTo>
                  <a:lnTo>
                    <a:pt x="2441448" y="3468624"/>
                  </a:lnTo>
                  <a:lnTo>
                    <a:pt x="2441448" y="0"/>
                  </a:lnTo>
                  <a:lnTo>
                    <a:pt x="0" y="0"/>
                  </a:lnTo>
                  <a:lnTo>
                    <a:pt x="0" y="3468624"/>
                  </a:lnTo>
                  <a:close/>
                </a:path>
              </a:pathLst>
            </a:custGeom>
            <a:ln w="24384">
              <a:solidFill>
                <a:srgbClr val="D7D2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936358" y="3241039"/>
            <a:ext cx="169672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938530" algn="l"/>
              </a:tabLst>
            </a:pPr>
            <a:r>
              <a:rPr sz="1600" spc="-10" dirty="0">
                <a:latin typeface="Calibri"/>
                <a:cs typeface="Calibri"/>
              </a:rPr>
              <a:t>alianzas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políticas)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5670" y="2085212"/>
            <a:ext cx="2261235" cy="14268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70180" marR="469265" indent="-170815">
              <a:lnSpc>
                <a:spcPts val="1780"/>
              </a:lnSpc>
              <a:spcBef>
                <a:spcPts val="280"/>
              </a:spcBef>
              <a:buChar char="•"/>
              <a:tabLst>
                <a:tab pos="170180" algn="l"/>
              </a:tabLst>
            </a:pPr>
            <a:r>
              <a:rPr sz="1600" dirty="0">
                <a:latin typeface="Calibri"/>
                <a:cs typeface="Calibri"/>
              </a:rPr>
              <a:t>Marxista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y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gran </a:t>
            </a:r>
            <a:r>
              <a:rPr sz="1600" dirty="0">
                <a:latin typeface="Calibri"/>
                <a:cs typeface="Calibri"/>
              </a:rPr>
              <a:t>militancia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obrera.</a:t>
            </a:r>
            <a:endParaRPr sz="1600">
              <a:latin typeface="Calibri"/>
              <a:cs typeface="Calibri"/>
            </a:endParaRPr>
          </a:p>
          <a:p>
            <a:pPr marL="170180" marR="10795" indent="-170815">
              <a:lnSpc>
                <a:spcPts val="1750"/>
              </a:lnSpc>
              <a:spcBef>
                <a:spcPts val="285"/>
              </a:spcBef>
              <a:buChar char="•"/>
              <a:tabLst>
                <a:tab pos="170180" algn="l"/>
              </a:tabLst>
            </a:pPr>
            <a:r>
              <a:rPr sz="1600" dirty="0">
                <a:latin typeface="Calibri"/>
                <a:cs typeface="Calibri"/>
              </a:rPr>
              <a:t>En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1912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escinde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entre MENCHEVIQUES</a:t>
            </a:r>
            <a:endParaRPr sz="1600">
              <a:latin typeface="Calibri"/>
              <a:cs typeface="Calibri"/>
            </a:endParaRPr>
          </a:p>
          <a:p>
            <a:pPr marR="5080" algn="r">
              <a:lnSpc>
                <a:spcPts val="1655"/>
              </a:lnSpc>
              <a:tabLst>
                <a:tab pos="1213485" algn="l"/>
                <a:tab pos="1984375" algn="l"/>
              </a:tabLst>
            </a:pPr>
            <a:r>
              <a:rPr sz="1600" spc="-10" dirty="0">
                <a:latin typeface="Calibri"/>
                <a:cs typeface="Calibri"/>
              </a:rPr>
              <a:t>(moderados,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diálogo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y</a:t>
            </a:r>
            <a:endParaRPr sz="1600">
              <a:latin typeface="Calibri"/>
              <a:cs typeface="Calibri"/>
            </a:endParaRPr>
          </a:p>
          <a:p>
            <a:pPr marR="10795" algn="r">
              <a:lnSpc>
                <a:spcPts val="1850"/>
              </a:lnSpc>
            </a:pPr>
            <a:r>
              <a:rPr sz="1600" spc="-50" dirty="0">
                <a:latin typeface="Calibri"/>
                <a:cs typeface="Calibri"/>
              </a:rPr>
              <a:t>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36358" y="3463544"/>
            <a:ext cx="2089785" cy="716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1835"/>
              </a:lnSpc>
              <a:spcBef>
                <a:spcPts val="105"/>
              </a:spcBef>
              <a:tabLst>
                <a:tab pos="1673860" algn="l"/>
              </a:tabLst>
            </a:pPr>
            <a:r>
              <a:rPr sz="1600" spc="-10" dirty="0">
                <a:latin typeface="Calibri"/>
                <a:cs typeface="Calibri"/>
              </a:rPr>
              <a:t>BOLCHEVIQUES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0" dirty="0">
                <a:latin typeface="Calibri"/>
                <a:cs typeface="Calibri"/>
              </a:rPr>
              <a:t>(más</a:t>
            </a:r>
            <a:endParaRPr sz="1600">
              <a:latin typeface="Calibri"/>
              <a:cs typeface="Calibri"/>
            </a:endParaRPr>
          </a:p>
          <a:p>
            <a:pPr marR="12700">
              <a:lnSpc>
                <a:spcPts val="1750"/>
              </a:lnSpc>
              <a:spcBef>
                <a:spcPts val="120"/>
              </a:spcBef>
              <a:tabLst>
                <a:tab pos="935355" algn="l"/>
                <a:tab pos="1926589" algn="l"/>
              </a:tabLst>
            </a:pPr>
            <a:r>
              <a:rPr sz="1600" spc="-10" dirty="0">
                <a:latin typeface="Calibri"/>
                <a:cs typeface="Calibri"/>
              </a:rPr>
              <a:t>radicales,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defendían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revolución obrera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0" y="3645407"/>
            <a:ext cx="9144000" cy="3213100"/>
            <a:chOff x="0" y="3645407"/>
            <a:chExt cx="9144000" cy="3213100"/>
          </a:xfrm>
        </p:grpSpPr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61815"/>
              <a:ext cx="2557272" cy="29961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0135" y="4291583"/>
              <a:ext cx="3483864" cy="256641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3783" y="3645407"/>
              <a:ext cx="2807208" cy="32125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03" y="0"/>
            <a:ext cx="8844741" cy="68386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5576" rIns="0" bIns="0" rtlCol="0">
            <a:spAutoFit/>
          </a:bodyPr>
          <a:lstStyle/>
          <a:p>
            <a:pPr marL="2033905">
              <a:lnSpc>
                <a:spcPct val="100000"/>
              </a:lnSpc>
              <a:spcBef>
                <a:spcPts val="90"/>
              </a:spcBef>
            </a:pPr>
            <a:r>
              <a:rPr b="1" spc="-20" dirty="0">
                <a:latin typeface="Calibri"/>
                <a:cs typeface="Calibri"/>
              </a:rPr>
              <a:t>REVOLUCIÓN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125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1905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350342"/>
            <a:ext cx="511048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Calibri"/>
                <a:cs typeface="Calibri"/>
              </a:rPr>
              <a:t>GUERRA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CONTRA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JAPÓN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POR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MANCHURIA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spcBef>
                <a:spcPts val="5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Calibri"/>
                <a:cs typeface="Calibri"/>
              </a:rPr>
              <a:t>PRESIÓN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SECTORES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PRIVILEGIADOS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DEL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ZARISMO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spc="-10" dirty="0">
                <a:latin typeface="Calibri"/>
                <a:cs typeface="Calibri"/>
              </a:rPr>
              <a:t>DEMANDAS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NUEVAS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REFORMAS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POLÍTICAS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spc="-25" dirty="0">
                <a:latin typeface="Calibri"/>
                <a:cs typeface="Calibri"/>
              </a:rPr>
              <a:t>PROTESTAS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CAMPESINOS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SECTORES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SOCIALES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spc="-10" dirty="0">
                <a:latin typeface="Calibri"/>
                <a:cs typeface="Calibri"/>
              </a:rPr>
              <a:t>RECONOCIMIENTO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 LAS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NACIONALIDADES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Calibri"/>
                <a:cs typeface="Calibri"/>
              </a:rPr>
              <a:t>CRISIS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ECONÓMICA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88976"/>
            <a:ext cx="9144000" cy="6339840"/>
            <a:chOff x="0" y="188976"/>
            <a:chExt cx="9144000" cy="63398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7735" y="188976"/>
              <a:ext cx="3636264" cy="26639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926080"/>
              <a:ext cx="4370832" cy="35996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95215" y="2926080"/>
              <a:ext cx="4748784" cy="36027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5010" y="190322"/>
            <a:ext cx="517906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44550" marR="5080" indent="-832485">
              <a:lnSpc>
                <a:spcPct val="100000"/>
              </a:lnSpc>
              <a:spcBef>
                <a:spcPts val="110"/>
              </a:spcBef>
            </a:pPr>
            <a:r>
              <a:rPr sz="4000" b="1" dirty="0">
                <a:latin typeface="Calibri"/>
                <a:cs typeface="Calibri"/>
              </a:rPr>
              <a:t>DOMINGO</a:t>
            </a:r>
            <a:r>
              <a:rPr sz="4000" b="1" spc="-8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SANGRIENTO </a:t>
            </a:r>
            <a:r>
              <a:rPr sz="4000" b="1" dirty="0">
                <a:latin typeface="Calibri"/>
                <a:cs typeface="Calibri"/>
              </a:rPr>
              <a:t>(ENERO</a:t>
            </a:r>
            <a:r>
              <a:rPr sz="4000" b="1" spc="-75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DE</a:t>
            </a:r>
            <a:r>
              <a:rPr sz="4000" b="1" spc="-5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1905)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27632"/>
            <a:ext cx="3922776" cy="25938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3237" rIns="0" bIns="0" rtlCol="0">
            <a:spAutoFit/>
          </a:bodyPr>
          <a:lstStyle/>
          <a:p>
            <a:pPr marL="3369310" marR="5080" indent="-1854200">
              <a:lnSpc>
                <a:spcPct val="100000"/>
              </a:lnSpc>
              <a:spcBef>
                <a:spcPts val="110"/>
              </a:spcBef>
            </a:pPr>
            <a:r>
              <a:rPr sz="4000" b="1" dirty="0">
                <a:latin typeface="Calibri"/>
                <a:cs typeface="Calibri"/>
              </a:rPr>
              <a:t>JUNIO</a:t>
            </a:r>
            <a:r>
              <a:rPr sz="4000" b="1" spc="-50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DE</a:t>
            </a:r>
            <a:r>
              <a:rPr sz="4000" b="1" spc="-25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1905:</a:t>
            </a:r>
            <a:r>
              <a:rPr sz="4000" b="1" spc="-6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ACORAZADO POTEMKIM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5023" y="1414272"/>
            <a:ext cx="3998976" cy="279806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5576" rIns="0" bIns="0" rtlCol="0">
            <a:spAutoFit/>
          </a:bodyPr>
          <a:lstStyle/>
          <a:p>
            <a:pPr marL="3149600">
              <a:lnSpc>
                <a:spcPct val="100000"/>
              </a:lnSpc>
              <a:spcBef>
                <a:spcPts val="90"/>
              </a:spcBef>
            </a:pPr>
            <a:r>
              <a:rPr dirty="0"/>
              <a:t>LOS</a:t>
            </a:r>
            <a:r>
              <a:rPr spc="-165" dirty="0"/>
              <a:t> </a:t>
            </a:r>
            <a:r>
              <a:rPr spc="-10" dirty="0"/>
              <a:t>SÓVIETS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6728" y="1414272"/>
            <a:ext cx="1905000" cy="232257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706110"/>
            <a:chOff x="0" y="0"/>
            <a:chExt cx="9144000" cy="5706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1223" y="0"/>
              <a:ext cx="3922776" cy="57058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221224" cy="324002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54217" y="5570321"/>
            <a:ext cx="325882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77495" marR="5080" indent="-265430">
              <a:lnSpc>
                <a:spcPct val="100000"/>
              </a:lnSpc>
              <a:spcBef>
                <a:spcPts val="110"/>
              </a:spcBef>
            </a:pPr>
            <a:r>
              <a:rPr sz="4000" b="1" dirty="0">
                <a:latin typeface="Calibri"/>
                <a:cs typeface="Calibri"/>
              </a:rPr>
              <a:t>EL</a:t>
            </a:r>
            <a:r>
              <a:rPr sz="4000" b="1" spc="-15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MANIFIESTO </a:t>
            </a:r>
            <a:r>
              <a:rPr sz="4000" b="1" dirty="0">
                <a:latin typeface="Calibri"/>
                <a:cs typeface="Calibri"/>
              </a:rPr>
              <a:t>DE</a:t>
            </a:r>
            <a:r>
              <a:rPr sz="4000" b="1" spc="-30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OCTUBRE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3240023"/>
            <a:ext cx="5221605" cy="2862580"/>
          </a:xfrm>
          <a:prstGeom prst="rect">
            <a:avLst/>
          </a:prstGeom>
          <a:solidFill>
            <a:srgbClr val="DBEDF4"/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latin typeface="Calibri"/>
                <a:cs typeface="Calibri"/>
              </a:rPr>
              <a:t>SE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CONCEDEN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LIBERTADES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CIVILES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2160"/>
              </a:spcBef>
            </a:pPr>
            <a:r>
              <a:rPr sz="1800" b="1" spc="-20" dirty="0">
                <a:latin typeface="Calibri"/>
                <a:cs typeface="Calibri"/>
              </a:rPr>
              <a:t>REPRESENTACIÓN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DUMA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2165"/>
              </a:spcBef>
              <a:tabLst>
                <a:tab pos="630555" algn="l"/>
                <a:tab pos="2136775" algn="l"/>
                <a:tab pos="2576195" algn="l"/>
                <a:tab pos="2993390" algn="l"/>
                <a:tab pos="3810635" algn="l"/>
                <a:tab pos="4783455" algn="l"/>
              </a:tabLst>
            </a:pPr>
            <a:r>
              <a:rPr sz="1800" b="1" spc="-25" dirty="0">
                <a:latin typeface="Calibri"/>
                <a:cs typeface="Calibri"/>
              </a:rPr>
              <a:t>LOS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INTEGRANTES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25" dirty="0">
                <a:latin typeface="Calibri"/>
                <a:cs typeface="Calibri"/>
              </a:rPr>
              <a:t>DE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25" dirty="0">
                <a:latin typeface="Calibri"/>
                <a:cs typeface="Calibri"/>
              </a:rPr>
              <a:t>LA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20" dirty="0">
                <a:latin typeface="Calibri"/>
                <a:cs typeface="Calibri"/>
              </a:rPr>
              <a:t>DUMA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PUEDEN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25" dirty="0">
                <a:latin typeface="Calibri"/>
                <a:cs typeface="Calibri"/>
              </a:rPr>
              <a:t>SER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ELEGIDOS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POR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SUFRAGIO</a:t>
            </a:r>
            <a:r>
              <a:rPr sz="1800" b="1" spc="-10" dirty="0">
                <a:latin typeface="Calibri"/>
                <a:cs typeface="Calibri"/>
              </a:rPr>
              <a:t> UNIVERSAL</a:t>
            </a:r>
            <a:endParaRPr sz="1800">
              <a:latin typeface="Calibri"/>
              <a:cs typeface="Calibri"/>
            </a:endParaRPr>
          </a:p>
          <a:p>
            <a:pPr marL="91440" marR="80645" algn="just">
              <a:lnSpc>
                <a:spcPct val="100000"/>
              </a:lnSpc>
              <a:spcBef>
                <a:spcPts val="2160"/>
              </a:spcBef>
            </a:pPr>
            <a:r>
              <a:rPr sz="1800" b="1" dirty="0">
                <a:latin typeface="Calibri"/>
                <a:cs typeface="Calibri"/>
              </a:rPr>
              <a:t>LOS</a:t>
            </a:r>
            <a:r>
              <a:rPr sz="1800" b="1" spc="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BOLCHEVIQUES</a:t>
            </a:r>
            <a:r>
              <a:rPr sz="1800" b="1" spc="8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LANZAN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EL</a:t>
            </a:r>
            <a:r>
              <a:rPr sz="1800" b="1" spc="114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MANIFIESTO</a:t>
            </a:r>
            <a:r>
              <a:rPr sz="1800" b="1" spc="9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9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LAS </a:t>
            </a:r>
            <a:r>
              <a:rPr sz="1800" b="1" dirty="0">
                <a:latin typeface="Calibri"/>
                <a:cs typeface="Calibri"/>
              </a:rPr>
              <a:t>FINANZAS</a:t>
            </a:r>
            <a:r>
              <a:rPr sz="1800" b="1" spc="9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8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EL</a:t>
            </a:r>
            <a:r>
              <a:rPr sz="1800" b="1" spc="8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ZAR</a:t>
            </a:r>
            <a:r>
              <a:rPr sz="1800" b="1" spc="10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ABOLE</a:t>
            </a:r>
            <a:r>
              <a:rPr sz="1800" b="1" spc="8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DICHO</a:t>
            </a:r>
            <a:r>
              <a:rPr sz="1800" b="1" spc="95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TEXTO</a:t>
            </a:r>
            <a:r>
              <a:rPr sz="1800" b="1" spc="90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85" dirty="0">
                <a:latin typeface="Calibri"/>
                <a:cs typeface="Calibri"/>
              </a:rPr>
              <a:t>  </a:t>
            </a:r>
            <a:r>
              <a:rPr sz="1800" b="1" spc="-25" dirty="0">
                <a:latin typeface="Calibri"/>
                <a:cs typeface="Calibri"/>
              </a:rPr>
              <a:t>LOS </a:t>
            </a:r>
            <a:r>
              <a:rPr sz="1800" b="1" spc="-10" dirty="0">
                <a:latin typeface="Calibri"/>
                <a:cs typeface="Calibri"/>
              </a:rPr>
              <a:t>PERSIGUE.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1331975"/>
            <a:ext cx="2719070" cy="1069975"/>
          </a:xfrm>
          <a:custGeom>
            <a:avLst/>
            <a:gdLst/>
            <a:ahLst/>
            <a:cxnLst/>
            <a:rect l="l" t="t" r="r" b="b"/>
            <a:pathLst>
              <a:path w="2719070" h="1069975">
                <a:moveTo>
                  <a:pt x="2183891" y="0"/>
                </a:moveTo>
                <a:lnTo>
                  <a:pt x="0" y="0"/>
                </a:lnTo>
                <a:lnTo>
                  <a:pt x="534924" y="534924"/>
                </a:lnTo>
                <a:lnTo>
                  <a:pt x="0" y="1069848"/>
                </a:lnTo>
                <a:lnTo>
                  <a:pt x="2183891" y="1069848"/>
                </a:lnTo>
                <a:lnTo>
                  <a:pt x="2718816" y="534924"/>
                </a:lnTo>
                <a:lnTo>
                  <a:pt x="218389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3651" y="1488186"/>
            <a:ext cx="144970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10" dirty="0">
                <a:solidFill>
                  <a:srgbClr val="FFFFFF"/>
                </a:solidFill>
              </a:rPr>
              <a:t>Causas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2520505" y="1319593"/>
            <a:ext cx="2344420" cy="1094740"/>
            <a:chOff x="2520505" y="1319593"/>
            <a:chExt cx="2344420" cy="1094740"/>
          </a:xfrm>
        </p:grpSpPr>
        <p:sp>
          <p:nvSpPr>
            <p:cNvPr id="5" name="object 5"/>
            <p:cNvSpPr/>
            <p:nvPr/>
          </p:nvSpPr>
          <p:spPr>
            <a:xfrm>
              <a:off x="2532887" y="1331975"/>
              <a:ext cx="2319655" cy="1069975"/>
            </a:xfrm>
            <a:custGeom>
              <a:avLst/>
              <a:gdLst/>
              <a:ahLst/>
              <a:cxnLst/>
              <a:rect l="l" t="t" r="r" b="b"/>
              <a:pathLst>
                <a:path w="2319654" h="1069975">
                  <a:moveTo>
                    <a:pt x="1784603" y="0"/>
                  </a:moveTo>
                  <a:lnTo>
                    <a:pt x="0" y="0"/>
                  </a:lnTo>
                  <a:lnTo>
                    <a:pt x="534924" y="534924"/>
                  </a:lnTo>
                  <a:lnTo>
                    <a:pt x="0" y="1069848"/>
                  </a:lnTo>
                  <a:lnTo>
                    <a:pt x="1784603" y="1069848"/>
                  </a:lnTo>
                  <a:lnTo>
                    <a:pt x="2319528" y="534924"/>
                  </a:lnTo>
                  <a:lnTo>
                    <a:pt x="1784603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32887" y="1331975"/>
              <a:ext cx="2319655" cy="1069975"/>
            </a:xfrm>
            <a:custGeom>
              <a:avLst/>
              <a:gdLst/>
              <a:ahLst/>
              <a:cxnLst/>
              <a:rect l="l" t="t" r="r" b="b"/>
              <a:pathLst>
                <a:path w="2319654" h="1069975">
                  <a:moveTo>
                    <a:pt x="0" y="0"/>
                  </a:moveTo>
                  <a:lnTo>
                    <a:pt x="1784603" y="0"/>
                  </a:lnTo>
                  <a:lnTo>
                    <a:pt x="2319528" y="534924"/>
                  </a:lnTo>
                  <a:lnTo>
                    <a:pt x="1784603" y="1069848"/>
                  </a:lnTo>
                  <a:lnTo>
                    <a:pt x="0" y="1069848"/>
                  </a:lnTo>
                  <a:lnTo>
                    <a:pt x="534924" y="534924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34995" y="1533220"/>
            <a:ext cx="1139825" cy="610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305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Crisis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305"/>
              </a:lnSpc>
            </a:pPr>
            <a:r>
              <a:rPr sz="2000" spc="-10" dirty="0">
                <a:latin typeface="Calibri"/>
                <a:cs typeface="Calibri"/>
              </a:rPr>
              <a:t>económica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69345" y="1319593"/>
            <a:ext cx="2463165" cy="1094740"/>
            <a:chOff x="4669345" y="1319593"/>
            <a:chExt cx="2463165" cy="1094740"/>
          </a:xfrm>
        </p:grpSpPr>
        <p:sp>
          <p:nvSpPr>
            <p:cNvPr id="9" name="object 9"/>
            <p:cNvSpPr/>
            <p:nvPr/>
          </p:nvSpPr>
          <p:spPr>
            <a:xfrm>
              <a:off x="4681728" y="1331975"/>
              <a:ext cx="2438400" cy="1069975"/>
            </a:xfrm>
            <a:custGeom>
              <a:avLst/>
              <a:gdLst/>
              <a:ahLst/>
              <a:cxnLst/>
              <a:rect l="l" t="t" r="r" b="b"/>
              <a:pathLst>
                <a:path w="2438400" h="1069975">
                  <a:moveTo>
                    <a:pt x="1903476" y="0"/>
                  </a:moveTo>
                  <a:lnTo>
                    <a:pt x="0" y="0"/>
                  </a:lnTo>
                  <a:lnTo>
                    <a:pt x="534924" y="534924"/>
                  </a:lnTo>
                  <a:lnTo>
                    <a:pt x="0" y="1069848"/>
                  </a:lnTo>
                  <a:lnTo>
                    <a:pt x="1903476" y="1069848"/>
                  </a:lnTo>
                  <a:lnTo>
                    <a:pt x="2438400" y="534924"/>
                  </a:lnTo>
                  <a:lnTo>
                    <a:pt x="1903476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81728" y="1331975"/>
              <a:ext cx="2438400" cy="1069975"/>
            </a:xfrm>
            <a:custGeom>
              <a:avLst/>
              <a:gdLst/>
              <a:ahLst/>
              <a:cxnLst/>
              <a:rect l="l" t="t" r="r" b="b"/>
              <a:pathLst>
                <a:path w="2438400" h="1069975">
                  <a:moveTo>
                    <a:pt x="0" y="0"/>
                  </a:moveTo>
                  <a:lnTo>
                    <a:pt x="1903476" y="0"/>
                  </a:lnTo>
                  <a:lnTo>
                    <a:pt x="2438400" y="534924"/>
                  </a:lnTo>
                  <a:lnTo>
                    <a:pt x="1903476" y="1069848"/>
                  </a:lnTo>
                  <a:lnTo>
                    <a:pt x="0" y="1069848"/>
                  </a:lnTo>
                  <a:lnTo>
                    <a:pt x="534924" y="534924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239258" y="1533220"/>
            <a:ext cx="1346200" cy="610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ts val="2305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Derrota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305"/>
              </a:lnSpc>
            </a:pPr>
            <a:r>
              <a:rPr sz="2000" dirty="0">
                <a:latin typeface="Calibri"/>
                <a:cs typeface="Calibri"/>
              </a:rPr>
              <a:t>contra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Japón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37247" y="1383791"/>
            <a:ext cx="2216150" cy="969644"/>
            <a:chOff x="6937247" y="1383791"/>
            <a:chExt cx="2216150" cy="969644"/>
          </a:xfrm>
        </p:grpSpPr>
        <p:sp>
          <p:nvSpPr>
            <p:cNvPr id="13" name="object 13"/>
            <p:cNvSpPr/>
            <p:nvPr/>
          </p:nvSpPr>
          <p:spPr>
            <a:xfrm>
              <a:off x="6949439" y="1395983"/>
              <a:ext cx="2192020" cy="944880"/>
            </a:xfrm>
            <a:custGeom>
              <a:avLst/>
              <a:gdLst/>
              <a:ahLst/>
              <a:cxnLst/>
              <a:rect l="l" t="t" r="r" b="b"/>
              <a:pathLst>
                <a:path w="2192020" h="944880">
                  <a:moveTo>
                    <a:pt x="1719071" y="0"/>
                  </a:moveTo>
                  <a:lnTo>
                    <a:pt x="0" y="0"/>
                  </a:lnTo>
                  <a:lnTo>
                    <a:pt x="472439" y="472439"/>
                  </a:lnTo>
                  <a:lnTo>
                    <a:pt x="0" y="944879"/>
                  </a:lnTo>
                  <a:lnTo>
                    <a:pt x="1719071" y="944879"/>
                  </a:lnTo>
                  <a:lnTo>
                    <a:pt x="2191511" y="472439"/>
                  </a:lnTo>
                  <a:lnTo>
                    <a:pt x="1719071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49439" y="1395983"/>
              <a:ext cx="2192020" cy="944880"/>
            </a:xfrm>
            <a:custGeom>
              <a:avLst/>
              <a:gdLst/>
              <a:ahLst/>
              <a:cxnLst/>
              <a:rect l="l" t="t" r="r" b="b"/>
              <a:pathLst>
                <a:path w="2192020" h="944880">
                  <a:moveTo>
                    <a:pt x="0" y="0"/>
                  </a:moveTo>
                  <a:lnTo>
                    <a:pt x="1719071" y="0"/>
                  </a:lnTo>
                  <a:lnTo>
                    <a:pt x="2191511" y="472439"/>
                  </a:lnTo>
                  <a:lnTo>
                    <a:pt x="1719071" y="944879"/>
                  </a:lnTo>
                  <a:lnTo>
                    <a:pt x="0" y="944879"/>
                  </a:lnTo>
                  <a:lnTo>
                    <a:pt x="472439" y="472439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562215" y="1533220"/>
            <a:ext cx="996315" cy="610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05"/>
              </a:lnSpc>
              <a:spcBef>
                <a:spcPts val="95"/>
              </a:spcBef>
            </a:pPr>
            <a:r>
              <a:rPr sz="2000" spc="-20" dirty="0">
                <a:latin typeface="Calibri"/>
                <a:cs typeface="Calibri"/>
              </a:rPr>
              <a:t>Reformas</a:t>
            </a:r>
            <a:endParaRPr sz="2000">
              <a:latin typeface="Calibri"/>
              <a:cs typeface="Calibri"/>
            </a:endParaRPr>
          </a:p>
          <a:p>
            <a:pPr marL="73025">
              <a:lnSpc>
                <a:spcPts val="2305"/>
              </a:lnSpc>
            </a:pPr>
            <a:r>
              <a:rPr sz="2000" spc="-10" dirty="0">
                <a:latin typeface="Calibri"/>
                <a:cs typeface="Calibri"/>
              </a:rPr>
              <a:t>políticas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47" y="2551176"/>
            <a:ext cx="3779520" cy="984885"/>
          </a:xfrm>
          <a:custGeom>
            <a:avLst/>
            <a:gdLst/>
            <a:ahLst/>
            <a:cxnLst/>
            <a:rect l="l" t="t" r="r" b="b"/>
            <a:pathLst>
              <a:path w="3779520" h="984885">
                <a:moveTo>
                  <a:pt x="3287267" y="0"/>
                </a:moveTo>
                <a:lnTo>
                  <a:pt x="0" y="0"/>
                </a:lnTo>
                <a:lnTo>
                  <a:pt x="492252" y="492251"/>
                </a:lnTo>
                <a:lnTo>
                  <a:pt x="0" y="984503"/>
                </a:lnTo>
                <a:lnTo>
                  <a:pt x="3287267" y="984503"/>
                </a:lnTo>
                <a:lnTo>
                  <a:pt x="3779519" y="492251"/>
                </a:lnTo>
                <a:lnTo>
                  <a:pt x="328726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63676" y="2665298"/>
            <a:ext cx="27076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Participantes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81209" y="2730817"/>
            <a:ext cx="1482090" cy="628650"/>
            <a:chOff x="3581209" y="2730817"/>
            <a:chExt cx="1482090" cy="628650"/>
          </a:xfrm>
        </p:grpSpPr>
        <p:sp>
          <p:nvSpPr>
            <p:cNvPr id="19" name="object 19"/>
            <p:cNvSpPr/>
            <p:nvPr/>
          </p:nvSpPr>
          <p:spPr>
            <a:xfrm>
              <a:off x="3593591" y="2743199"/>
              <a:ext cx="1457325" cy="603885"/>
            </a:xfrm>
            <a:custGeom>
              <a:avLst/>
              <a:gdLst/>
              <a:ahLst/>
              <a:cxnLst/>
              <a:rect l="l" t="t" r="r" b="b"/>
              <a:pathLst>
                <a:path w="1457325" h="603885">
                  <a:moveTo>
                    <a:pt x="1155192" y="0"/>
                  </a:moveTo>
                  <a:lnTo>
                    <a:pt x="0" y="0"/>
                  </a:lnTo>
                  <a:lnTo>
                    <a:pt x="301752" y="301751"/>
                  </a:lnTo>
                  <a:lnTo>
                    <a:pt x="0" y="603503"/>
                  </a:lnTo>
                  <a:lnTo>
                    <a:pt x="1155192" y="603503"/>
                  </a:lnTo>
                  <a:lnTo>
                    <a:pt x="1456944" y="301751"/>
                  </a:lnTo>
                  <a:lnTo>
                    <a:pt x="1155192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93591" y="2743199"/>
              <a:ext cx="1457325" cy="603885"/>
            </a:xfrm>
            <a:custGeom>
              <a:avLst/>
              <a:gdLst/>
              <a:ahLst/>
              <a:cxnLst/>
              <a:rect l="l" t="t" r="r" b="b"/>
              <a:pathLst>
                <a:path w="1457325" h="603885">
                  <a:moveTo>
                    <a:pt x="0" y="0"/>
                  </a:moveTo>
                  <a:lnTo>
                    <a:pt x="1155192" y="0"/>
                  </a:lnTo>
                  <a:lnTo>
                    <a:pt x="1456944" y="301751"/>
                  </a:lnTo>
                  <a:lnTo>
                    <a:pt x="1155192" y="603503"/>
                  </a:lnTo>
                  <a:lnTo>
                    <a:pt x="0" y="603503"/>
                  </a:lnTo>
                  <a:lnTo>
                    <a:pt x="301752" y="301751"/>
                  </a:lnTo>
                  <a:lnTo>
                    <a:pt x="0" y="0"/>
                  </a:lnTo>
                  <a:close/>
                </a:path>
              </a:pathLst>
            </a:custGeom>
            <a:ln w="24383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988689" y="2660980"/>
            <a:ext cx="688340" cy="7194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ctr">
              <a:lnSpc>
                <a:spcPct val="92000"/>
              </a:lnSpc>
              <a:spcBef>
                <a:spcPts val="260"/>
              </a:spcBef>
            </a:pPr>
            <a:r>
              <a:rPr sz="1600" spc="-25" dirty="0">
                <a:latin typeface="Calibri"/>
                <a:cs typeface="Calibri"/>
              </a:rPr>
              <a:t>Obreros de </a:t>
            </a:r>
            <a:r>
              <a:rPr sz="1600" spc="-10" dirty="0">
                <a:latin typeface="Calibri"/>
                <a:cs typeface="Calibri"/>
              </a:rPr>
              <a:t>fábricas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70513" y="2706433"/>
            <a:ext cx="1558290" cy="674370"/>
            <a:chOff x="4870513" y="2706433"/>
            <a:chExt cx="1558290" cy="674370"/>
          </a:xfrm>
        </p:grpSpPr>
        <p:sp>
          <p:nvSpPr>
            <p:cNvPr id="23" name="object 23"/>
            <p:cNvSpPr/>
            <p:nvPr/>
          </p:nvSpPr>
          <p:spPr>
            <a:xfrm>
              <a:off x="4882896" y="2718815"/>
              <a:ext cx="1533525" cy="649605"/>
            </a:xfrm>
            <a:custGeom>
              <a:avLst/>
              <a:gdLst/>
              <a:ahLst/>
              <a:cxnLst/>
              <a:rect l="l" t="t" r="r" b="b"/>
              <a:pathLst>
                <a:path w="1533525" h="649604">
                  <a:moveTo>
                    <a:pt x="1208531" y="0"/>
                  </a:moveTo>
                  <a:lnTo>
                    <a:pt x="0" y="0"/>
                  </a:lnTo>
                  <a:lnTo>
                    <a:pt x="324612" y="324612"/>
                  </a:lnTo>
                  <a:lnTo>
                    <a:pt x="0" y="649224"/>
                  </a:lnTo>
                  <a:lnTo>
                    <a:pt x="1208531" y="649224"/>
                  </a:lnTo>
                  <a:lnTo>
                    <a:pt x="1533143" y="324612"/>
                  </a:lnTo>
                  <a:lnTo>
                    <a:pt x="1208531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82896" y="2718815"/>
              <a:ext cx="1533525" cy="649605"/>
            </a:xfrm>
            <a:custGeom>
              <a:avLst/>
              <a:gdLst/>
              <a:ahLst/>
              <a:cxnLst/>
              <a:rect l="l" t="t" r="r" b="b"/>
              <a:pathLst>
                <a:path w="1533525" h="649604">
                  <a:moveTo>
                    <a:pt x="0" y="0"/>
                  </a:moveTo>
                  <a:lnTo>
                    <a:pt x="1208531" y="0"/>
                  </a:lnTo>
                  <a:lnTo>
                    <a:pt x="1533143" y="324612"/>
                  </a:lnTo>
                  <a:lnTo>
                    <a:pt x="1208531" y="649224"/>
                  </a:lnTo>
                  <a:lnTo>
                    <a:pt x="0" y="649224"/>
                  </a:lnTo>
                  <a:lnTo>
                    <a:pt x="324612" y="324612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260975" y="2660980"/>
            <a:ext cx="796290" cy="7194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065" marR="5080" algn="ctr">
              <a:lnSpc>
                <a:spcPct val="92000"/>
              </a:lnSpc>
              <a:spcBef>
                <a:spcPts val="260"/>
              </a:spcBef>
            </a:pPr>
            <a:r>
              <a:rPr sz="1600" spc="-20" dirty="0">
                <a:latin typeface="Calibri"/>
                <a:cs typeface="Calibri"/>
              </a:rPr>
              <a:t>Militares,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marina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233159" y="2471927"/>
            <a:ext cx="2649220" cy="1146175"/>
            <a:chOff x="6233159" y="2471927"/>
            <a:chExt cx="2649220" cy="1146175"/>
          </a:xfrm>
        </p:grpSpPr>
        <p:sp>
          <p:nvSpPr>
            <p:cNvPr id="27" name="object 27"/>
            <p:cNvSpPr/>
            <p:nvPr/>
          </p:nvSpPr>
          <p:spPr>
            <a:xfrm>
              <a:off x="6245351" y="2484119"/>
              <a:ext cx="2624455" cy="1122045"/>
            </a:xfrm>
            <a:custGeom>
              <a:avLst/>
              <a:gdLst/>
              <a:ahLst/>
              <a:cxnLst/>
              <a:rect l="l" t="t" r="r" b="b"/>
              <a:pathLst>
                <a:path w="2624454" h="1122045">
                  <a:moveTo>
                    <a:pt x="2063496" y="0"/>
                  </a:moveTo>
                  <a:lnTo>
                    <a:pt x="0" y="0"/>
                  </a:lnTo>
                  <a:lnTo>
                    <a:pt x="560831" y="560831"/>
                  </a:lnTo>
                  <a:lnTo>
                    <a:pt x="0" y="1121664"/>
                  </a:lnTo>
                  <a:lnTo>
                    <a:pt x="2063496" y="1121664"/>
                  </a:lnTo>
                  <a:lnTo>
                    <a:pt x="2624328" y="560831"/>
                  </a:lnTo>
                  <a:lnTo>
                    <a:pt x="2063496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45351" y="2484119"/>
              <a:ext cx="2624455" cy="1122045"/>
            </a:xfrm>
            <a:custGeom>
              <a:avLst/>
              <a:gdLst/>
              <a:ahLst/>
              <a:cxnLst/>
              <a:rect l="l" t="t" r="r" b="b"/>
              <a:pathLst>
                <a:path w="2624454" h="1122045">
                  <a:moveTo>
                    <a:pt x="0" y="0"/>
                  </a:moveTo>
                  <a:lnTo>
                    <a:pt x="2063496" y="0"/>
                  </a:lnTo>
                  <a:lnTo>
                    <a:pt x="2624328" y="560831"/>
                  </a:lnTo>
                  <a:lnTo>
                    <a:pt x="2063496" y="1121664"/>
                  </a:lnTo>
                  <a:lnTo>
                    <a:pt x="0" y="1121664"/>
                  </a:lnTo>
                  <a:lnTo>
                    <a:pt x="560831" y="560831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913244" y="2370785"/>
            <a:ext cx="1315085" cy="130238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65"/>
              </a:spcBef>
            </a:pPr>
            <a:r>
              <a:rPr sz="1500" spc="-10" dirty="0">
                <a:latin typeface="Calibri"/>
                <a:cs typeface="Calibri"/>
              </a:rPr>
              <a:t>Estudiantes</a:t>
            </a:r>
            <a:r>
              <a:rPr sz="1500" dirty="0">
                <a:latin typeface="Calibri"/>
                <a:cs typeface="Calibri"/>
              </a:rPr>
              <a:t> y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los </a:t>
            </a:r>
            <a:r>
              <a:rPr sz="1500" b="1" spc="-10" dirty="0">
                <a:latin typeface="Calibri"/>
                <a:cs typeface="Calibri"/>
              </a:rPr>
              <a:t>SOVIETS </a:t>
            </a:r>
            <a:r>
              <a:rPr sz="1500" dirty="0">
                <a:latin typeface="Calibri"/>
                <a:cs typeface="Calibri"/>
              </a:rPr>
              <a:t>(CONSEJOS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DE </a:t>
            </a:r>
            <a:r>
              <a:rPr sz="1500" spc="-10" dirty="0">
                <a:latin typeface="Calibri"/>
                <a:cs typeface="Calibri"/>
              </a:rPr>
              <a:t>OBREROS, </a:t>
            </a:r>
            <a:r>
              <a:rPr sz="1500" dirty="0">
                <a:latin typeface="Calibri"/>
                <a:cs typeface="Calibri"/>
              </a:rPr>
              <a:t>CAMPESINOS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50" dirty="0">
                <a:latin typeface="Calibri"/>
                <a:cs typeface="Calibri"/>
              </a:rPr>
              <a:t>Y </a:t>
            </a:r>
            <a:r>
              <a:rPr sz="1500" spc="-10" dirty="0">
                <a:latin typeface="Calibri"/>
                <a:cs typeface="Calibri"/>
              </a:rPr>
              <a:t>SOLDADOS)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047" y="3688079"/>
            <a:ext cx="3157855" cy="765175"/>
          </a:xfrm>
          <a:custGeom>
            <a:avLst/>
            <a:gdLst/>
            <a:ahLst/>
            <a:cxnLst/>
            <a:rect l="l" t="t" r="r" b="b"/>
            <a:pathLst>
              <a:path w="3157855" h="765175">
                <a:moveTo>
                  <a:pt x="2775204" y="0"/>
                </a:moveTo>
                <a:lnTo>
                  <a:pt x="0" y="0"/>
                </a:lnTo>
                <a:lnTo>
                  <a:pt x="382524" y="382524"/>
                </a:lnTo>
                <a:lnTo>
                  <a:pt x="0" y="765048"/>
                </a:lnTo>
                <a:lnTo>
                  <a:pt x="2775204" y="765048"/>
                </a:lnTo>
                <a:lnTo>
                  <a:pt x="3157728" y="382524"/>
                </a:lnTo>
                <a:lnTo>
                  <a:pt x="277520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38048" y="3731209"/>
            <a:ext cx="1935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Desarrollo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959417" y="3675697"/>
            <a:ext cx="2140585" cy="789940"/>
            <a:chOff x="2959417" y="3675697"/>
            <a:chExt cx="2140585" cy="789940"/>
          </a:xfrm>
        </p:grpSpPr>
        <p:sp>
          <p:nvSpPr>
            <p:cNvPr id="33" name="object 33"/>
            <p:cNvSpPr/>
            <p:nvPr/>
          </p:nvSpPr>
          <p:spPr>
            <a:xfrm>
              <a:off x="2971799" y="3688079"/>
              <a:ext cx="2115820" cy="765175"/>
            </a:xfrm>
            <a:custGeom>
              <a:avLst/>
              <a:gdLst/>
              <a:ahLst/>
              <a:cxnLst/>
              <a:rect l="l" t="t" r="r" b="b"/>
              <a:pathLst>
                <a:path w="2115820" h="765175">
                  <a:moveTo>
                    <a:pt x="1732788" y="0"/>
                  </a:moveTo>
                  <a:lnTo>
                    <a:pt x="0" y="0"/>
                  </a:lnTo>
                  <a:lnTo>
                    <a:pt x="382524" y="382524"/>
                  </a:lnTo>
                  <a:lnTo>
                    <a:pt x="0" y="765048"/>
                  </a:lnTo>
                  <a:lnTo>
                    <a:pt x="1732788" y="765048"/>
                  </a:lnTo>
                  <a:lnTo>
                    <a:pt x="2115312" y="382524"/>
                  </a:lnTo>
                  <a:lnTo>
                    <a:pt x="1732788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71799" y="3688079"/>
              <a:ext cx="2115820" cy="765175"/>
            </a:xfrm>
            <a:custGeom>
              <a:avLst/>
              <a:gdLst/>
              <a:ahLst/>
              <a:cxnLst/>
              <a:rect l="l" t="t" r="r" b="b"/>
              <a:pathLst>
                <a:path w="2115820" h="765175">
                  <a:moveTo>
                    <a:pt x="0" y="0"/>
                  </a:moveTo>
                  <a:lnTo>
                    <a:pt x="1732788" y="0"/>
                  </a:lnTo>
                  <a:lnTo>
                    <a:pt x="2115312" y="382524"/>
                  </a:lnTo>
                  <a:lnTo>
                    <a:pt x="1732788" y="765048"/>
                  </a:lnTo>
                  <a:lnTo>
                    <a:pt x="0" y="765048"/>
                  </a:lnTo>
                  <a:lnTo>
                    <a:pt x="382524" y="382524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397122" y="3799078"/>
            <a:ext cx="1289685" cy="4965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94945" marR="5080" indent="-182880">
              <a:lnSpc>
                <a:spcPts val="1780"/>
              </a:lnSpc>
              <a:spcBef>
                <a:spcPts val="280"/>
              </a:spcBef>
            </a:pPr>
            <a:r>
              <a:rPr sz="1600" spc="-20" dirty="0">
                <a:latin typeface="Calibri"/>
                <a:cs typeface="Calibri"/>
              </a:rPr>
              <a:t>Manifestacione </a:t>
            </a:r>
            <a:r>
              <a:rPr sz="1600" dirty="0">
                <a:latin typeface="Calibri"/>
                <a:cs typeface="Calibri"/>
              </a:rPr>
              <a:t>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y</a:t>
            </a:r>
            <a:r>
              <a:rPr sz="1600" spc="-10" dirty="0">
                <a:latin typeface="Calibri"/>
                <a:cs typeface="Calibri"/>
              </a:rPr>
              <a:t> huelgas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904232" y="3691128"/>
            <a:ext cx="2170430" cy="759460"/>
            <a:chOff x="4904232" y="3691128"/>
            <a:chExt cx="2170430" cy="759460"/>
          </a:xfrm>
        </p:grpSpPr>
        <p:sp>
          <p:nvSpPr>
            <p:cNvPr id="37" name="object 37"/>
            <p:cNvSpPr/>
            <p:nvPr/>
          </p:nvSpPr>
          <p:spPr>
            <a:xfrm>
              <a:off x="4916424" y="3703320"/>
              <a:ext cx="2146300" cy="734695"/>
            </a:xfrm>
            <a:custGeom>
              <a:avLst/>
              <a:gdLst/>
              <a:ahLst/>
              <a:cxnLst/>
              <a:rect l="l" t="t" r="r" b="b"/>
              <a:pathLst>
                <a:path w="2146300" h="734695">
                  <a:moveTo>
                    <a:pt x="1778507" y="0"/>
                  </a:moveTo>
                  <a:lnTo>
                    <a:pt x="0" y="0"/>
                  </a:lnTo>
                  <a:lnTo>
                    <a:pt x="367284" y="367283"/>
                  </a:lnTo>
                  <a:lnTo>
                    <a:pt x="0" y="734567"/>
                  </a:lnTo>
                  <a:lnTo>
                    <a:pt x="1778507" y="734567"/>
                  </a:lnTo>
                  <a:lnTo>
                    <a:pt x="2145792" y="367283"/>
                  </a:lnTo>
                  <a:lnTo>
                    <a:pt x="1778507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16424" y="3703320"/>
              <a:ext cx="2146300" cy="734695"/>
            </a:xfrm>
            <a:custGeom>
              <a:avLst/>
              <a:gdLst/>
              <a:ahLst/>
              <a:cxnLst/>
              <a:rect l="l" t="t" r="r" b="b"/>
              <a:pathLst>
                <a:path w="2146300" h="734695">
                  <a:moveTo>
                    <a:pt x="0" y="0"/>
                  </a:moveTo>
                  <a:lnTo>
                    <a:pt x="1778507" y="0"/>
                  </a:lnTo>
                  <a:lnTo>
                    <a:pt x="2145792" y="367283"/>
                  </a:lnTo>
                  <a:lnTo>
                    <a:pt x="1778507" y="734567"/>
                  </a:lnTo>
                  <a:lnTo>
                    <a:pt x="0" y="734567"/>
                  </a:lnTo>
                  <a:lnTo>
                    <a:pt x="367284" y="367283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442330" y="3799078"/>
            <a:ext cx="1121410" cy="4965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106680">
              <a:lnSpc>
                <a:spcPts val="1780"/>
              </a:lnSpc>
              <a:spcBef>
                <a:spcPts val="280"/>
              </a:spcBef>
            </a:pPr>
            <a:r>
              <a:rPr sz="1600" spc="-10" dirty="0">
                <a:latin typeface="Calibri"/>
                <a:cs typeface="Calibri"/>
              </a:rPr>
              <a:t>DOMINGO SANGRIENTO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047" y="4535423"/>
            <a:ext cx="4048125" cy="1249680"/>
          </a:xfrm>
          <a:custGeom>
            <a:avLst/>
            <a:gdLst/>
            <a:ahLst/>
            <a:cxnLst/>
            <a:rect l="l" t="t" r="r" b="b"/>
            <a:pathLst>
              <a:path w="4048125" h="1249679">
                <a:moveTo>
                  <a:pt x="3422904" y="0"/>
                </a:moveTo>
                <a:lnTo>
                  <a:pt x="0" y="0"/>
                </a:lnTo>
                <a:lnTo>
                  <a:pt x="624840" y="624839"/>
                </a:lnTo>
                <a:lnTo>
                  <a:pt x="0" y="1249680"/>
                </a:lnTo>
                <a:lnTo>
                  <a:pt x="3422904" y="1249680"/>
                </a:lnTo>
                <a:lnTo>
                  <a:pt x="4047743" y="624839"/>
                </a:lnTo>
                <a:lnTo>
                  <a:pt x="342290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70966" y="4821758"/>
            <a:ext cx="27559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Consecuencias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849433" y="4745545"/>
            <a:ext cx="1975485" cy="829944"/>
            <a:chOff x="3849433" y="4745545"/>
            <a:chExt cx="1975485" cy="829944"/>
          </a:xfrm>
        </p:grpSpPr>
        <p:sp>
          <p:nvSpPr>
            <p:cNvPr id="43" name="object 43"/>
            <p:cNvSpPr/>
            <p:nvPr/>
          </p:nvSpPr>
          <p:spPr>
            <a:xfrm>
              <a:off x="3861816" y="4757928"/>
              <a:ext cx="1950720" cy="805180"/>
            </a:xfrm>
            <a:custGeom>
              <a:avLst/>
              <a:gdLst/>
              <a:ahLst/>
              <a:cxnLst/>
              <a:rect l="l" t="t" r="r" b="b"/>
              <a:pathLst>
                <a:path w="1950720" h="805179">
                  <a:moveTo>
                    <a:pt x="1548384" y="0"/>
                  </a:moveTo>
                  <a:lnTo>
                    <a:pt x="0" y="0"/>
                  </a:lnTo>
                  <a:lnTo>
                    <a:pt x="402336" y="402336"/>
                  </a:lnTo>
                  <a:lnTo>
                    <a:pt x="0" y="804672"/>
                  </a:lnTo>
                  <a:lnTo>
                    <a:pt x="1548384" y="804672"/>
                  </a:lnTo>
                  <a:lnTo>
                    <a:pt x="1950720" y="402336"/>
                  </a:lnTo>
                  <a:lnTo>
                    <a:pt x="1548384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61816" y="4757928"/>
              <a:ext cx="1950720" cy="805180"/>
            </a:xfrm>
            <a:custGeom>
              <a:avLst/>
              <a:gdLst/>
              <a:ahLst/>
              <a:cxnLst/>
              <a:rect l="l" t="t" r="r" b="b"/>
              <a:pathLst>
                <a:path w="1950720" h="805179">
                  <a:moveTo>
                    <a:pt x="0" y="0"/>
                  </a:moveTo>
                  <a:lnTo>
                    <a:pt x="1548384" y="0"/>
                  </a:lnTo>
                  <a:lnTo>
                    <a:pt x="1950720" y="402336"/>
                  </a:lnTo>
                  <a:lnTo>
                    <a:pt x="1548384" y="804672"/>
                  </a:lnTo>
                  <a:lnTo>
                    <a:pt x="0" y="804672"/>
                  </a:lnTo>
                  <a:lnTo>
                    <a:pt x="402336" y="402336"/>
                  </a:lnTo>
                  <a:lnTo>
                    <a:pt x="0" y="0"/>
                  </a:lnTo>
                  <a:close/>
                </a:path>
              </a:pathLst>
            </a:custGeom>
            <a:ln w="24384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282185" y="4666234"/>
            <a:ext cx="1136015" cy="9417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indent="-3810" algn="ctr">
              <a:lnSpc>
                <a:spcPct val="91700"/>
              </a:lnSpc>
              <a:spcBef>
                <a:spcPts val="265"/>
              </a:spcBef>
            </a:pPr>
            <a:r>
              <a:rPr sz="1600" spc="-10" dirty="0">
                <a:latin typeface="Calibri"/>
                <a:cs typeface="Calibri"/>
              </a:rPr>
              <a:t>Compromiso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elecciones </a:t>
            </a:r>
            <a:r>
              <a:rPr sz="1600" dirty="0">
                <a:latin typeface="Calibri"/>
                <a:cs typeface="Calibri"/>
              </a:rPr>
              <a:t>por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sufragio universal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5632513" y="4904041"/>
            <a:ext cx="1235075" cy="509905"/>
            <a:chOff x="5632513" y="4904041"/>
            <a:chExt cx="1235075" cy="509905"/>
          </a:xfrm>
        </p:grpSpPr>
        <p:sp>
          <p:nvSpPr>
            <p:cNvPr id="47" name="object 47"/>
            <p:cNvSpPr/>
            <p:nvPr/>
          </p:nvSpPr>
          <p:spPr>
            <a:xfrm>
              <a:off x="5644896" y="4916423"/>
              <a:ext cx="1210310" cy="485140"/>
            </a:xfrm>
            <a:custGeom>
              <a:avLst/>
              <a:gdLst/>
              <a:ahLst/>
              <a:cxnLst/>
              <a:rect l="l" t="t" r="r" b="b"/>
              <a:pathLst>
                <a:path w="1210309" h="485139">
                  <a:moveTo>
                    <a:pt x="967739" y="0"/>
                  </a:moveTo>
                  <a:lnTo>
                    <a:pt x="0" y="0"/>
                  </a:lnTo>
                  <a:lnTo>
                    <a:pt x="242315" y="242315"/>
                  </a:lnTo>
                  <a:lnTo>
                    <a:pt x="0" y="484631"/>
                  </a:lnTo>
                  <a:lnTo>
                    <a:pt x="967739" y="484631"/>
                  </a:lnTo>
                  <a:lnTo>
                    <a:pt x="1210055" y="242315"/>
                  </a:lnTo>
                  <a:lnTo>
                    <a:pt x="967739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644896" y="4916423"/>
              <a:ext cx="1210310" cy="485140"/>
            </a:xfrm>
            <a:custGeom>
              <a:avLst/>
              <a:gdLst/>
              <a:ahLst/>
              <a:cxnLst/>
              <a:rect l="l" t="t" r="r" b="b"/>
              <a:pathLst>
                <a:path w="1210309" h="485139">
                  <a:moveTo>
                    <a:pt x="0" y="0"/>
                  </a:moveTo>
                  <a:lnTo>
                    <a:pt x="967739" y="0"/>
                  </a:lnTo>
                  <a:lnTo>
                    <a:pt x="1210055" y="242315"/>
                  </a:lnTo>
                  <a:lnTo>
                    <a:pt x="967739" y="484631"/>
                  </a:lnTo>
                  <a:lnTo>
                    <a:pt x="0" y="484631"/>
                  </a:lnTo>
                  <a:lnTo>
                    <a:pt x="242315" y="242315"/>
                  </a:lnTo>
                  <a:lnTo>
                    <a:pt x="0" y="0"/>
                  </a:lnTo>
                  <a:close/>
                </a:path>
              </a:pathLst>
            </a:custGeom>
            <a:ln w="24383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898007" y="4889754"/>
            <a:ext cx="728345" cy="4965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64135" marR="5080" indent="-52069">
              <a:lnSpc>
                <a:spcPts val="1780"/>
              </a:lnSpc>
              <a:spcBef>
                <a:spcPts val="280"/>
              </a:spcBef>
            </a:pPr>
            <a:r>
              <a:rPr sz="1600" spc="-25" dirty="0">
                <a:latin typeface="Calibri"/>
                <a:cs typeface="Calibri"/>
              </a:rPr>
              <a:t>Reforma </a:t>
            </a:r>
            <a:r>
              <a:rPr sz="1600" spc="-10" dirty="0">
                <a:latin typeface="Calibri"/>
                <a:cs typeface="Calibri"/>
              </a:rPr>
              <a:t>Agraria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671881" y="4904041"/>
            <a:ext cx="1673860" cy="509905"/>
            <a:chOff x="6671881" y="4904041"/>
            <a:chExt cx="1673860" cy="509905"/>
          </a:xfrm>
        </p:grpSpPr>
        <p:sp>
          <p:nvSpPr>
            <p:cNvPr id="51" name="object 51"/>
            <p:cNvSpPr/>
            <p:nvPr/>
          </p:nvSpPr>
          <p:spPr>
            <a:xfrm>
              <a:off x="6684263" y="4916423"/>
              <a:ext cx="1649095" cy="485140"/>
            </a:xfrm>
            <a:custGeom>
              <a:avLst/>
              <a:gdLst/>
              <a:ahLst/>
              <a:cxnLst/>
              <a:rect l="l" t="t" r="r" b="b"/>
              <a:pathLst>
                <a:path w="1649095" h="485139">
                  <a:moveTo>
                    <a:pt x="1406652" y="0"/>
                  </a:moveTo>
                  <a:lnTo>
                    <a:pt x="0" y="0"/>
                  </a:lnTo>
                  <a:lnTo>
                    <a:pt x="242315" y="242315"/>
                  </a:lnTo>
                  <a:lnTo>
                    <a:pt x="0" y="484631"/>
                  </a:lnTo>
                  <a:lnTo>
                    <a:pt x="1406652" y="484631"/>
                  </a:lnTo>
                  <a:lnTo>
                    <a:pt x="1648967" y="242315"/>
                  </a:lnTo>
                  <a:lnTo>
                    <a:pt x="1406652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84263" y="4916423"/>
              <a:ext cx="1649095" cy="485140"/>
            </a:xfrm>
            <a:custGeom>
              <a:avLst/>
              <a:gdLst/>
              <a:ahLst/>
              <a:cxnLst/>
              <a:rect l="l" t="t" r="r" b="b"/>
              <a:pathLst>
                <a:path w="1649095" h="485139">
                  <a:moveTo>
                    <a:pt x="0" y="0"/>
                  </a:moveTo>
                  <a:lnTo>
                    <a:pt x="1406652" y="0"/>
                  </a:lnTo>
                  <a:lnTo>
                    <a:pt x="1648967" y="242315"/>
                  </a:lnTo>
                  <a:lnTo>
                    <a:pt x="1406652" y="484631"/>
                  </a:lnTo>
                  <a:lnTo>
                    <a:pt x="0" y="484631"/>
                  </a:lnTo>
                  <a:lnTo>
                    <a:pt x="242315" y="242315"/>
                  </a:lnTo>
                  <a:lnTo>
                    <a:pt x="0" y="0"/>
                  </a:lnTo>
                  <a:close/>
                </a:path>
              </a:pathLst>
            </a:custGeom>
            <a:ln w="24383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994017" y="5001260"/>
            <a:ext cx="105600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Calibri"/>
                <a:cs typeface="Calibri"/>
              </a:rPr>
              <a:t>Constitución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4" name="object 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40" y="3715511"/>
            <a:ext cx="1584959" cy="10302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951" rIns="0" bIns="0" rtlCol="0">
            <a:spAutoFit/>
          </a:bodyPr>
          <a:lstStyle/>
          <a:p>
            <a:pPr marL="621665">
              <a:lnSpc>
                <a:spcPct val="100000"/>
              </a:lnSpc>
              <a:spcBef>
                <a:spcPts val="95"/>
              </a:spcBef>
            </a:pPr>
            <a:r>
              <a:rPr b="1" spc="-20" dirty="0">
                <a:latin typeface="Calibri"/>
                <a:cs typeface="Calibri"/>
              </a:rPr>
              <a:t>REVOLUCIÓN</a:t>
            </a:r>
            <a:r>
              <a:rPr b="1" spc="-10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BURGUESA</a:t>
            </a:r>
            <a:r>
              <a:rPr b="1" spc="-1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14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1917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3247" y="1100327"/>
            <a:ext cx="6135624" cy="575767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21208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0" y="1484375"/>
              <a:ext cx="4953000" cy="33253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32" y="9144"/>
            <a:ext cx="9116695" cy="6849109"/>
            <a:chOff x="27432" y="9144"/>
            <a:chExt cx="9116695" cy="68491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" y="9144"/>
              <a:ext cx="6836664" cy="48585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2776" y="3465574"/>
              <a:ext cx="5221224" cy="33924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622422"/>
          </a:solidFill>
        </p:spPr>
        <p:txBody>
          <a:bodyPr vert="horz" wrap="square" lIns="0" tIns="2025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595"/>
              </a:spcBef>
            </a:pPr>
            <a:r>
              <a:rPr dirty="0">
                <a:solidFill>
                  <a:srgbClr val="FFFFFF"/>
                </a:solidFill>
              </a:rPr>
              <a:t>GOBIERNO</a:t>
            </a:r>
            <a:r>
              <a:rPr spc="-18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PROVISIONAL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1527428"/>
            <a:ext cx="8078470" cy="441642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6870" marR="5080" indent="-344805" algn="just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La</a:t>
            </a:r>
            <a:r>
              <a:rPr sz="3000" spc="2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continuidad</a:t>
            </a:r>
            <a:r>
              <a:rPr sz="3000" spc="2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en</a:t>
            </a:r>
            <a:r>
              <a:rPr sz="3000" spc="2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el</a:t>
            </a:r>
            <a:r>
              <a:rPr sz="3000" spc="2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conflicto</a:t>
            </a:r>
            <a:r>
              <a:rPr sz="3000" spc="25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dificultó</a:t>
            </a:r>
            <a:r>
              <a:rPr sz="3000" spc="2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</a:t>
            </a:r>
            <a:r>
              <a:rPr sz="3000" spc="2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mejora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2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las</a:t>
            </a:r>
            <a:r>
              <a:rPr sz="3000" spc="30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condiciones</a:t>
            </a:r>
            <a:r>
              <a:rPr sz="3000" spc="29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2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vida</a:t>
            </a:r>
            <a:r>
              <a:rPr sz="3000" spc="30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2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la</a:t>
            </a:r>
            <a:r>
              <a:rPr sz="3000" spc="295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población, </a:t>
            </a:r>
            <a:r>
              <a:rPr sz="3000" dirty="0">
                <a:latin typeface="Calibri"/>
                <a:cs typeface="Calibri"/>
              </a:rPr>
              <a:t>mientras</a:t>
            </a:r>
            <a:r>
              <a:rPr sz="3000" spc="52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la</a:t>
            </a:r>
            <a:r>
              <a:rPr sz="3000" spc="5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reforma</a:t>
            </a:r>
            <a:r>
              <a:rPr sz="3000" spc="5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agraria</a:t>
            </a:r>
            <a:r>
              <a:rPr sz="3000" spc="54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avanzaba</a:t>
            </a:r>
            <a:r>
              <a:rPr sz="3000" spc="55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muy </a:t>
            </a:r>
            <a:r>
              <a:rPr sz="3000" spc="-10" dirty="0">
                <a:latin typeface="Calibri"/>
                <a:cs typeface="Calibri"/>
              </a:rPr>
              <a:t>lentamente.</a:t>
            </a:r>
            <a:endParaRPr sz="3000">
              <a:latin typeface="Calibri"/>
              <a:cs typeface="Calibri"/>
            </a:endParaRPr>
          </a:p>
          <a:p>
            <a:pPr marL="356870" marR="8890" indent="-344805" algn="just">
              <a:lnSpc>
                <a:spcPts val="2880"/>
              </a:lnSpc>
              <a:spcBef>
                <a:spcPts val="695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El</a:t>
            </a:r>
            <a:r>
              <a:rPr sz="3000" spc="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descontento</a:t>
            </a:r>
            <a:r>
              <a:rPr sz="3000" spc="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popular</a:t>
            </a:r>
            <a:r>
              <a:rPr sz="3000" spc="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aumentó</a:t>
            </a:r>
            <a:r>
              <a:rPr sz="3000" spc="7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y</a:t>
            </a:r>
            <a:r>
              <a:rPr sz="3000" spc="8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los</a:t>
            </a:r>
            <a:r>
              <a:rPr sz="3000" spc="8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soviets empezaron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exigir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destitución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gobierno.</a:t>
            </a:r>
            <a:endParaRPr sz="3000">
              <a:latin typeface="Calibri"/>
              <a:cs typeface="Calibri"/>
            </a:endParaRPr>
          </a:p>
          <a:p>
            <a:pPr marL="356870" marR="6350" indent="-344805" algn="just">
              <a:lnSpc>
                <a:spcPct val="80000"/>
              </a:lnSpc>
              <a:spcBef>
                <a:spcPts val="750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Aumenta</a:t>
            </a:r>
            <a:r>
              <a:rPr sz="3000" spc="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</a:t>
            </a:r>
            <a:r>
              <a:rPr sz="3000" spc="6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influencia</a:t>
            </a:r>
            <a:r>
              <a:rPr sz="3000" spc="6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6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los</a:t>
            </a:r>
            <a:r>
              <a:rPr sz="3000" spc="6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bolcheviques</a:t>
            </a:r>
            <a:r>
              <a:rPr sz="3000" spc="66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que </a:t>
            </a:r>
            <a:r>
              <a:rPr sz="3000" dirty="0">
                <a:latin typeface="Calibri"/>
                <a:cs typeface="Calibri"/>
              </a:rPr>
              <a:t>fueron</a:t>
            </a:r>
            <a:r>
              <a:rPr sz="3000" spc="2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ganándose</a:t>
            </a:r>
            <a:r>
              <a:rPr sz="3000" spc="2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el</a:t>
            </a:r>
            <a:r>
              <a:rPr sz="3000" spc="2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apoyo</a:t>
            </a:r>
            <a:r>
              <a:rPr sz="3000" spc="2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2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</a:t>
            </a:r>
            <a:r>
              <a:rPr sz="3000" spc="2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mayoría</a:t>
            </a:r>
            <a:r>
              <a:rPr sz="3000" spc="2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2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los </a:t>
            </a:r>
            <a:r>
              <a:rPr sz="3000" spc="-10" dirty="0">
                <a:latin typeface="Calibri"/>
                <a:cs typeface="Calibri"/>
              </a:rPr>
              <a:t>soviets.</a:t>
            </a:r>
            <a:endParaRPr sz="3000">
              <a:latin typeface="Calibri"/>
              <a:cs typeface="Calibri"/>
            </a:endParaRPr>
          </a:p>
          <a:p>
            <a:pPr marL="356870" marR="5080" indent="-344805" algn="just">
              <a:lnSpc>
                <a:spcPts val="2880"/>
              </a:lnSpc>
              <a:spcBef>
                <a:spcPts val="695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dirty="0">
                <a:latin typeface="Calibri"/>
                <a:cs typeface="Calibri"/>
              </a:rPr>
              <a:t>Lenin</a:t>
            </a:r>
            <a:r>
              <a:rPr sz="3000" spc="5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propugnó</a:t>
            </a:r>
            <a:r>
              <a:rPr sz="3000" spc="5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las</a:t>
            </a:r>
            <a:r>
              <a:rPr sz="3000" spc="5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Tesis</a:t>
            </a:r>
            <a:r>
              <a:rPr sz="3000" spc="5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5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abril,</a:t>
            </a:r>
            <a:r>
              <a:rPr sz="3000" spc="5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marcando</a:t>
            </a:r>
            <a:r>
              <a:rPr sz="3000" spc="5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la </a:t>
            </a:r>
            <a:r>
              <a:rPr sz="3000" dirty="0">
                <a:latin typeface="Calibri"/>
                <a:cs typeface="Calibri"/>
              </a:rPr>
              <a:t>ruta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seguir.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7713" rIns="0" bIns="0" rtlCol="0">
            <a:spAutoFit/>
          </a:bodyPr>
          <a:lstStyle/>
          <a:p>
            <a:pPr marL="2324100">
              <a:lnSpc>
                <a:spcPct val="100000"/>
              </a:lnSpc>
              <a:spcBef>
                <a:spcPts val="90"/>
              </a:spcBef>
            </a:pPr>
            <a:r>
              <a:rPr b="1" dirty="0">
                <a:latin typeface="Calibri"/>
                <a:cs typeface="Calibri"/>
              </a:rPr>
              <a:t>OCTUBRE</a:t>
            </a:r>
            <a:r>
              <a:rPr b="1" spc="-10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1917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654" y="37337"/>
            <a:ext cx="425386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1" dirty="0">
                <a:latin typeface="Calibri"/>
                <a:cs typeface="Calibri"/>
              </a:rPr>
              <a:t>OCTUBRE</a:t>
            </a:r>
            <a:r>
              <a:rPr b="1" spc="-10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1917</a:t>
            </a:r>
          </a:p>
        </p:txBody>
      </p:sp>
      <p:sp>
        <p:nvSpPr>
          <p:cNvPr id="3" name="object 3"/>
          <p:cNvSpPr/>
          <p:nvPr/>
        </p:nvSpPr>
        <p:spPr>
          <a:xfrm>
            <a:off x="106679" y="765048"/>
            <a:ext cx="4465320" cy="5325110"/>
          </a:xfrm>
          <a:custGeom>
            <a:avLst/>
            <a:gdLst/>
            <a:ahLst/>
            <a:cxnLst/>
            <a:rect l="l" t="t" r="r" b="b"/>
            <a:pathLst>
              <a:path w="4465320" h="5325110">
                <a:moveTo>
                  <a:pt x="4465320" y="0"/>
                </a:moveTo>
                <a:lnTo>
                  <a:pt x="0" y="0"/>
                </a:lnTo>
                <a:lnTo>
                  <a:pt x="0" y="5324856"/>
                </a:lnTo>
                <a:lnTo>
                  <a:pt x="4465320" y="5324856"/>
                </a:lnTo>
                <a:lnTo>
                  <a:pt x="446532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6334" y="782523"/>
            <a:ext cx="4310380" cy="3074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6870" algn="l"/>
                <a:tab pos="1344930" algn="l"/>
                <a:tab pos="3283585" algn="l"/>
              </a:tabLst>
            </a:pP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GRAN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DESCONTENTO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POPULAR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CONSECUENCIA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HAMBRE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 MT"/>
              <a:buChar char="•"/>
              <a:tabLst>
                <a:tab pos="356870" algn="l"/>
              </a:tabLst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DESERCIONES</a:t>
            </a:r>
            <a:r>
              <a:rPr sz="2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EJÉRCITO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6870" algn="l"/>
                <a:tab pos="978535" algn="l"/>
                <a:tab pos="3115945" algn="l"/>
                <a:tab pos="4009390" algn="l"/>
              </a:tabLst>
            </a:pP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NACIONALIDADES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PIDEN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INDEPENDENCIA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 MT"/>
              <a:buChar char="•"/>
              <a:tabLst>
                <a:tab pos="356870" algn="l"/>
                <a:tab pos="1656080" algn="l"/>
                <a:tab pos="2118995" algn="l"/>
                <a:tab pos="2564130" algn="l"/>
                <a:tab pos="4009390" algn="l"/>
              </a:tabLst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AUMENTO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INFLUENCIA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SOVIETS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BOLCHEVIQUES.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6870" algn="l"/>
              </a:tabLst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REGRESO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LENIN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(TESIS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ABRIL)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 MT"/>
              <a:buChar char="•"/>
              <a:tabLst>
                <a:tab pos="356870" algn="l"/>
              </a:tabLst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INTENTO</a:t>
            </a:r>
            <a:r>
              <a:rPr sz="2000" b="1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GOLPE</a:t>
            </a:r>
            <a:r>
              <a:rPr sz="2000" b="1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ESTADO</a:t>
            </a:r>
            <a:r>
              <a:rPr sz="2000" b="1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GENERAL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KORNILOV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67284" y="3869016"/>
          <a:ext cx="4345940" cy="1206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8135">
                <a:tc>
                  <a:txBody>
                    <a:bodyPr/>
                    <a:lstStyle/>
                    <a:p>
                      <a:pPr marL="375920" indent="-344170">
                        <a:lnSpc>
                          <a:spcPts val="2205"/>
                        </a:lnSpc>
                        <a:buFont typeface="Arial MT"/>
                        <a:buChar char="•"/>
                        <a:tabLst>
                          <a:tab pos="375920" algn="l"/>
                          <a:tab pos="1433830" algn="l"/>
                        </a:tabLst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“TODO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2205"/>
                        </a:lnSpc>
                        <a:tabLst>
                          <a:tab pos="1112520" algn="l"/>
                        </a:tabLst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PODER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05"/>
                        </a:lnSpc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9437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75920">
                        <a:lnSpc>
                          <a:spcPts val="2100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SOVIETS”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5920" indent="-34417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75920" algn="l"/>
                        </a:tabLst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OCUPACIÓN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095"/>
                        </a:spcBef>
                        <a:tabLst>
                          <a:tab pos="844550" algn="l"/>
                        </a:tabLst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PALACIO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66065" marB="0"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095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66065" marB="0">
                    <a:solidFill>
                      <a:srgbClr val="9437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marL="375920">
                        <a:lnSpc>
                          <a:spcPts val="2095"/>
                        </a:lnSpc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PETROGRADO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95"/>
                        </a:lnSpc>
                        <a:tabLst>
                          <a:tab pos="447675" algn="l"/>
                        </a:tabLst>
                      </a:pP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DESTITUCIÓN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2095"/>
                        </a:lnSpc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9437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86334" y="5052186"/>
            <a:ext cx="4307840" cy="939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9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GOBIERNO</a:t>
            </a:r>
            <a:r>
              <a:rPr sz="20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PROVISIONAL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 MT"/>
              <a:buChar char="•"/>
              <a:tabLst>
                <a:tab pos="356870" algn="l"/>
                <a:tab pos="1567180" algn="l"/>
                <a:tab pos="2091689" algn="l"/>
                <a:tab pos="3274695" algn="l"/>
              </a:tabLst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REPARTO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TIERRAS,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FÁBRICAS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CONTROLADAS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OBREROS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5255" y="755904"/>
            <a:ext cx="4157472" cy="28163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8784" y="3733800"/>
            <a:ext cx="4123944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5576" rIns="0" bIns="0" rtlCol="0">
            <a:spAutoFit/>
          </a:bodyPr>
          <a:lstStyle/>
          <a:p>
            <a:pPr marL="2887345">
              <a:lnSpc>
                <a:spcPct val="100000"/>
              </a:lnSpc>
              <a:spcBef>
                <a:spcPts val="90"/>
              </a:spcBef>
            </a:pPr>
            <a:r>
              <a:rPr dirty="0"/>
              <a:t>TESIS</a:t>
            </a:r>
            <a:r>
              <a:rPr spc="-55" dirty="0"/>
              <a:t> </a:t>
            </a:r>
            <a:r>
              <a:rPr dirty="0"/>
              <a:t>DE</a:t>
            </a:r>
            <a:r>
              <a:rPr spc="-105" dirty="0"/>
              <a:t> </a:t>
            </a:r>
            <a:r>
              <a:rPr spc="-10" dirty="0"/>
              <a:t>ABRIL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1938527"/>
            <a:ext cx="3236976" cy="348996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6264" y="1630679"/>
            <a:ext cx="5401055" cy="410565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951" rIns="0" bIns="0" rtlCol="0">
            <a:spAutoFit/>
          </a:bodyPr>
          <a:lstStyle/>
          <a:p>
            <a:pPr marL="621665">
              <a:lnSpc>
                <a:spcPct val="100000"/>
              </a:lnSpc>
              <a:spcBef>
                <a:spcPts val="95"/>
              </a:spcBef>
            </a:pPr>
            <a:r>
              <a:rPr b="1" spc="-20" dirty="0">
                <a:latin typeface="Calibri"/>
                <a:cs typeface="Calibri"/>
              </a:rPr>
              <a:t>REVOLUCIÓN</a:t>
            </a:r>
            <a:r>
              <a:rPr b="1" spc="-10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BURGUESA</a:t>
            </a:r>
            <a:r>
              <a:rPr b="1" spc="-1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14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1917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511" y="1066800"/>
            <a:ext cx="8570976" cy="552907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F1DCDB"/>
          </a:solidFill>
        </p:spPr>
        <p:txBody>
          <a:bodyPr vert="horz" wrap="square" lIns="0" tIns="234950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1850"/>
              </a:spcBef>
            </a:pPr>
            <a:r>
              <a:rPr sz="4000" b="1" dirty="0">
                <a:latin typeface="Calibri"/>
                <a:cs typeface="Calibri"/>
              </a:rPr>
              <a:t>PRIMERAS</a:t>
            </a:r>
            <a:r>
              <a:rPr sz="4000" b="1" spc="-114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MEDIDAS</a:t>
            </a:r>
            <a:r>
              <a:rPr sz="4000" b="1" spc="-9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BOLCHEVIQUES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852670"/>
          </a:xfrm>
          <a:custGeom>
            <a:avLst/>
            <a:gdLst/>
            <a:ahLst/>
            <a:cxnLst/>
            <a:rect l="l" t="t" r="r" b="b"/>
            <a:pathLst>
              <a:path w="8229600" h="4852670">
                <a:moveTo>
                  <a:pt x="8229600" y="0"/>
                </a:moveTo>
                <a:lnTo>
                  <a:pt x="0" y="0"/>
                </a:lnTo>
                <a:lnTo>
                  <a:pt x="0" y="4852416"/>
                </a:lnTo>
                <a:lnTo>
                  <a:pt x="8229600" y="4852416"/>
                </a:lnTo>
                <a:lnTo>
                  <a:pt x="8229600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1535874"/>
            <a:ext cx="7985759" cy="478345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25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spc="-610" dirty="0">
                <a:latin typeface="Trebuchet MS"/>
                <a:cs typeface="Trebuchet MS"/>
              </a:rPr>
              <a:t>ABANDONO</a:t>
            </a:r>
            <a:r>
              <a:rPr sz="3000" spc="-265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DE</a:t>
            </a:r>
            <a:r>
              <a:rPr sz="3000" spc="-290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LA</a:t>
            </a:r>
            <a:r>
              <a:rPr sz="3000" spc="-280" dirty="0">
                <a:latin typeface="Trebuchet MS"/>
                <a:cs typeface="Trebuchet MS"/>
              </a:rPr>
              <a:t> </a:t>
            </a:r>
            <a:r>
              <a:rPr sz="3000" spc="-605" dirty="0">
                <a:latin typeface="Trebuchet MS"/>
                <a:cs typeface="Trebuchet MS"/>
              </a:rPr>
              <a:t>GUERRA</a:t>
            </a:r>
            <a:endParaRPr sz="3000">
              <a:latin typeface="Trebuchet MS"/>
              <a:cs typeface="Trebuchet MS"/>
            </a:endParaRPr>
          </a:p>
          <a:p>
            <a:pPr marL="356870" indent="-34417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spc="-635" dirty="0">
                <a:latin typeface="Trebuchet MS"/>
                <a:cs typeface="Trebuchet MS"/>
              </a:rPr>
              <a:t>TRATADO</a:t>
            </a:r>
            <a:r>
              <a:rPr sz="3000" spc="-240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DE</a:t>
            </a:r>
            <a:r>
              <a:rPr sz="3000" spc="-295" dirty="0">
                <a:latin typeface="Trebuchet MS"/>
                <a:cs typeface="Trebuchet MS"/>
              </a:rPr>
              <a:t> </a:t>
            </a:r>
            <a:r>
              <a:rPr sz="3000" spc="-470" dirty="0">
                <a:latin typeface="Trebuchet MS"/>
                <a:cs typeface="Trebuchet MS"/>
              </a:rPr>
              <a:t>BREST</a:t>
            </a:r>
            <a:r>
              <a:rPr sz="3000" spc="-320" dirty="0">
                <a:latin typeface="Trebuchet MS"/>
                <a:cs typeface="Trebuchet MS"/>
              </a:rPr>
              <a:t> </a:t>
            </a:r>
            <a:r>
              <a:rPr sz="3000" spc="-525" dirty="0">
                <a:latin typeface="Trebuchet MS"/>
                <a:cs typeface="Trebuchet MS"/>
              </a:rPr>
              <a:t>LITOVSK</a:t>
            </a:r>
            <a:r>
              <a:rPr sz="3000" spc="-190" dirty="0">
                <a:latin typeface="Trebuchet MS"/>
                <a:cs typeface="Trebuchet MS"/>
              </a:rPr>
              <a:t> </a:t>
            </a:r>
            <a:r>
              <a:rPr sz="3000" spc="165" dirty="0">
                <a:latin typeface="Trebuchet MS"/>
                <a:cs typeface="Trebuchet MS"/>
              </a:rPr>
              <a:t>–</a:t>
            </a:r>
            <a:r>
              <a:rPr sz="3000" spc="-325" dirty="0">
                <a:latin typeface="Trebuchet MS"/>
                <a:cs typeface="Trebuchet MS"/>
              </a:rPr>
              <a:t> </a:t>
            </a:r>
            <a:r>
              <a:rPr sz="3000" spc="-530" dirty="0">
                <a:latin typeface="Trebuchet MS"/>
                <a:cs typeface="Trebuchet MS"/>
              </a:rPr>
              <a:t>GRAVES</a:t>
            </a:r>
            <a:r>
              <a:rPr sz="3000" spc="-285" dirty="0">
                <a:latin typeface="Trebuchet MS"/>
                <a:cs typeface="Trebuchet MS"/>
              </a:rPr>
              <a:t> </a:t>
            </a:r>
            <a:r>
              <a:rPr sz="3000" spc="-459" dirty="0">
                <a:latin typeface="Trebuchet MS"/>
                <a:cs typeface="Trebuchet MS"/>
              </a:rPr>
              <a:t>PÉRDIDAS</a:t>
            </a:r>
            <a:r>
              <a:rPr sz="3000" spc="-235" dirty="0">
                <a:latin typeface="Trebuchet MS"/>
                <a:cs typeface="Trebuchet MS"/>
              </a:rPr>
              <a:t> </a:t>
            </a:r>
            <a:r>
              <a:rPr sz="3000" spc="-520" dirty="0">
                <a:latin typeface="Trebuchet MS"/>
                <a:cs typeface="Trebuchet MS"/>
              </a:rPr>
              <a:t>TERRITORIALES</a:t>
            </a:r>
            <a:endParaRPr sz="3000">
              <a:latin typeface="Trebuchet MS"/>
              <a:cs typeface="Trebuchet MS"/>
            </a:endParaRPr>
          </a:p>
          <a:p>
            <a:pPr marL="356870" marR="394335" indent="-344805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spc="-440" dirty="0">
                <a:latin typeface="Trebuchet MS"/>
                <a:cs typeface="Trebuchet MS"/>
              </a:rPr>
              <a:t>RUSIA</a:t>
            </a:r>
            <a:r>
              <a:rPr sz="3000" spc="-275" dirty="0">
                <a:latin typeface="Trebuchet MS"/>
                <a:cs typeface="Trebuchet MS"/>
              </a:rPr>
              <a:t> </a:t>
            </a:r>
            <a:r>
              <a:rPr sz="3000" spc="-455" dirty="0">
                <a:latin typeface="Trebuchet MS"/>
                <a:cs typeface="Trebuchet MS"/>
              </a:rPr>
              <a:t>PASA</a:t>
            </a:r>
            <a:r>
              <a:rPr sz="3000" spc="-320" dirty="0">
                <a:latin typeface="Trebuchet MS"/>
                <a:cs typeface="Trebuchet MS"/>
              </a:rPr>
              <a:t> </a:t>
            </a:r>
            <a:r>
              <a:rPr sz="3000" spc="-590" dirty="0">
                <a:latin typeface="Trebuchet MS"/>
                <a:cs typeface="Trebuchet MS"/>
              </a:rPr>
              <a:t>A</a:t>
            </a:r>
            <a:r>
              <a:rPr sz="3000" spc="-320" dirty="0">
                <a:latin typeface="Trebuchet MS"/>
                <a:cs typeface="Trebuchet MS"/>
              </a:rPr>
              <a:t> </a:t>
            </a:r>
            <a:r>
              <a:rPr sz="3000" spc="-400" dirty="0">
                <a:latin typeface="Trebuchet MS"/>
                <a:cs typeface="Trebuchet MS"/>
              </a:rPr>
              <a:t>SER</a:t>
            </a:r>
            <a:r>
              <a:rPr sz="3000" spc="-325" dirty="0">
                <a:latin typeface="Trebuchet MS"/>
                <a:cs typeface="Trebuchet MS"/>
              </a:rPr>
              <a:t> </a:t>
            </a:r>
            <a:r>
              <a:rPr sz="3000" spc="-655" dirty="0">
                <a:latin typeface="Trebuchet MS"/>
                <a:cs typeface="Trebuchet MS"/>
              </a:rPr>
              <a:t>UN</a:t>
            </a:r>
            <a:r>
              <a:rPr sz="3000" spc="-270" dirty="0">
                <a:latin typeface="Trebuchet MS"/>
                <a:cs typeface="Trebuchet MS"/>
              </a:rPr>
              <a:t> </a:t>
            </a:r>
            <a:r>
              <a:rPr sz="3000" spc="-555" dirty="0">
                <a:latin typeface="Trebuchet MS"/>
                <a:cs typeface="Trebuchet MS"/>
              </a:rPr>
              <a:t>ESTADO</a:t>
            </a:r>
            <a:r>
              <a:rPr sz="3000" spc="-290" dirty="0">
                <a:latin typeface="Trebuchet MS"/>
                <a:cs typeface="Trebuchet MS"/>
              </a:rPr>
              <a:t> </a:t>
            </a:r>
            <a:r>
              <a:rPr sz="3000" spc="-465" dirty="0">
                <a:latin typeface="Trebuchet MS"/>
                <a:cs typeface="Trebuchet MS"/>
              </a:rPr>
              <a:t>SOCIALISTA</a:t>
            </a:r>
            <a:r>
              <a:rPr sz="3000" spc="-245" dirty="0">
                <a:latin typeface="Trebuchet MS"/>
                <a:cs typeface="Trebuchet MS"/>
              </a:rPr>
              <a:t> </a:t>
            </a:r>
            <a:r>
              <a:rPr sz="3000" spc="-655" dirty="0">
                <a:latin typeface="Trebuchet MS"/>
                <a:cs typeface="Trebuchet MS"/>
              </a:rPr>
              <a:t>QUE</a:t>
            </a:r>
            <a:r>
              <a:rPr sz="3000" spc="-245" dirty="0">
                <a:latin typeface="Trebuchet MS"/>
                <a:cs typeface="Trebuchet MS"/>
              </a:rPr>
              <a:t> </a:t>
            </a:r>
            <a:r>
              <a:rPr sz="3000" spc="-590" dirty="0">
                <a:latin typeface="Trebuchet MS"/>
                <a:cs typeface="Trebuchet MS"/>
              </a:rPr>
              <a:t>RECONOCE</a:t>
            </a:r>
            <a:r>
              <a:rPr sz="3000" spc="-265" dirty="0">
                <a:latin typeface="Trebuchet MS"/>
                <a:cs typeface="Trebuchet MS"/>
              </a:rPr>
              <a:t> </a:t>
            </a:r>
            <a:r>
              <a:rPr sz="3000" spc="-560" dirty="0">
                <a:latin typeface="Trebuchet MS"/>
                <a:cs typeface="Trebuchet MS"/>
              </a:rPr>
              <a:t>EL </a:t>
            </a:r>
            <a:r>
              <a:rPr sz="3000" spc="-580" dirty="0">
                <a:latin typeface="Trebuchet MS"/>
                <a:cs typeface="Trebuchet MS"/>
              </a:rPr>
              <a:t>DERECHO</a:t>
            </a:r>
            <a:r>
              <a:rPr sz="3000" spc="-290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DE</a:t>
            </a:r>
            <a:r>
              <a:rPr sz="3000" spc="-254" dirty="0">
                <a:latin typeface="Trebuchet MS"/>
                <a:cs typeface="Trebuchet MS"/>
              </a:rPr>
              <a:t> </a:t>
            </a:r>
            <a:r>
              <a:rPr sz="3000" spc="-590" dirty="0">
                <a:latin typeface="Trebuchet MS"/>
                <a:cs typeface="Trebuchet MS"/>
              </a:rPr>
              <a:t>AUTODETERMINACIÓN</a:t>
            </a:r>
            <a:endParaRPr sz="3000">
              <a:latin typeface="Trebuchet MS"/>
              <a:cs typeface="Trebuchet MS"/>
            </a:endParaRPr>
          </a:p>
          <a:p>
            <a:pPr marL="356870" indent="-34417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spc="-484" dirty="0">
                <a:latin typeface="Trebuchet MS"/>
                <a:cs typeface="Trebuchet MS"/>
              </a:rPr>
              <a:t>STALIN</a:t>
            </a:r>
            <a:r>
              <a:rPr sz="3000" spc="-270" dirty="0">
                <a:latin typeface="Trebuchet MS"/>
                <a:cs typeface="Trebuchet MS"/>
              </a:rPr>
              <a:t> </a:t>
            </a:r>
            <a:r>
              <a:rPr sz="3000" spc="-365" dirty="0">
                <a:latin typeface="Trebuchet MS"/>
                <a:cs typeface="Trebuchet MS"/>
              </a:rPr>
              <a:t>SE</a:t>
            </a:r>
            <a:r>
              <a:rPr sz="3000" spc="-305" dirty="0">
                <a:latin typeface="Trebuchet MS"/>
                <a:cs typeface="Trebuchet MS"/>
              </a:rPr>
              <a:t> </a:t>
            </a:r>
            <a:r>
              <a:rPr sz="3000" spc="-550" dirty="0">
                <a:latin typeface="Trebuchet MS"/>
                <a:cs typeface="Trebuchet MS"/>
              </a:rPr>
              <a:t>ENCARGARÍA</a:t>
            </a:r>
            <a:r>
              <a:rPr sz="3000" spc="-300" dirty="0">
                <a:latin typeface="Trebuchet MS"/>
                <a:cs typeface="Trebuchet MS"/>
              </a:rPr>
              <a:t> </a:t>
            </a:r>
            <a:r>
              <a:rPr sz="3000" spc="-590" dirty="0">
                <a:latin typeface="Trebuchet MS"/>
                <a:cs typeface="Trebuchet MS"/>
              </a:rPr>
              <a:t>A</a:t>
            </a:r>
            <a:r>
              <a:rPr sz="3000" spc="-295" dirty="0">
                <a:latin typeface="Trebuchet MS"/>
                <a:cs typeface="Trebuchet MS"/>
              </a:rPr>
              <a:t> </a:t>
            </a:r>
            <a:r>
              <a:rPr sz="3000" spc="-505" dirty="0">
                <a:latin typeface="Trebuchet MS"/>
                <a:cs typeface="Trebuchet MS"/>
              </a:rPr>
              <a:t>PARTIR</a:t>
            </a:r>
            <a:r>
              <a:rPr sz="3000" spc="-280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DE</a:t>
            </a:r>
            <a:r>
              <a:rPr sz="3000" spc="-265" dirty="0">
                <a:latin typeface="Trebuchet MS"/>
                <a:cs typeface="Trebuchet MS"/>
              </a:rPr>
              <a:t> </a:t>
            </a:r>
            <a:r>
              <a:rPr sz="3000" spc="-575" dirty="0">
                <a:latin typeface="Trebuchet MS"/>
                <a:cs typeface="Trebuchet MS"/>
              </a:rPr>
              <a:t>1924</a:t>
            </a:r>
            <a:endParaRPr sz="3000">
              <a:latin typeface="Trebuchet MS"/>
              <a:cs typeface="Trebuchet MS"/>
            </a:endParaRPr>
          </a:p>
          <a:p>
            <a:pPr marL="356870" marR="815340" indent="-344805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spc="-520" dirty="0">
                <a:latin typeface="Trebuchet MS"/>
                <a:cs typeface="Trebuchet MS"/>
              </a:rPr>
              <a:t>LENIN</a:t>
            </a:r>
            <a:r>
              <a:rPr sz="3000" spc="-260" dirty="0">
                <a:latin typeface="Trebuchet MS"/>
                <a:cs typeface="Trebuchet MS"/>
              </a:rPr>
              <a:t> </a:t>
            </a:r>
            <a:r>
              <a:rPr sz="3000" spc="-550" dirty="0">
                <a:latin typeface="Trebuchet MS"/>
                <a:cs typeface="Trebuchet MS"/>
              </a:rPr>
              <a:t>Y</a:t>
            </a:r>
            <a:r>
              <a:rPr sz="3000" spc="-305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TROTSKY</a:t>
            </a:r>
            <a:r>
              <a:rPr sz="3000" spc="-285" dirty="0">
                <a:latin typeface="Trebuchet MS"/>
                <a:cs typeface="Trebuchet MS"/>
              </a:rPr>
              <a:t> </a:t>
            </a:r>
            <a:r>
              <a:rPr sz="3000" spc="-490" dirty="0">
                <a:latin typeface="Trebuchet MS"/>
                <a:cs typeface="Trebuchet MS"/>
              </a:rPr>
              <a:t>BUSCABA</a:t>
            </a:r>
            <a:r>
              <a:rPr sz="3000" spc="-270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LA</a:t>
            </a:r>
            <a:r>
              <a:rPr sz="3000" spc="-290" dirty="0">
                <a:latin typeface="Trebuchet MS"/>
                <a:cs typeface="Trebuchet MS"/>
              </a:rPr>
              <a:t> </a:t>
            </a:r>
            <a:r>
              <a:rPr sz="3000" spc="-585" dirty="0">
                <a:latin typeface="Trebuchet MS"/>
                <a:cs typeface="Trebuchet MS"/>
              </a:rPr>
              <a:t>UNIÓN</a:t>
            </a:r>
            <a:r>
              <a:rPr sz="3000" spc="-210" dirty="0">
                <a:latin typeface="Trebuchet MS"/>
                <a:cs typeface="Trebuchet MS"/>
              </a:rPr>
              <a:t> </a:t>
            </a:r>
            <a:r>
              <a:rPr sz="3000" spc="-550" dirty="0">
                <a:latin typeface="Trebuchet MS"/>
                <a:cs typeface="Trebuchet MS"/>
              </a:rPr>
              <a:t>INTERNACIONAL</a:t>
            </a:r>
            <a:r>
              <a:rPr sz="3000" spc="-229" dirty="0">
                <a:latin typeface="Trebuchet MS"/>
                <a:cs typeface="Trebuchet MS"/>
              </a:rPr>
              <a:t> </a:t>
            </a:r>
            <a:r>
              <a:rPr sz="3000" spc="-580" dirty="0">
                <a:latin typeface="Trebuchet MS"/>
                <a:cs typeface="Trebuchet MS"/>
              </a:rPr>
              <a:t>DEL </a:t>
            </a:r>
            <a:r>
              <a:rPr sz="3000" spc="-565" dirty="0">
                <a:latin typeface="Trebuchet MS"/>
                <a:cs typeface="Trebuchet MS"/>
              </a:rPr>
              <a:t>PROLETARIADO</a:t>
            </a:r>
            <a:endParaRPr sz="3000">
              <a:latin typeface="Trebuchet MS"/>
              <a:cs typeface="Trebuchet MS"/>
            </a:endParaRPr>
          </a:p>
          <a:p>
            <a:pPr marL="356870" indent="-34417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spc="-555" dirty="0">
                <a:latin typeface="Trebuchet MS"/>
                <a:cs typeface="Trebuchet MS"/>
              </a:rPr>
              <a:t>ESTADO</a:t>
            </a:r>
            <a:r>
              <a:rPr sz="3000" spc="-295" dirty="0">
                <a:latin typeface="Trebuchet MS"/>
                <a:cs typeface="Trebuchet MS"/>
              </a:rPr>
              <a:t> </a:t>
            </a:r>
            <a:r>
              <a:rPr sz="3000" spc="-555" dirty="0">
                <a:latin typeface="Trebuchet MS"/>
                <a:cs typeface="Trebuchet MS"/>
              </a:rPr>
              <a:t>FEDERAL</a:t>
            </a:r>
            <a:r>
              <a:rPr sz="3000" spc="-254" dirty="0">
                <a:latin typeface="Trebuchet MS"/>
                <a:cs typeface="Trebuchet MS"/>
              </a:rPr>
              <a:t> </a:t>
            </a:r>
            <a:r>
              <a:rPr sz="3000" spc="-570" dirty="0">
                <a:latin typeface="Trebuchet MS"/>
                <a:cs typeface="Trebuchet MS"/>
              </a:rPr>
              <a:t>DE</a:t>
            </a:r>
            <a:r>
              <a:rPr sz="3000" spc="-275" dirty="0">
                <a:latin typeface="Trebuchet MS"/>
                <a:cs typeface="Trebuchet MS"/>
              </a:rPr>
              <a:t> </a:t>
            </a:r>
            <a:r>
              <a:rPr sz="3000" spc="-475" dirty="0">
                <a:latin typeface="Trebuchet MS"/>
                <a:cs typeface="Trebuchet MS"/>
              </a:rPr>
              <a:t>REPÚBLICAS</a:t>
            </a:r>
            <a:r>
              <a:rPr sz="3000" spc="-240" dirty="0">
                <a:latin typeface="Trebuchet MS"/>
                <a:cs typeface="Trebuchet MS"/>
              </a:rPr>
              <a:t> </a:t>
            </a:r>
            <a:r>
              <a:rPr sz="3000" spc="-465" dirty="0">
                <a:latin typeface="Trebuchet MS"/>
                <a:cs typeface="Trebuchet MS"/>
              </a:rPr>
              <a:t>SOVIÉTICAS</a:t>
            </a:r>
            <a:r>
              <a:rPr sz="3000" spc="-240" dirty="0">
                <a:latin typeface="Trebuchet MS"/>
                <a:cs typeface="Trebuchet MS"/>
              </a:rPr>
              <a:t> </a:t>
            </a:r>
            <a:r>
              <a:rPr sz="3000" spc="-580" dirty="0">
                <a:latin typeface="Trebuchet MS"/>
                <a:cs typeface="Trebuchet MS"/>
              </a:rPr>
              <a:t>EN</a:t>
            </a:r>
            <a:r>
              <a:rPr sz="3000" spc="-320" dirty="0">
                <a:latin typeface="Trebuchet MS"/>
                <a:cs typeface="Trebuchet MS"/>
              </a:rPr>
              <a:t> </a:t>
            </a:r>
            <a:r>
              <a:rPr sz="3000" spc="-665" dirty="0">
                <a:latin typeface="Trebuchet MS"/>
                <a:cs typeface="Trebuchet MS"/>
              </a:rPr>
              <a:t>1918</a:t>
            </a:r>
            <a:endParaRPr sz="3000">
              <a:latin typeface="Trebuchet MS"/>
              <a:cs typeface="Trebuchet MS"/>
            </a:endParaRPr>
          </a:p>
          <a:p>
            <a:pPr marL="356870" indent="-34417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6870" algn="l"/>
              </a:tabLst>
            </a:pPr>
            <a:r>
              <a:rPr sz="3000" spc="-484" dirty="0">
                <a:latin typeface="Trebuchet MS"/>
                <a:cs typeface="Trebuchet MS"/>
              </a:rPr>
              <a:t>STALIN</a:t>
            </a:r>
            <a:r>
              <a:rPr sz="3000" spc="-270" dirty="0">
                <a:latin typeface="Trebuchet MS"/>
                <a:cs typeface="Trebuchet MS"/>
              </a:rPr>
              <a:t> </a:t>
            </a:r>
            <a:r>
              <a:rPr sz="3000" spc="-545" dirty="0">
                <a:latin typeface="Trebuchet MS"/>
                <a:cs typeface="Trebuchet MS"/>
              </a:rPr>
              <a:t>REFORZARÍA</a:t>
            </a:r>
            <a:r>
              <a:rPr sz="3000" spc="-204" dirty="0">
                <a:latin typeface="Trebuchet MS"/>
                <a:cs typeface="Trebuchet MS"/>
              </a:rPr>
              <a:t> </a:t>
            </a:r>
            <a:r>
              <a:rPr sz="3000" spc="-535" dirty="0">
                <a:latin typeface="Trebuchet MS"/>
                <a:cs typeface="Trebuchet MS"/>
              </a:rPr>
              <a:t>EL</a:t>
            </a:r>
            <a:r>
              <a:rPr sz="3000" spc="-295" dirty="0">
                <a:latin typeface="Trebuchet MS"/>
                <a:cs typeface="Trebuchet MS"/>
              </a:rPr>
              <a:t> </a:t>
            </a:r>
            <a:r>
              <a:rPr sz="3000" spc="-459" dirty="0">
                <a:latin typeface="Trebuchet MS"/>
                <a:cs typeface="Trebuchet MS"/>
              </a:rPr>
              <a:t>SOCIALISMO</a:t>
            </a:r>
            <a:r>
              <a:rPr sz="3000" spc="-265" dirty="0">
                <a:latin typeface="Trebuchet MS"/>
                <a:cs typeface="Trebuchet MS"/>
              </a:rPr>
              <a:t> </a:t>
            </a:r>
            <a:r>
              <a:rPr sz="3000" spc="-585" dirty="0">
                <a:latin typeface="Trebuchet MS"/>
                <a:cs typeface="Trebuchet MS"/>
              </a:rPr>
              <a:t>EN</a:t>
            </a:r>
            <a:r>
              <a:rPr sz="3000" spc="-310" dirty="0">
                <a:latin typeface="Trebuchet MS"/>
                <a:cs typeface="Trebuchet MS"/>
              </a:rPr>
              <a:t> </a:t>
            </a:r>
            <a:r>
              <a:rPr sz="3000" spc="-655" dirty="0">
                <a:latin typeface="Trebuchet MS"/>
                <a:cs typeface="Trebuchet MS"/>
              </a:rPr>
              <a:t>UN</a:t>
            </a:r>
            <a:r>
              <a:rPr sz="3000" spc="-270" dirty="0">
                <a:latin typeface="Trebuchet MS"/>
                <a:cs typeface="Trebuchet MS"/>
              </a:rPr>
              <a:t> </a:t>
            </a:r>
            <a:r>
              <a:rPr sz="3000" spc="-540" dirty="0">
                <a:latin typeface="Trebuchet MS"/>
                <a:cs typeface="Trebuchet MS"/>
              </a:rPr>
              <a:t>SOLO</a:t>
            </a:r>
            <a:r>
              <a:rPr sz="3000" spc="-290" dirty="0">
                <a:latin typeface="Trebuchet MS"/>
                <a:cs typeface="Trebuchet MS"/>
              </a:rPr>
              <a:t> </a:t>
            </a:r>
            <a:r>
              <a:rPr sz="3000" spc="-400" dirty="0">
                <a:latin typeface="Trebuchet MS"/>
                <a:cs typeface="Trebuchet MS"/>
              </a:rPr>
              <a:t>PAÍS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9394" rIns="0" bIns="0" rtlCol="0">
            <a:spAutoFit/>
          </a:bodyPr>
          <a:lstStyle/>
          <a:p>
            <a:pPr marL="3034030">
              <a:lnSpc>
                <a:spcPct val="100000"/>
              </a:lnSpc>
              <a:spcBef>
                <a:spcPts val="105"/>
              </a:spcBef>
            </a:pPr>
            <a:r>
              <a:rPr sz="4000" dirty="0"/>
              <a:t>BREST</a:t>
            </a:r>
            <a:r>
              <a:rPr sz="4000" spc="-90" dirty="0"/>
              <a:t> </a:t>
            </a:r>
            <a:r>
              <a:rPr sz="4000" spc="-20" dirty="0"/>
              <a:t>LITOVSK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8824" y="1051559"/>
            <a:ext cx="7031735" cy="580644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34360" marR="5080" indent="-1003300">
              <a:lnSpc>
                <a:spcPct val="100000"/>
              </a:lnSpc>
              <a:spcBef>
                <a:spcPts val="110"/>
              </a:spcBef>
            </a:pPr>
            <a:r>
              <a:rPr sz="4000" b="1" dirty="0">
                <a:latin typeface="Calibri"/>
                <a:cs typeface="Calibri"/>
              </a:rPr>
              <a:t>REFORMAS</a:t>
            </a:r>
            <a:r>
              <a:rPr sz="4000" b="1" spc="-110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AGRARIAS</a:t>
            </a:r>
            <a:r>
              <a:rPr sz="4000" b="1" spc="-100" dirty="0">
                <a:latin typeface="Calibri"/>
                <a:cs typeface="Calibri"/>
              </a:rPr>
              <a:t> </a:t>
            </a:r>
            <a:r>
              <a:rPr sz="4000" b="1" spc="-50" dirty="0">
                <a:latin typeface="Calibri"/>
                <a:cs typeface="Calibri"/>
              </a:rPr>
              <a:t>E </a:t>
            </a:r>
            <a:r>
              <a:rPr sz="4000" b="1" spc="-10" dirty="0">
                <a:latin typeface="Calibri"/>
                <a:cs typeface="Calibri"/>
              </a:rPr>
              <a:t>INDUSTRIALES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97863"/>
            <a:ext cx="9144000" cy="56601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238" y="495680"/>
            <a:ext cx="80168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dirty="0"/>
              <a:t>REFORMAS</a:t>
            </a:r>
            <a:r>
              <a:rPr sz="4000" spc="-114" dirty="0"/>
              <a:t> </a:t>
            </a:r>
            <a:r>
              <a:rPr sz="4000" dirty="0"/>
              <a:t>AGRARIAS</a:t>
            </a:r>
            <a:r>
              <a:rPr sz="4000" spc="-70" dirty="0"/>
              <a:t> </a:t>
            </a:r>
            <a:r>
              <a:rPr sz="4000" dirty="0"/>
              <a:t>E</a:t>
            </a:r>
            <a:r>
              <a:rPr sz="4000" spc="-45" dirty="0"/>
              <a:t> </a:t>
            </a:r>
            <a:r>
              <a:rPr sz="4000" spc="-10" dirty="0"/>
              <a:t>INDUSTRIALES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44" y="1545717"/>
            <a:ext cx="7645400" cy="3912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MARXISMO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LENINISMO: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Importancia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del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campesinado</a:t>
            </a:r>
            <a:endParaRPr sz="2500">
              <a:latin typeface="Calibri"/>
              <a:cs typeface="Calibri"/>
            </a:endParaRPr>
          </a:p>
          <a:p>
            <a:pPr marL="356870" marR="9525" indent="-344805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6870" algn="l"/>
              </a:tabLst>
            </a:pPr>
            <a:r>
              <a:rPr sz="2500" spc="-10" dirty="0">
                <a:latin typeface="Calibri"/>
                <a:cs typeface="Calibri"/>
              </a:rPr>
              <a:t>Incapacidad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para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acometer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las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reformas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las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reformas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del </a:t>
            </a:r>
            <a:r>
              <a:rPr sz="2500" dirty="0">
                <a:latin typeface="Calibri"/>
                <a:cs typeface="Calibri"/>
              </a:rPr>
              <a:t>campo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ruso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56870" algn="l"/>
              </a:tabLst>
            </a:pPr>
            <a:r>
              <a:rPr sz="2500" spc="-10" dirty="0">
                <a:latin typeface="Calibri"/>
                <a:cs typeface="Calibri"/>
              </a:rPr>
              <a:t>Nacionalización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y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colectivización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las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tierras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6870" algn="l"/>
              </a:tabLst>
            </a:pPr>
            <a:r>
              <a:rPr sz="2500" spc="-10" dirty="0">
                <a:latin typeface="Calibri"/>
                <a:cs typeface="Calibri"/>
              </a:rPr>
              <a:t>Pobreza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muchas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familias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 MT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Obreros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agrarios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aspiraban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propiedad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tierra</a:t>
            </a:r>
            <a:endParaRPr sz="2500">
              <a:latin typeface="Calibri"/>
              <a:cs typeface="Calibri"/>
            </a:endParaRPr>
          </a:p>
          <a:p>
            <a:pPr marL="356870" marR="1116965" indent="-344805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El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reparto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tierras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chocaba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con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el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programa colectivizador</a:t>
            </a:r>
            <a:endParaRPr sz="2500">
              <a:latin typeface="Calibri"/>
              <a:cs typeface="Calibri"/>
            </a:endParaRPr>
          </a:p>
          <a:p>
            <a:pPr marL="356870" marR="5080" indent="-344805">
              <a:lnSpc>
                <a:spcPts val="24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El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traspaso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los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trabajadores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del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control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las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fábricas </a:t>
            </a:r>
            <a:r>
              <a:rPr sz="2500" dirty="0">
                <a:latin typeface="Calibri"/>
                <a:cs typeface="Calibri"/>
              </a:rPr>
              <a:t>fue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sencillo.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Pero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falta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técnicos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cualificados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y </a:t>
            </a:r>
            <a:r>
              <a:rPr sz="2500" dirty="0">
                <a:latin typeface="Calibri"/>
                <a:cs typeface="Calibri"/>
              </a:rPr>
              <a:t>directivos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con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experiencia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reducía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productividad.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951" rIns="0" bIns="0" rtlCol="0">
            <a:spAutoFit/>
          </a:bodyPr>
          <a:lstStyle/>
          <a:p>
            <a:pPr marL="2315845">
              <a:lnSpc>
                <a:spcPct val="100000"/>
              </a:lnSpc>
              <a:spcBef>
                <a:spcPts val="95"/>
              </a:spcBef>
            </a:pPr>
            <a:r>
              <a:rPr dirty="0"/>
              <a:t>GUERRA</a:t>
            </a:r>
            <a:r>
              <a:rPr spc="-90" dirty="0"/>
              <a:t> </a:t>
            </a:r>
            <a:r>
              <a:rPr dirty="0"/>
              <a:t>CIVIL</a:t>
            </a:r>
            <a:r>
              <a:rPr spc="-130" dirty="0"/>
              <a:t> </a:t>
            </a:r>
            <a:r>
              <a:rPr spc="-20" dirty="0"/>
              <a:t>RUSA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12519"/>
            <a:ext cx="4498848" cy="57454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1197863"/>
            <a:ext cx="4572000" cy="566013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15" y="399288"/>
            <a:ext cx="8583168" cy="605942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4272"/>
            <a:ext cx="3133344" cy="43251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059810" y="-38"/>
            <a:ext cx="6084570" cy="217804"/>
          </a:xfrm>
          <a:custGeom>
            <a:avLst/>
            <a:gdLst/>
            <a:ahLst/>
            <a:cxnLst/>
            <a:rect l="l" t="t" r="r" b="b"/>
            <a:pathLst>
              <a:path w="6084570" h="217804">
                <a:moveTo>
                  <a:pt x="6084189" y="0"/>
                </a:moveTo>
                <a:lnTo>
                  <a:pt x="0" y="0"/>
                </a:lnTo>
                <a:lnTo>
                  <a:pt x="0" y="217335"/>
                </a:lnTo>
                <a:lnTo>
                  <a:pt x="6084189" y="217335"/>
                </a:lnTo>
                <a:lnTo>
                  <a:pt x="6084189" y="0"/>
                </a:lnTo>
                <a:close/>
              </a:path>
            </a:pathLst>
          </a:custGeom>
          <a:solidFill>
            <a:srgbClr val="AFC4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59811" y="6180277"/>
            <a:ext cx="6084570" cy="678180"/>
          </a:xfrm>
          <a:custGeom>
            <a:avLst/>
            <a:gdLst/>
            <a:ahLst/>
            <a:cxnLst/>
            <a:rect l="l" t="t" r="r" b="b"/>
            <a:pathLst>
              <a:path w="6084570" h="678179">
                <a:moveTo>
                  <a:pt x="6084189" y="231178"/>
                </a:moveTo>
                <a:lnTo>
                  <a:pt x="3095498" y="231178"/>
                </a:lnTo>
                <a:lnTo>
                  <a:pt x="0" y="231178"/>
                </a:lnTo>
                <a:lnTo>
                  <a:pt x="0" y="677722"/>
                </a:lnTo>
                <a:lnTo>
                  <a:pt x="3095498" y="677722"/>
                </a:lnTo>
                <a:lnTo>
                  <a:pt x="6084189" y="677722"/>
                </a:lnTo>
                <a:lnTo>
                  <a:pt x="6084189" y="231178"/>
                </a:lnTo>
                <a:close/>
              </a:path>
              <a:path w="6084570" h="678179">
                <a:moveTo>
                  <a:pt x="6084189" y="0"/>
                </a:moveTo>
                <a:lnTo>
                  <a:pt x="0" y="0"/>
                </a:lnTo>
                <a:lnTo>
                  <a:pt x="0" y="231165"/>
                </a:lnTo>
                <a:lnTo>
                  <a:pt x="6084189" y="231165"/>
                </a:lnTo>
                <a:lnTo>
                  <a:pt x="6084189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56096" y="-1"/>
          <a:ext cx="6080760" cy="6854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4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4629">
                <a:tc gridSpan="2">
                  <a:txBody>
                    <a:bodyPr/>
                    <a:lstStyle/>
                    <a:p>
                      <a:pPr marL="635" algn="ctr">
                        <a:lnSpc>
                          <a:spcPts val="14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Fuerzas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combate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B4BAC7"/>
                      </a:solidFill>
                      <a:prstDash val="solid"/>
                    </a:lnL>
                    <a:lnR w="6350">
                      <a:solidFill>
                        <a:srgbClr val="B4BAC7"/>
                      </a:solidFill>
                      <a:prstDash val="solid"/>
                    </a:lnR>
                    <a:lnT w="6350">
                      <a:solidFill>
                        <a:srgbClr val="B4BAC7"/>
                      </a:solidFill>
                      <a:prstDash val="solid"/>
                    </a:lnT>
                    <a:lnB w="9525">
                      <a:solidFill>
                        <a:srgbClr val="B4BAC7"/>
                      </a:solidFill>
                      <a:prstDash val="solid"/>
                    </a:lnB>
                    <a:solidFill>
                      <a:srgbClr val="AFC4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4BAC7"/>
                      </a:solidFill>
                      <a:prstDash val="solid"/>
                    </a:lnL>
                    <a:lnR w="6350">
                      <a:solidFill>
                        <a:srgbClr val="B4BAC7"/>
                      </a:solidFill>
                      <a:prstDash val="solid"/>
                    </a:lnR>
                    <a:lnT w="9525">
                      <a:solidFill>
                        <a:srgbClr val="B4BAC7"/>
                      </a:solidFill>
                      <a:prstDash val="solid"/>
                    </a:lnT>
                    <a:lnB w="9525">
                      <a:solidFill>
                        <a:srgbClr val="B4BAC7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4340">
                <a:tc>
                  <a:txBody>
                    <a:bodyPr/>
                    <a:lstStyle/>
                    <a:p>
                      <a:pPr marL="34925" algn="ctr">
                        <a:lnSpc>
                          <a:spcPts val="1255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Ejército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Rojo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768350" algn="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775970">
                        <a:lnSpc>
                          <a:spcPts val="96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430.000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(octubre,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1918)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795655" algn="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800735">
                        <a:lnSpc>
                          <a:spcPts val="96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1.500.000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(junio,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710565" algn="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718185">
                        <a:lnSpc>
                          <a:spcPts val="96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3.000.000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(octubre,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718185">
                        <a:lnSpc>
                          <a:spcPts val="480"/>
                        </a:lnSpc>
                        <a:tabLst>
                          <a:tab pos="1471295" algn="l"/>
                        </a:tabLst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3</a:t>
                      </a:r>
                      <a:r>
                        <a:rPr sz="8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4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05410">
                        <a:lnSpc>
                          <a:spcPts val="114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3.000.000</a:t>
                      </a:r>
                      <a:r>
                        <a:rPr sz="1200" spc="3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5.000.00</a:t>
                      </a:r>
                      <a:r>
                        <a:rPr sz="1200" dirty="0">
                          <a:latin typeface="Calibri"/>
                          <a:cs typeface="Calibri"/>
                          <a:hlinkClick r:id="rId4"/>
                        </a:rPr>
                        <a:t>0</a:t>
                      </a:r>
                      <a:r>
                        <a:rPr sz="1200" spc="370" dirty="0"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  <a:hlinkClick r:id="rId4"/>
                        </a:rPr>
                        <a:t>(fines</a:t>
                      </a:r>
                      <a:r>
                        <a:rPr sz="1200" spc="-15" dirty="0"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  <a:hlinkClick r:id="rId4"/>
                        </a:rPr>
                        <a:t>de</a:t>
                      </a:r>
                      <a:r>
                        <a:rPr sz="1200" spc="-40" dirty="0"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  <a:hlinkClick r:id="rId4"/>
                        </a:rPr>
                        <a:t>1920)</a:t>
                      </a:r>
                      <a:r>
                        <a:rPr sz="1200" spc="20" dirty="0"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Ejército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358265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Negro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33679">
                        <a:lnSpc>
                          <a:spcPts val="125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29.000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activos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20.000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reservistas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(enero,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51155" algn="ct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5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346200">
                        <a:lnSpc>
                          <a:spcPts val="114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20979">
                        <a:lnSpc>
                          <a:spcPts val="125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30.000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activos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70.000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reservistas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(marzo,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51155" algn="ct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5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346200">
                        <a:lnSpc>
                          <a:spcPts val="114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46785">
                        <a:lnSpc>
                          <a:spcPts val="1255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20.000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(julio,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1920)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807720" algn="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5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812800">
                        <a:lnSpc>
                          <a:spcPts val="114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29.000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(octubre,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1919)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R w="9525">
                      <a:solidFill>
                        <a:srgbClr val="AAAAAA"/>
                      </a:solidFill>
                      <a:prstDash val="dot"/>
                    </a:lnR>
                    <a:lnT w="9525">
                      <a:solidFill>
                        <a:srgbClr val="B4BAC7"/>
                      </a:solidFill>
                      <a:prstDash val="solid"/>
                    </a:lnT>
                    <a:lnB w="9525">
                      <a:solidFill>
                        <a:srgbClr val="B4BAC7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Ejército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Blanco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250.000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192405" algn="r">
                        <a:lnSpc>
                          <a:spcPts val="480"/>
                        </a:lnSpc>
                      </a:pPr>
                      <a:r>
                        <a:rPr sz="8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nota</a:t>
                      </a:r>
                      <a:r>
                        <a:rPr sz="80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8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14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98120">
                        <a:lnSpc>
                          <a:spcPts val="96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Kolchak: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~118.000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(primavera,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259715" algn="r">
                        <a:lnSpc>
                          <a:spcPts val="480"/>
                        </a:lnSpc>
                      </a:pPr>
                      <a:r>
                        <a:rPr sz="8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nota</a:t>
                      </a:r>
                      <a:r>
                        <a:rPr sz="800" u="sng" spc="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8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15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5430">
                        <a:lnSpc>
                          <a:spcPts val="96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Denikin: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~150.000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(invierno,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R="814069" algn="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6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96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Yudénich: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~14.000 (otoño,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1919)</a:t>
                      </a:r>
                      <a:r>
                        <a:rPr sz="1200" spc="3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Azerbaiyán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7885" algn="ctr">
                        <a:lnSpc>
                          <a:spcPts val="480"/>
                        </a:lnSpc>
                      </a:pPr>
                      <a:r>
                        <a:rPr sz="8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7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036955">
                        <a:lnSpc>
                          <a:spcPts val="114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30.000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(1919)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8397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Estonia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74445" marR="792480" indent="-4756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40.000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(febrero,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1919)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Ucrania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140.000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(diciembre,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1918)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048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Ejército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Galitzia: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384300">
                        <a:lnSpc>
                          <a:spcPts val="665"/>
                        </a:lnSpc>
                        <a:spcBef>
                          <a:spcPts val="1070"/>
                        </a:spcBef>
                      </a:pPr>
                      <a:r>
                        <a:rPr sz="8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13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73990">
                        <a:lnSpc>
                          <a:spcPts val="1145"/>
                        </a:lnSpc>
                        <a:tabLst>
                          <a:tab pos="1533525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62.000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(1919-1920)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	Legión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Checoslovaca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66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50.000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(mayo,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1918)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32969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Japón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0610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70.000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(1918)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03695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Estados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Unidos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125220" marR="422275" indent="-69850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15.000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(junio,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1919)Ejército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Negro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Ejército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Azul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40.000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(1920-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1921)</a:t>
                      </a:r>
                      <a:r>
                        <a:rPr sz="12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i="1" spc="-10" dirty="0">
                          <a:latin typeface="Calibri"/>
                          <a:cs typeface="Calibri"/>
                        </a:rPr>
                        <a:t>Bermontianos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14-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20.000</a:t>
                      </a:r>
                      <a:r>
                        <a:rPr sz="12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(septiembre,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1919)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209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Calibri"/>
                          <a:cs typeface="Calibri"/>
                        </a:rPr>
                        <a:t>Baltische</a:t>
                      </a:r>
                      <a:r>
                        <a:rPr sz="12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i="1" spc="-10" dirty="0">
                          <a:latin typeface="Calibri"/>
                          <a:cs typeface="Calibri"/>
                        </a:rPr>
                        <a:t>Landeswehr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14.000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(1959)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845" algn="ctr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Freikorps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40.000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(enero, 1919)Basmachíes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30.000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(verano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1920)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AAAAAA"/>
                      </a:solidFill>
                      <a:prstDash val="dot"/>
                    </a:lnL>
                    <a:lnT w="9525">
                      <a:solidFill>
                        <a:srgbClr val="B4BAC7"/>
                      </a:solidFill>
                      <a:prstDash val="solid"/>
                    </a:lnT>
                    <a:lnB w="9525">
                      <a:solidFill>
                        <a:srgbClr val="B4BAC7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40"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Bajas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9525">
                      <a:solidFill>
                        <a:srgbClr val="B4BAC7"/>
                      </a:solidFill>
                      <a:prstDash val="solid"/>
                    </a:lnL>
                    <a:lnR w="9525">
                      <a:solidFill>
                        <a:srgbClr val="B4BAC7"/>
                      </a:solidFill>
                      <a:prstDash val="solid"/>
                    </a:lnR>
                    <a:lnT w="9525">
                      <a:solidFill>
                        <a:srgbClr val="B4BAC7"/>
                      </a:solidFill>
                      <a:prstDash val="solid"/>
                    </a:lnT>
                    <a:lnB w="9525">
                      <a:solidFill>
                        <a:srgbClr val="B4BAC7"/>
                      </a:solidFill>
                      <a:prstDash val="solid"/>
                    </a:lnB>
                    <a:solidFill>
                      <a:srgbClr val="AFC4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4BAC7"/>
                      </a:solidFill>
                      <a:prstDash val="solid"/>
                    </a:lnL>
                    <a:lnR w="9525">
                      <a:solidFill>
                        <a:srgbClr val="B4BAC7"/>
                      </a:solidFill>
                      <a:prstDash val="solid"/>
                    </a:lnR>
                    <a:lnT w="9525">
                      <a:solidFill>
                        <a:srgbClr val="B4BAC7"/>
                      </a:solidFill>
                      <a:prstDash val="solid"/>
                    </a:lnT>
                    <a:lnB w="9525">
                      <a:solidFill>
                        <a:srgbClr val="B4BAC7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405">
                <a:tc>
                  <a:txBody>
                    <a:bodyPr/>
                    <a:lstStyle/>
                    <a:p>
                      <a:pPr marL="584200" marR="9525" indent="-57023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1.213.000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militares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civiles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muertos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combate,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heridas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represión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política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R w="9525">
                      <a:solidFill>
                        <a:srgbClr val="AAAAAA"/>
                      </a:solidFill>
                      <a:prstDash val="dot"/>
                    </a:lnR>
                    <a:lnT w="9525">
                      <a:solidFill>
                        <a:srgbClr val="B4BAC7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219710" marR="217804" indent="4572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1.376.000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militares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y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civiles muertos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en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combate,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heridas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represión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política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AAAAAA"/>
                      </a:solidFill>
                      <a:prstDash val="dot"/>
                    </a:lnL>
                    <a:lnT w="9525">
                      <a:solidFill>
                        <a:srgbClr val="B4BAC7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0" y="0"/>
            <a:ext cx="192405" cy="152400"/>
            <a:chOff x="0" y="0"/>
            <a:chExt cx="192405" cy="15240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92024" cy="944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92024" cy="1249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92024" cy="944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92024" cy="1341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0"/>
              <a:ext cx="192024" cy="1249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0"/>
              <a:ext cx="192024" cy="1524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0"/>
              <a:ext cx="192024" cy="10363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23" y="1523"/>
              <a:ext cx="189230" cy="113030"/>
            </a:xfrm>
            <a:custGeom>
              <a:avLst/>
              <a:gdLst/>
              <a:ahLst/>
              <a:cxnLst/>
              <a:rect l="l" t="t" r="r" b="b"/>
              <a:pathLst>
                <a:path w="189230" h="113030">
                  <a:moveTo>
                    <a:pt x="0" y="0"/>
                  </a:moveTo>
                  <a:lnTo>
                    <a:pt x="188976" y="0"/>
                  </a:lnTo>
                </a:path>
                <a:path w="189230" h="113030">
                  <a:moveTo>
                    <a:pt x="0" y="0"/>
                  </a:moveTo>
                  <a:lnTo>
                    <a:pt x="0" y="112775"/>
                  </a:lnTo>
                </a:path>
                <a:path w="189230" h="113030">
                  <a:moveTo>
                    <a:pt x="0" y="112775"/>
                  </a:moveTo>
                  <a:lnTo>
                    <a:pt x="188976" y="112775"/>
                  </a:lnTo>
                </a:path>
                <a:path w="189230" h="113030">
                  <a:moveTo>
                    <a:pt x="188976" y="112775"/>
                  </a:moveTo>
                  <a:lnTo>
                    <a:pt x="1889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08303"/>
            <a:ext cx="9144000" cy="59496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951" rIns="0" bIns="0" rtlCol="0">
            <a:spAutoFit/>
          </a:bodyPr>
          <a:lstStyle/>
          <a:p>
            <a:pPr marL="1400175">
              <a:lnSpc>
                <a:spcPct val="100000"/>
              </a:lnSpc>
              <a:spcBef>
                <a:spcPts val="95"/>
              </a:spcBef>
            </a:pPr>
            <a:r>
              <a:rPr dirty="0"/>
              <a:t>LA</a:t>
            </a:r>
            <a:r>
              <a:rPr spc="-90" dirty="0"/>
              <a:t> </a:t>
            </a:r>
            <a:r>
              <a:rPr spc="-10" dirty="0"/>
              <a:t>FORMACIÓN</a:t>
            </a:r>
            <a:r>
              <a:rPr spc="-25" dirty="0"/>
              <a:t> </a:t>
            </a:r>
            <a:r>
              <a:rPr dirty="0"/>
              <a:t>DE</a:t>
            </a:r>
            <a:r>
              <a:rPr spc="-85" dirty="0"/>
              <a:t> </a:t>
            </a:r>
            <a:r>
              <a:rPr dirty="0"/>
              <a:t>LA</a:t>
            </a:r>
            <a:r>
              <a:rPr spc="-90" dirty="0"/>
              <a:t> </a:t>
            </a:r>
            <a:r>
              <a:rPr spc="-20" dirty="0"/>
              <a:t>URRS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6567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91"/>
            <a:ext cx="9144000" cy="684580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750" y="47625"/>
            <a:ext cx="7446645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1270" marR="5080" indent="-1259205">
              <a:lnSpc>
                <a:spcPct val="100000"/>
              </a:lnSpc>
              <a:spcBef>
                <a:spcPts val="100"/>
              </a:spcBef>
            </a:pPr>
            <a:r>
              <a:rPr sz="2900" b="1" dirty="0">
                <a:latin typeface="Calibri"/>
                <a:cs typeface="Calibri"/>
              </a:rPr>
              <a:t>ÓRGANOS</a:t>
            </a:r>
            <a:r>
              <a:rPr sz="2900" b="1" spc="-60" dirty="0">
                <a:latin typeface="Calibri"/>
                <a:cs typeface="Calibri"/>
              </a:rPr>
              <a:t> </a:t>
            </a:r>
            <a:r>
              <a:rPr sz="2900" b="1" dirty="0">
                <a:latin typeface="Calibri"/>
                <a:cs typeface="Calibri"/>
              </a:rPr>
              <a:t>DE</a:t>
            </a:r>
            <a:r>
              <a:rPr sz="2900" b="1" spc="-55" dirty="0">
                <a:latin typeface="Calibri"/>
                <a:cs typeface="Calibri"/>
              </a:rPr>
              <a:t> </a:t>
            </a:r>
            <a:r>
              <a:rPr sz="2900" b="1" dirty="0">
                <a:latin typeface="Calibri"/>
                <a:cs typeface="Calibri"/>
              </a:rPr>
              <a:t>LA</a:t>
            </a:r>
            <a:r>
              <a:rPr sz="2900" b="1" spc="-40" dirty="0">
                <a:latin typeface="Calibri"/>
                <a:cs typeface="Calibri"/>
              </a:rPr>
              <a:t> </a:t>
            </a:r>
            <a:r>
              <a:rPr sz="2900" b="1" dirty="0">
                <a:latin typeface="Calibri"/>
                <a:cs typeface="Calibri"/>
              </a:rPr>
              <a:t>UR</a:t>
            </a:r>
            <a:r>
              <a:rPr lang="es-ES" sz="2900" b="1" dirty="0">
                <a:latin typeface="Calibri"/>
                <a:cs typeface="Calibri"/>
              </a:rPr>
              <a:t>S</a:t>
            </a:r>
            <a:r>
              <a:rPr sz="2900" b="1" dirty="0">
                <a:latin typeface="Calibri"/>
                <a:cs typeface="Calibri"/>
              </a:rPr>
              <a:t>S</a:t>
            </a:r>
            <a:r>
              <a:rPr sz="2900" b="1" spc="-55" dirty="0">
                <a:latin typeface="Calibri"/>
                <a:cs typeface="Calibri"/>
              </a:rPr>
              <a:t> </a:t>
            </a:r>
            <a:r>
              <a:rPr sz="2900" b="1" dirty="0">
                <a:latin typeface="Calibri"/>
                <a:cs typeface="Calibri"/>
              </a:rPr>
              <a:t>(CONSTITUCIÓN</a:t>
            </a:r>
            <a:r>
              <a:rPr sz="2900" b="1" spc="-65" dirty="0">
                <a:latin typeface="Calibri"/>
                <a:cs typeface="Calibri"/>
              </a:rPr>
              <a:t> </a:t>
            </a:r>
            <a:r>
              <a:rPr sz="2900" b="1" dirty="0">
                <a:latin typeface="Calibri"/>
                <a:cs typeface="Calibri"/>
              </a:rPr>
              <a:t>DE</a:t>
            </a:r>
            <a:r>
              <a:rPr sz="2900" b="1" spc="-55" dirty="0">
                <a:latin typeface="Calibri"/>
                <a:cs typeface="Calibri"/>
              </a:rPr>
              <a:t> </a:t>
            </a:r>
            <a:r>
              <a:rPr sz="2900" b="1" spc="-10" dirty="0">
                <a:latin typeface="Calibri"/>
                <a:cs typeface="Calibri"/>
              </a:rPr>
              <a:t>1924) </a:t>
            </a:r>
            <a:r>
              <a:rPr sz="2900" b="1" spc="-20" dirty="0">
                <a:latin typeface="Calibri"/>
                <a:cs typeface="Calibri"/>
              </a:rPr>
              <a:t>DICTADURA</a:t>
            </a:r>
            <a:r>
              <a:rPr sz="2900" b="1" spc="-45" dirty="0">
                <a:latin typeface="Calibri"/>
                <a:cs typeface="Calibri"/>
              </a:rPr>
              <a:t> </a:t>
            </a:r>
            <a:r>
              <a:rPr sz="2900" b="1" dirty="0">
                <a:latin typeface="Calibri"/>
                <a:cs typeface="Calibri"/>
              </a:rPr>
              <a:t>DEL</a:t>
            </a:r>
            <a:r>
              <a:rPr sz="2900" b="1" spc="-60" dirty="0">
                <a:latin typeface="Calibri"/>
                <a:cs typeface="Calibri"/>
              </a:rPr>
              <a:t> </a:t>
            </a:r>
            <a:r>
              <a:rPr sz="2900" b="1" spc="-10" dirty="0">
                <a:latin typeface="Calibri"/>
                <a:cs typeface="Calibri"/>
              </a:rPr>
              <a:t>PROLETARIADO</a:t>
            </a:r>
            <a:endParaRPr sz="2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9495" y="5440679"/>
            <a:ext cx="7922259" cy="18415"/>
          </a:xfrm>
          <a:custGeom>
            <a:avLst/>
            <a:gdLst/>
            <a:ahLst/>
            <a:cxnLst/>
            <a:rect l="l" t="t" r="r" b="b"/>
            <a:pathLst>
              <a:path w="7922259" h="18414">
                <a:moveTo>
                  <a:pt x="0" y="18288"/>
                </a:moveTo>
                <a:lnTo>
                  <a:pt x="7921752" y="18288"/>
                </a:lnTo>
                <a:lnTo>
                  <a:pt x="7921752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9495" y="4456176"/>
            <a:ext cx="7922259" cy="521334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00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CONSEJO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9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COMISIARIOS</a:t>
            </a:r>
            <a:r>
              <a:rPr sz="19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9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PUEBLO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9495" y="4977384"/>
            <a:ext cx="7922259" cy="463550"/>
          </a:xfrm>
          <a:custGeom>
            <a:avLst/>
            <a:gdLst/>
            <a:ahLst/>
            <a:cxnLst/>
            <a:rect l="l" t="t" r="r" b="b"/>
            <a:pathLst>
              <a:path w="7922259" h="463550">
                <a:moveTo>
                  <a:pt x="0" y="463295"/>
                </a:moveTo>
                <a:lnTo>
                  <a:pt x="7921752" y="463295"/>
                </a:lnTo>
                <a:lnTo>
                  <a:pt x="7921752" y="0"/>
                </a:lnTo>
                <a:lnTo>
                  <a:pt x="0" y="0"/>
                </a:lnTo>
                <a:lnTo>
                  <a:pt x="0" y="463295"/>
                </a:lnTo>
                <a:close/>
              </a:path>
            </a:pathLst>
          </a:custGeom>
          <a:ln w="24384">
            <a:solidFill>
              <a:srgbClr val="D0D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495" y="4977384"/>
            <a:ext cx="7922259" cy="463550"/>
          </a:xfrm>
          <a:prstGeom prst="rect">
            <a:avLst/>
          </a:prstGeom>
          <a:solidFill>
            <a:srgbClr val="D0D7E8">
              <a:alpha val="90194"/>
            </a:srgbClr>
          </a:solidFill>
        </p:spPr>
        <p:txBody>
          <a:bodyPr vert="horz" wrap="square" lIns="0" tIns="4318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340"/>
              </a:spcBef>
            </a:pPr>
            <a:r>
              <a:rPr sz="2100" dirty="0">
                <a:latin typeface="Calibri"/>
                <a:cs typeface="Calibri"/>
              </a:rPr>
              <a:t>GOBIERNO</a:t>
            </a:r>
            <a:r>
              <a:rPr sz="2100" spc="-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Y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MINISTROS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7113" y="2913697"/>
            <a:ext cx="7947025" cy="1570355"/>
            <a:chOff x="527113" y="2913697"/>
            <a:chExt cx="7947025" cy="1570355"/>
          </a:xfrm>
        </p:grpSpPr>
        <p:sp>
          <p:nvSpPr>
            <p:cNvPr id="8" name="object 8"/>
            <p:cNvSpPr/>
            <p:nvPr/>
          </p:nvSpPr>
          <p:spPr>
            <a:xfrm>
              <a:off x="539496" y="2926080"/>
              <a:ext cx="7922259" cy="1545590"/>
            </a:xfrm>
            <a:custGeom>
              <a:avLst/>
              <a:gdLst/>
              <a:ahLst/>
              <a:cxnLst/>
              <a:rect l="l" t="t" r="r" b="b"/>
              <a:pathLst>
                <a:path w="7922259" h="1545589">
                  <a:moveTo>
                    <a:pt x="7921752" y="0"/>
                  </a:moveTo>
                  <a:lnTo>
                    <a:pt x="0" y="0"/>
                  </a:lnTo>
                  <a:lnTo>
                    <a:pt x="0" y="1004062"/>
                  </a:lnTo>
                  <a:lnTo>
                    <a:pt x="3767708" y="1004062"/>
                  </a:lnTo>
                  <a:lnTo>
                    <a:pt x="3767708" y="1159002"/>
                  </a:lnTo>
                  <a:lnTo>
                    <a:pt x="3574541" y="1159002"/>
                  </a:lnTo>
                  <a:lnTo>
                    <a:pt x="3960876" y="1545336"/>
                  </a:lnTo>
                  <a:lnTo>
                    <a:pt x="4347209" y="1159002"/>
                  </a:lnTo>
                  <a:lnTo>
                    <a:pt x="4154042" y="1159002"/>
                  </a:lnTo>
                  <a:lnTo>
                    <a:pt x="4154042" y="1004062"/>
                  </a:lnTo>
                  <a:lnTo>
                    <a:pt x="7921752" y="1004062"/>
                  </a:lnTo>
                  <a:lnTo>
                    <a:pt x="79217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9496" y="2926080"/>
              <a:ext cx="7922259" cy="1545590"/>
            </a:xfrm>
            <a:custGeom>
              <a:avLst/>
              <a:gdLst/>
              <a:ahLst/>
              <a:cxnLst/>
              <a:rect l="l" t="t" r="r" b="b"/>
              <a:pathLst>
                <a:path w="7922259" h="1545589">
                  <a:moveTo>
                    <a:pt x="7921752" y="1004062"/>
                  </a:moveTo>
                  <a:lnTo>
                    <a:pt x="4154042" y="1004062"/>
                  </a:lnTo>
                  <a:lnTo>
                    <a:pt x="4154042" y="1159002"/>
                  </a:lnTo>
                  <a:lnTo>
                    <a:pt x="4347209" y="1159002"/>
                  </a:lnTo>
                  <a:lnTo>
                    <a:pt x="3960876" y="1545336"/>
                  </a:lnTo>
                  <a:lnTo>
                    <a:pt x="3574541" y="1159002"/>
                  </a:lnTo>
                  <a:lnTo>
                    <a:pt x="3767708" y="1159002"/>
                  </a:lnTo>
                  <a:lnTo>
                    <a:pt x="3767708" y="1004062"/>
                  </a:lnTo>
                  <a:lnTo>
                    <a:pt x="0" y="1004062"/>
                  </a:lnTo>
                  <a:lnTo>
                    <a:pt x="0" y="0"/>
                  </a:lnTo>
                  <a:lnTo>
                    <a:pt x="7921752" y="0"/>
                  </a:lnTo>
                  <a:lnTo>
                    <a:pt x="7921752" y="1004062"/>
                  </a:lnTo>
                  <a:close/>
                </a:path>
              </a:pathLst>
            </a:custGeom>
            <a:ln w="24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897251" y="3014598"/>
            <a:ext cx="3205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PRESIDIUM</a:t>
            </a:r>
            <a:r>
              <a:rPr sz="19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(PODER</a:t>
            </a:r>
            <a:r>
              <a:rPr sz="19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EJECUTIVO)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304" y="3456432"/>
            <a:ext cx="7946390" cy="487680"/>
          </a:xfrm>
          <a:prstGeom prst="rect">
            <a:avLst/>
          </a:prstGeom>
          <a:solidFill>
            <a:srgbClr val="D0D7E8">
              <a:alpha val="90194"/>
            </a:srgbClr>
          </a:solidFill>
          <a:ln w="3175">
            <a:solidFill>
              <a:srgbClr val="D0D7E8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430"/>
              </a:spcBef>
            </a:pPr>
            <a:r>
              <a:rPr sz="2100" dirty="0">
                <a:latin typeface="Calibri"/>
                <a:cs typeface="Calibri"/>
              </a:rPr>
              <a:t>PRESIDENTE,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JEFE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35" dirty="0">
                <a:latin typeface="Calibri"/>
                <a:cs typeface="Calibri"/>
              </a:rPr>
              <a:t>ESTADO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LA</a:t>
            </a:r>
            <a:r>
              <a:rPr sz="2100" spc="-20" dirty="0">
                <a:latin typeface="Calibri"/>
                <a:cs typeface="Calibri"/>
              </a:rPr>
              <a:t> URRS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7304" y="1386839"/>
            <a:ext cx="7946390" cy="1567180"/>
            <a:chOff x="527304" y="1386839"/>
            <a:chExt cx="7946390" cy="1567180"/>
          </a:xfrm>
        </p:grpSpPr>
        <p:sp>
          <p:nvSpPr>
            <p:cNvPr id="13" name="object 13"/>
            <p:cNvSpPr/>
            <p:nvPr/>
          </p:nvSpPr>
          <p:spPr>
            <a:xfrm>
              <a:off x="539496" y="1399031"/>
              <a:ext cx="7922259" cy="1542415"/>
            </a:xfrm>
            <a:custGeom>
              <a:avLst/>
              <a:gdLst/>
              <a:ahLst/>
              <a:cxnLst/>
              <a:rect l="l" t="t" r="r" b="b"/>
              <a:pathLst>
                <a:path w="7922259" h="1542414">
                  <a:moveTo>
                    <a:pt x="7921752" y="0"/>
                  </a:moveTo>
                  <a:lnTo>
                    <a:pt x="0" y="0"/>
                  </a:lnTo>
                  <a:lnTo>
                    <a:pt x="0" y="1002156"/>
                  </a:lnTo>
                  <a:lnTo>
                    <a:pt x="3768090" y="1002156"/>
                  </a:lnTo>
                  <a:lnTo>
                    <a:pt x="3768090" y="1156715"/>
                  </a:lnTo>
                  <a:lnTo>
                    <a:pt x="3575304" y="1156715"/>
                  </a:lnTo>
                  <a:lnTo>
                    <a:pt x="3960876" y="1542288"/>
                  </a:lnTo>
                  <a:lnTo>
                    <a:pt x="4346448" y="1156715"/>
                  </a:lnTo>
                  <a:lnTo>
                    <a:pt x="4153662" y="1156715"/>
                  </a:lnTo>
                  <a:lnTo>
                    <a:pt x="4153662" y="1002156"/>
                  </a:lnTo>
                  <a:lnTo>
                    <a:pt x="7921752" y="1002156"/>
                  </a:lnTo>
                  <a:lnTo>
                    <a:pt x="79217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9496" y="1399031"/>
              <a:ext cx="7922259" cy="1542415"/>
            </a:xfrm>
            <a:custGeom>
              <a:avLst/>
              <a:gdLst/>
              <a:ahLst/>
              <a:cxnLst/>
              <a:rect l="l" t="t" r="r" b="b"/>
              <a:pathLst>
                <a:path w="7922259" h="1542414">
                  <a:moveTo>
                    <a:pt x="7921752" y="1002156"/>
                  </a:moveTo>
                  <a:lnTo>
                    <a:pt x="4153662" y="1002156"/>
                  </a:lnTo>
                  <a:lnTo>
                    <a:pt x="4153662" y="1156715"/>
                  </a:lnTo>
                  <a:lnTo>
                    <a:pt x="4346448" y="1156715"/>
                  </a:lnTo>
                  <a:lnTo>
                    <a:pt x="3960876" y="1542288"/>
                  </a:lnTo>
                  <a:lnTo>
                    <a:pt x="3575304" y="1156715"/>
                  </a:lnTo>
                  <a:lnTo>
                    <a:pt x="3768090" y="1156715"/>
                  </a:lnTo>
                  <a:lnTo>
                    <a:pt x="3768090" y="1002156"/>
                  </a:lnTo>
                  <a:lnTo>
                    <a:pt x="0" y="1002156"/>
                  </a:lnTo>
                  <a:lnTo>
                    <a:pt x="0" y="0"/>
                  </a:lnTo>
                  <a:lnTo>
                    <a:pt x="7921752" y="0"/>
                  </a:lnTo>
                  <a:lnTo>
                    <a:pt x="7921752" y="1002156"/>
                  </a:lnTo>
                  <a:close/>
                </a:path>
              </a:pathLst>
            </a:custGeom>
            <a:ln w="24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28773" y="1484756"/>
            <a:ext cx="4740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SOVIET</a:t>
            </a:r>
            <a:r>
              <a:rPr sz="19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SUPREMO</a:t>
            </a:r>
            <a:r>
              <a:rPr sz="1900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PCUS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sz="19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(PODER</a:t>
            </a:r>
            <a:r>
              <a:rPr sz="19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LEGISLATIVO)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304" y="1926335"/>
            <a:ext cx="7946390" cy="487680"/>
          </a:xfrm>
          <a:prstGeom prst="rect">
            <a:avLst/>
          </a:prstGeom>
          <a:solidFill>
            <a:srgbClr val="D0D7E8">
              <a:alpha val="90194"/>
            </a:srgbClr>
          </a:solidFill>
          <a:ln w="3175">
            <a:solidFill>
              <a:srgbClr val="D0D7E8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430"/>
              </a:spcBef>
              <a:tabLst>
                <a:tab pos="4812665" algn="l"/>
              </a:tabLst>
            </a:pPr>
            <a:r>
              <a:rPr sz="2100" dirty="0">
                <a:latin typeface="Calibri"/>
                <a:cs typeface="Calibri"/>
              </a:rPr>
              <a:t>SOVIET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LAS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NACIONALIDADES</a:t>
            </a:r>
            <a:r>
              <a:rPr sz="2100" dirty="0">
                <a:latin typeface="Calibri"/>
                <a:cs typeface="Calibri"/>
              </a:rPr>
              <a:t>	SOVIET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LA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UNIÓN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484" y="5498083"/>
            <a:ext cx="7914640" cy="10502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6870" marR="5080" indent="-344805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911225" algn="l"/>
              </a:tabLst>
            </a:pPr>
            <a:r>
              <a:rPr sz="2400" dirty="0">
                <a:latin typeface="Calibri"/>
                <a:cs typeface="Calibri"/>
              </a:rPr>
              <a:t>TODO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PARTÍA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PCUS,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CUYO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COMITÉ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CENTRAL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SALÍA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EL 	</a:t>
            </a:r>
            <a:r>
              <a:rPr sz="2400" dirty="0">
                <a:latin typeface="Calibri"/>
                <a:cs typeface="Calibri"/>
              </a:rPr>
              <a:t>SECREARIO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(QUE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PRESIDENTE)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</a:t>
            </a:r>
            <a:endParaRPr sz="2400">
              <a:latin typeface="Calibri"/>
              <a:cs typeface="Calibri"/>
            </a:endParaRPr>
          </a:p>
          <a:p>
            <a:pPr marL="2313940">
              <a:lnSpc>
                <a:spcPts val="2560"/>
              </a:lnSpc>
            </a:pPr>
            <a:r>
              <a:rPr sz="2400" spc="-30" dirty="0">
                <a:latin typeface="Calibri"/>
                <a:cs typeface="Calibri"/>
              </a:rPr>
              <a:t>CANDIDATOS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SOVIET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719" y="0"/>
            <a:ext cx="6876288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4455" y="0"/>
            <a:ext cx="4248912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2025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595"/>
              </a:spcBef>
            </a:pPr>
            <a:r>
              <a:rPr dirty="0"/>
              <a:t>LA</a:t>
            </a:r>
            <a:r>
              <a:rPr spc="-30" dirty="0"/>
              <a:t> </a:t>
            </a:r>
            <a:r>
              <a:rPr spc="-25" dirty="0"/>
              <a:t>NEP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54861"/>
            <a:ext cx="6118225" cy="150304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56870" marR="5080" indent="-344805" algn="just">
              <a:lnSpc>
                <a:spcPct val="80100"/>
              </a:lnSpc>
              <a:spcBef>
                <a:spcPts val="630"/>
              </a:spcBef>
              <a:buFont typeface="Arial MT"/>
              <a:buChar char="•"/>
              <a:tabLst>
                <a:tab pos="356870" algn="l"/>
              </a:tabLst>
            </a:pPr>
            <a:r>
              <a:rPr sz="2200" dirty="0">
                <a:latin typeface="Calibri"/>
                <a:cs typeface="Calibri"/>
              </a:rPr>
              <a:t>Propone</a:t>
            </a:r>
            <a:r>
              <a:rPr sz="2200" spc="6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5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sistema</a:t>
            </a:r>
            <a:r>
              <a:rPr sz="2200" spc="5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mixto</a:t>
            </a:r>
            <a:r>
              <a:rPr sz="2200" spc="7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(mercado</a:t>
            </a:r>
            <a:r>
              <a:rPr sz="2200" spc="6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libre</a:t>
            </a:r>
            <a:r>
              <a:rPr sz="2200" spc="6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+</a:t>
            </a:r>
            <a:r>
              <a:rPr sz="2200" spc="50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el </a:t>
            </a:r>
            <a:r>
              <a:rPr sz="2200" dirty="0">
                <a:latin typeface="Calibri"/>
                <a:cs typeface="Calibri"/>
              </a:rPr>
              <a:t>control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sectores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clave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economía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el </a:t>
            </a:r>
            <a:r>
              <a:rPr sz="2200" spc="-10" dirty="0">
                <a:latin typeface="Calibri"/>
                <a:cs typeface="Calibri"/>
              </a:rPr>
              <a:t>Estado)</a:t>
            </a:r>
            <a:endParaRPr sz="2200">
              <a:latin typeface="Calibri"/>
              <a:cs typeface="Calibri"/>
            </a:endParaRPr>
          </a:p>
          <a:p>
            <a:pPr marL="356870" indent="-344170" algn="just">
              <a:lnSpc>
                <a:spcPts val="2375"/>
              </a:lnSpc>
              <a:buFont typeface="Arial MT"/>
              <a:buChar char="•"/>
              <a:tabLst>
                <a:tab pos="356870" algn="l"/>
              </a:tabLst>
            </a:pPr>
            <a:r>
              <a:rPr sz="2200" dirty="0">
                <a:latin typeface="Calibri"/>
                <a:cs typeface="Calibri"/>
              </a:rPr>
              <a:t>La</a:t>
            </a:r>
            <a:r>
              <a:rPr sz="2200" spc="20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economía</a:t>
            </a:r>
            <a:r>
              <a:rPr sz="2200" spc="19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21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alejó</a:t>
            </a:r>
            <a:r>
              <a:rPr sz="2200" spc="21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21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204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mecanismos</a:t>
            </a:r>
            <a:r>
              <a:rPr sz="2200" spc="215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de</a:t>
            </a:r>
            <a:endParaRPr sz="2200">
              <a:latin typeface="Calibri"/>
              <a:cs typeface="Calibri"/>
            </a:endParaRPr>
          </a:p>
          <a:p>
            <a:pPr marL="356870" algn="just">
              <a:lnSpc>
                <a:spcPts val="2375"/>
              </a:lnSpc>
            </a:pPr>
            <a:r>
              <a:rPr sz="2200" dirty="0">
                <a:latin typeface="Calibri"/>
                <a:cs typeface="Calibri"/>
              </a:rPr>
              <a:t>control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producción.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244" y="3030727"/>
            <a:ext cx="310261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6870" algn="l"/>
                <a:tab pos="1082675" algn="l"/>
                <a:tab pos="2780665" algn="l"/>
              </a:tabLst>
            </a:pPr>
            <a:r>
              <a:rPr sz="2200" spc="-25" dirty="0">
                <a:latin typeface="Calibri"/>
                <a:cs typeface="Calibri"/>
              </a:rPr>
              <a:t>Se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detuvieron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las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6794" y="3030727"/>
            <a:ext cx="258889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48560" algn="l"/>
              </a:tabLst>
            </a:pPr>
            <a:r>
              <a:rPr sz="2200" spc="-10" dirty="0">
                <a:latin typeface="Calibri"/>
                <a:cs typeface="Calibri"/>
              </a:rPr>
              <a:t>nacionalizaciones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y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668" y="3298647"/>
            <a:ext cx="199898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-10" dirty="0">
                <a:latin typeface="Calibri"/>
                <a:cs typeface="Calibri"/>
              </a:rPr>
              <a:t>colectivizaciones.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6244" y="3634485"/>
            <a:ext cx="26263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6870" algn="l"/>
                <a:tab pos="841375" algn="l"/>
                <a:tab pos="1887220" algn="l"/>
              </a:tabLst>
            </a:pPr>
            <a:r>
              <a:rPr sz="2200" spc="-25" dirty="0">
                <a:latin typeface="Calibri"/>
                <a:cs typeface="Calibri"/>
              </a:rPr>
              <a:t>El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Estado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seguía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20617" y="3634485"/>
            <a:ext cx="32359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73860" algn="l"/>
                <a:tab pos="2277745" algn="l"/>
              </a:tabLst>
            </a:pPr>
            <a:r>
              <a:rPr sz="2200" spc="-10" dirty="0">
                <a:latin typeface="Calibri"/>
                <a:cs typeface="Calibri"/>
              </a:rPr>
              <a:t>controlando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los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sectores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6244" y="3902405"/>
            <a:ext cx="6120765" cy="17716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algn="just">
              <a:lnSpc>
                <a:spcPct val="100000"/>
              </a:lnSpc>
              <a:spcBef>
                <a:spcPts val="110"/>
              </a:spcBef>
            </a:pPr>
            <a:r>
              <a:rPr sz="2200" spc="-10" dirty="0">
                <a:latin typeface="Calibri"/>
                <a:cs typeface="Calibri"/>
              </a:rPr>
              <a:t>estratégicos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era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principal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consumidor.</a:t>
            </a:r>
            <a:endParaRPr sz="2200">
              <a:latin typeface="Calibri"/>
              <a:cs typeface="Calibri"/>
            </a:endParaRPr>
          </a:p>
          <a:p>
            <a:pPr marL="356870" marR="5080" indent="-344805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6870" algn="l"/>
              </a:tabLst>
            </a:pPr>
            <a:r>
              <a:rPr sz="2200" dirty="0">
                <a:latin typeface="Calibri"/>
                <a:cs typeface="Calibri"/>
              </a:rPr>
              <a:t>Los</a:t>
            </a:r>
            <a:r>
              <a:rPr sz="2200" spc="3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resultados</a:t>
            </a:r>
            <a:r>
              <a:rPr sz="2200" spc="3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3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tradujeron</a:t>
            </a:r>
            <a:r>
              <a:rPr sz="2200" spc="3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3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unas</a:t>
            </a:r>
            <a:r>
              <a:rPr sz="2200" spc="340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cifras </a:t>
            </a:r>
            <a:r>
              <a:rPr sz="2200" dirty="0">
                <a:latin typeface="Calibri"/>
                <a:cs typeface="Calibri"/>
              </a:rPr>
              <a:t>espectaculares</a:t>
            </a:r>
            <a:r>
              <a:rPr sz="2200" spc="1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1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casi</a:t>
            </a:r>
            <a:r>
              <a:rPr sz="2200" spc="1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todos</a:t>
            </a:r>
            <a:r>
              <a:rPr sz="2200" spc="1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1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sectores</a:t>
            </a:r>
            <a:r>
              <a:rPr sz="2200" spc="145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que </a:t>
            </a:r>
            <a:r>
              <a:rPr sz="2200" dirty="0">
                <a:latin typeface="Calibri"/>
                <a:cs typeface="Calibri"/>
              </a:rPr>
              <a:t>sentaron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15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bases</a:t>
            </a:r>
            <a:r>
              <a:rPr sz="2200" spc="15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del</a:t>
            </a:r>
            <a:r>
              <a:rPr sz="2200" spc="1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crecimiento</a:t>
            </a:r>
            <a:r>
              <a:rPr sz="2200" spc="160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económico </a:t>
            </a:r>
            <a:r>
              <a:rPr sz="2200" dirty="0">
                <a:latin typeface="Calibri"/>
                <a:cs typeface="Calibri"/>
              </a:rPr>
              <a:t>ruso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tiempo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comprobaba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reparto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más </a:t>
            </a:r>
            <a:r>
              <a:rPr sz="2200" spc="-10" dirty="0">
                <a:latin typeface="Calibri"/>
                <a:cs typeface="Calibri"/>
              </a:rPr>
              <a:t>equitativo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rentas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nacionales.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3511" y="1844039"/>
            <a:ext cx="2380488" cy="357225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3231"/>
            <a:ext cx="7162800" cy="3962400"/>
          </a:xfrm>
          <a:custGeom>
            <a:avLst/>
            <a:gdLst/>
            <a:ahLst/>
            <a:cxnLst/>
            <a:rect l="l" t="t" r="r" b="b"/>
            <a:pathLst>
              <a:path w="7162800" h="3962400">
                <a:moveTo>
                  <a:pt x="7162800" y="0"/>
                </a:moveTo>
                <a:lnTo>
                  <a:pt x="0" y="0"/>
                </a:lnTo>
                <a:lnTo>
                  <a:pt x="0" y="3962400"/>
                </a:lnTo>
                <a:lnTo>
                  <a:pt x="7162800" y="3962400"/>
                </a:lnTo>
                <a:lnTo>
                  <a:pt x="7162800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692911"/>
            <a:ext cx="7011670" cy="35750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23875" marR="8255" indent="-511809" algn="just">
              <a:lnSpc>
                <a:spcPts val="2590"/>
              </a:lnSpc>
              <a:spcBef>
                <a:spcPts val="425"/>
              </a:spcBef>
              <a:buAutoNum type="arabicPeriod"/>
              <a:tabLst>
                <a:tab pos="527685" algn="l"/>
              </a:tabLst>
            </a:pPr>
            <a:r>
              <a:rPr sz="2400" dirty="0">
                <a:latin typeface="Calibri"/>
                <a:cs typeface="Calibri"/>
              </a:rPr>
              <a:t>ECONOMÍA</a:t>
            </a:r>
            <a:r>
              <a:rPr sz="2400" spc="4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PLANIFICADA</a:t>
            </a:r>
            <a:r>
              <a:rPr sz="2400" spc="4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45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DIRIGIDA</a:t>
            </a:r>
            <a:r>
              <a:rPr sz="2400" spc="4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455" dirty="0">
                <a:latin typeface="Calibri"/>
                <a:cs typeface="Calibri"/>
              </a:rPr>
              <a:t>  </a:t>
            </a:r>
            <a:r>
              <a:rPr sz="2400" spc="-35" dirty="0">
                <a:latin typeface="Calibri"/>
                <a:cs typeface="Calibri"/>
              </a:rPr>
              <a:t>EL 	</a:t>
            </a:r>
            <a:r>
              <a:rPr sz="2400" spc="-30" dirty="0">
                <a:latin typeface="Calibri"/>
                <a:cs typeface="Calibri"/>
              </a:rPr>
              <a:t>ESTADO.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(PLANES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QUINQUENALES).</a:t>
            </a:r>
            <a:endParaRPr sz="2400">
              <a:latin typeface="Calibri"/>
              <a:cs typeface="Calibri"/>
            </a:endParaRPr>
          </a:p>
          <a:p>
            <a:pPr marL="523240" marR="6350" indent="-511175" algn="just">
              <a:lnSpc>
                <a:spcPct val="90100"/>
              </a:lnSpc>
              <a:spcBef>
                <a:spcPts val="540"/>
              </a:spcBef>
              <a:buAutoNum type="arabicPeriod"/>
              <a:tabLst>
                <a:tab pos="527685" algn="l"/>
              </a:tabLst>
            </a:pPr>
            <a:r>
              <a:rPr sz="2400" dirty="0">
                <a:latin typeface="Calibri"/>
                <a:cs typeface="Calibri"/>
              </a:rPr>
              <a:t>COLECTIVIZACIÓN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ECONOMÍA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PROHIBICIÓN 	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PROPIEDAD</a:t>
            </a:r>
            <a:r>
              <a:rPr sz="2400" spc="5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PRIVADA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(TIERRAS,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FÁBRICAS, 	</a:t>
            </a:r>
            <a:r>
              <a:rPr sz="2400" dirty="0">
                <a:latin typeface="Calibri"/>
                <a:cs typeface="Calibri"/>
              </a:rPr>
              <a:t>BANCOS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TRANSPORTE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ESTADO)</a:t>
            </a:r>
            <a:endParaRPr sz="2400">
              <a:latin typeface="Calibri"/>
              <a:cs typeface="Calibri"/>
            </a:endParaRPr>
          </a:p>
          <a:p>
            <a:pPr marL="523875" marR="5080" indent="-511809" algn="just">
              <a:lnSpc>
                <a:spcPts val="2590"/>
              </a:lnSpc>
              <a:spcBef>
                <a:spcPts val="620"/>
              </a:spcBef>
              <a:buAutoNum type="arabicPeriod"/>
              <a:tabLst>
                <a:tab pos="527685" algn="l"/>
              </a:tabLst>
            </a:pPr>
            <a:r>
              <a:rPr sz="2400" dirty="0">
                <a:latin typeface="Calibri"/>
                <a:cs typeface="Calibri"/>
              </a:rPr>
              <a:t>DOS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EXPLOTACIONES:</a:t>
            </a:r>
            <a:r>
              <a:rPr sz="2400" spc="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KOLJÓS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(COOPERATIVA</a:t>
            </a:r>
            <a:r>
              <a:rPr sz="2400" spc="8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CAMPESINOS)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SOVJÓS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(GRANJA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ESTADO)</a:t>
            </a:r>
            <a:endParaRPr sz="2400">
              <a:latin typeface="Calibri"/>
              <a:cs typeface="Calibri"/>
            </a:endParaRPr>
          </a:p>
          <a:p>
            <a:pPr marL="523875" marR="5080" indent="-511809" algn="just">
              <a:lnSpc>
                <a:spcPts val="2590"/>
              </a:lnSpc>
              <a:spcBef>
                <a:spcPts val="580"/>
              </a:spcBef>
              <a:buAutoNum type="arabicPeriod"/>
              <a:tabLst>
                <a:tab pos="527685" algn="l"/>
              </a:tabLst>
            </a:pPr>
            <a:r>
              <a:rPr sz="2400" spc="-20" dirty="0">
                <a:latin typeface="Calibri"/>
                <a:cs typeface="Calibri"/>
              </a:rPr>
              <a:t>APUESTA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INDUSTRIA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PESADA,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PRODUCCIÓN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	</a:t>
            </a:r>
            <a:r>
              <a:rPr sz="2400" dirty="0">
                <a:latin typeface="Calibri"/>
                <a:cs typeface="Calibri"/>
              </a:rPr>
              <a:t>ENERGÍA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CONSTRUCCIÓN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INFRAESTRUCTURAS</a:t>
            </a:r>
            <a:endParaRPr sz="2400">
              <a:latin typeface="Calibri"/>
              <a:cs typeface="Calibri"/>
            </a:endParaRPr>
          </a:p>
          <a:p>
            <a:pPr marL="527685" algn="just">
              <a:lnSpc>
                <a:spcPts val="2560"/>
              </a:lnSpc>
            </a:pPr>
            <a:r>
              <a:rPr sz="2400" dirty="0">
                <a:latin typeface="Calibri"/>
                <a:cs typeface="Calibri"/>
              </a:rPr>
              <a:t>→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RÁPIDA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INDUSTRIALIZACIÓN.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6431" y="2276855"/>
            <a:ext cx="1877568" cy="2438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23759" y="765048"/>
            <a:ext cx="1920240" cy="14386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63111" y="4696967"/>
            <a:ext cx="3456432" cy="216103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662" y="236963"/>
            <a:ext cx="8988577" cy="635619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1127</Words>
  <Application>Microsoft Office PowerPoint</Application>
  <PresentationFormat>Presentación en pantalla (4:3)</PresentationFormat>
  <Paragraphs>210</Paragraphs>
  <Slides>55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0" baseType="lpstr">
      <vt:lpstr>Arial MT</vt:lpstr>
      <vt:lpstr>Calibri</vt:lpstr>
      <vt:lpstr>Times New Roman</vt:lpstr>
      <vt:lpstr>Trebuchet MS</vt:lpstr>
      <vt:lpstr>Office Theme</vt:lpstr>
      <vt:lpstr>LA REVOLUCIÓN RUSA</vt:lpstr>
      <vt:lpstr>Presentación de PowerPoint</vt:lpstr>
      <vt:lpstr>Presentación de PowerPoint</vt:lpstr>
      <vt:lpstr>RUSIA ANTES DE LA REVOLUCIÓN.</vt:lpstr>
      <vt:lpstr>Presentación de PowerPoint</vt:lpstr>
      <vt:lpstr>POLÍTICA</vt:lpstr>
      <vt:lpstr>SOCIEDAD AGRARIA</vt:lpstr>
      <vt:lpstr>SOCIEDAD</vt:lpstr>
      <vt:lpstr>Presentación de PowerPoint</vt:lpstr>
      <vt:lpstr>INICIOS DE LA INDUSTRIALIZACIÓN</vt:lpstr>
      <vt:lpstr>Presentación de PowerPoint</vt:lpstr>
      <vt:lpstr>IMPERIO MULTIÉTNICO</vt:lpstr>
      <vt:lpstr>FUERZAS POLÍTICAS</vt:lpstr>
      <vt:lpstr>Presentación de PowerPoint</vt:lpstr>
      <vt:lpstr>REVOLUCIÓN DE 1905</vt:lpstr>
      <vt:lpstr>Presentación de PowerPoint</vt:lpstr>
      <vt:lpstr>DOMINGO SANGRIENTO (ENERO DE 1905)</vt:lpstr>
      <vt:lpstr>JUNIO DE 1905: ACORAZADO POTEMKIM</vt:lpstr>
      <vt:lpstr>LOS SÓVIETS</vt:lpstr>
      <vt:lpstr>Presentación de PowerPoint</vt:lpstr>
      <vt:lpstr>Causas</vt:lpstr>
      <vt:lpstr>Presentación de PowerPoint</vt:lpstr>
      <vt:lpstr>REVOLUCIÓN BURGUESA DE 1917</vt:lpstr>
      <vt:lpstr>Presentación de PowerPoint</vt:lpstr>
      <vt:lpstr>Presentación de PowerPoint</vt:lpstr>
      <vt:lpstr>Presentación de PowerPoint</vt:lpstr>
      <vt:lpstr>GOBIERNO PROVISIONAL</vt:lpstr>
      <vt:lpstr>Presentación de PowerPoint</vt:lpstr>
      <vt:lpstr>Presentación de PowerPoint</vt:lpstr>
      <vt:lpstr>OCTUBRE DE 1917</vt:lpstr>
      <vt:lpstr>OCTUBRE DE 1917</vt:lpstr>
      <vt:lpstr>TESIS DE ABRIL</vt:lpstr>
      <vt:lpstr>REVOLUCIÓN BURGUESA DE 1917</vt:lpstr>
      <vt:lpstr>Presentación de PowerPoint</vt:lpstr>
      <vt:lpstr>PRIMERAS MEDIDAS BOLCHEVIQUES</vt:lpstr>
      <vt:lpstr>BREST LITOVSK</vt:lpstr>
      <vt:lpstr>REFORMAS AGRARIAS E INDUSTRIALES</vt:lpstr>
      <vt:lpstr>REFORMAS AGRARIAS E INDUSTRIALES</vt:lpstr>
      <vt:lpstr>GUERRA CIVIL RUSA</vt:lpstr>
      <vt:lpstr>Presentación de PowerPoint</vt:lpstr>
      <vt:lpstr>Presentación de PowerPoint</vt:lpstr>
      <vt:lpstr>Presentación de PowerPoint</vt:lpstr>
      <vt:lpstr>LA FORMACIÓN DE LA URRS</vt:lpstr>
      <vt:lpstr>Presentación de PowerPoint</vt:lpstr>
      <vt:lpstr>Presentación de PowerPoint</vt:lpstr>
      <vt:lpstr>ÓRGANOS DE LA URSS (CONSTITUCIÓN DE 1924) DICTADURA DEL PROLETARIADO</vt:lpstr>
      <vt:lpstr>Presentación de PowerPoint</vt:lpstr>
      <vt:lpstr>Presentación de PowerPoint</vt:lpstr>
      <vt:lpstr>Presentación de PowerPoint</vt:lpstr>
      <vt:lpstr>LA NEP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FABIO</dc:creator>
  <cp:lastModifiedBy>Maria Sanz</cp:lastModifiedBy>
  <cp:revision>2</cp:revision>
  <dcterms:created xsi:type="dcterms:W3CDTF">2025-09-04T10:28:57Z</dcterms:created>
  <dcterms:modified xsi:type="dcterms:W3CDTF">2025-09-04T15:46:35Z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2018-05-08T00:00:00Z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2025-09-04T00:00:00Z</vt:filetime>
  </property>
  <property fmtid="{D5CDD505-2E9C-101B-9397-08002B2CF9AE}" pid="5" name="Producer">
    <vt:lpwstr>Microsoft® PowerPoint® 2016</vt:lpwstr>
  </property>
</Properties>
</file>