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9" r:id="rId4"/>
    <p:sldId id="260" r:id="rId5"/>
    <p:sldId id="261" r:id="rId6"/>
    <p:sldId id="290" r:id="rId7"/>
    <p:sldId id="264" r:id="rId8"/>
    <p:sldId id="265" r:id="rId9"/>
    <p:sldId id="266" r:id="rId10"/>
    <p:sldId id="267" r:id="rId11"/>
    <p:sldId id="268" r:id="rId12"/>
    <p:sldId id="271" r:id="rId13"/>
    <p:sldId id="294" r:id="rId14"/>
    <p:sldId id="269" r:id="rId15"/>
    <p:sldId id="293" r:id="rId16"/>
    <p:sldId id="270" r:id="rId17"/>
    <p:sldId id="274" r:id="rId18"/>
    <p:sldId id="275" r:id="rId19"/>
    <p:sldId id="276" r:id="rId20"/>
    <p:sldId id="277" r:id="rId21"/>
    <p:sldId id="279" r:id="rId22"/>
    <p:sldId id="280" r:id="rId23"/>
    <p:sldId id="287" r:id="rId24"/>
    <p:sldId id="289" r:id="rId25"/>
    <p:sldId id="292" r:id="rId26"/>
    <p:sldId id="291" r:id="rId27"/>
    <p:sldId id="288" r:id="rId2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400" i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0000"/>
    <a:srgbClr val="FFFF66"/>
    <a:srgbClr val="FFFFFF"/>
    <a:srgbClr val="00FF00"/>
    <a:srgbClr val="CCFF33"/>
    <a:srgbClr val="00FFFF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 autoAdjust="0"/>
  </p:normalViewPr>
  <p:slideViewPr>
    <p:cSldViewPr>
      <p:cViewPr varScale="1">
        <p:scale>
          <a:sx n="74" d="100"/>
          <a:sy n="74" d="100"/>
        </p:scale>
        <p:origin x="2179" y="2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C469D7D-AD9B-4E78-9C37-A3E13E6D2F60}"/>
              </a:ext>
            </a:extLst>
          </p:cNvPr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1320017-7325-4DEC-9861-67CEAAF61B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6D23E21F-D96C-44AD-A0A8-062C8EA2A1E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D61002E0-570C-473E-B7FC-472615FCB93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579DD36-722B-4401-BD10-24BFFF38BA8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FED349B5-8855-4936-AFB3-04891B0847E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93AA27D0-BC70-4A3E-9BC5-3803B35B1F2E}"/>
                </a:ext>
              </a:extLst>
            </p:cNvPr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1B1A21F3-5F47-43A1-A4C0-897416315FD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7865FD4D-6A08-49E7-B3C1-42EE6C432F4A}"/>
                </a:ext>
              </a:extLst>
            </p:cNvPr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55D969B9-EC6A-473C-97E0-62CB4CBEE729}"/>
                </a:ext>
              </a:extLst>
            </p:cNvPr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1FCEC3E4-05B8-4AE8-BCD9-4354B362797F}"/>
                </a:ext>
              </a:extLst>
            </p:cNvPr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FC4A2FA-E075-4351-906E-194ACC65FF8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36059F15-D16B-43A8-9EE5-121A557A3E74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BF692E21-77B5-4DEA-AE80-C415C186266C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1A6D6202-8990-461C-909A-F594F21B226F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E5C5A707-51E6-4C80-B70A-C5EE71320D2B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331DAB98-F072-42CB-9263-885DF8E3AACC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DAA97C5E-C227-404D-854E-7747EA360DD6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3CC0086C-6E8E-44EB-BFEC-DBB23F27AB6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0F058CA6-5748-4275-AE95-33AD16F741D1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D12FF33-6928-4FC6-B65B-F06EB0E2FF5B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5F437C6F-7C84-48D1-99EE-481B230B32E0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41E591B0-3954-404A-A9D2-14FCFD956F8E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69F7C98C-A48C-4208-A8EA-31C73310F78F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F89CFB97-E282-4E8F-B41E-65995D370B49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430B340D-7E69-4F60-BB7A-F8EA978AF245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469E6BCB-27EF-45A4-B0ED-C039040BDE56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AEE8EA74-4680-42F7-9E90-6A563DABA2AF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30571CD2-EB74-4883-AAA1-C4F228CF01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22BA84A0-793C-4773-AB7F-24F7742FF3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pic>
          <p:nvPicPr>
            <p:cNvPr id="34" name="Picture 32" descr="BTZBUL1A">
              <a:extLst>
                <a:ext uri="{FF2B5EF4-FFF2-40B4-BE49-F238E27FC236}">
                  <a16:creationId xmlns:a16="http://schemas.microsoft.com/office/drawing/2014/main" id="{A8EE5D5E-FAE2-4068-8D46-36703EF879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61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22562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35" name="Rectangle 35">
            <a:extLst>
              <a:ext uri="{FF2B5EF4-FFF2-40B4-BE49-F238E27FC236}">
                <a16:creationId xmlns:a16="http://schemas.microsoft.com/office/drawing/2014/main" id="{CEC4339D-5F56-4147-8150-1B5D1E3F70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A11997E7-62FB-4B4A-9BD9-E01A09642B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7" name="Rectangle 37">
            <a:extLst>
              <a:ext uri="{FF2B5EF4-FFF2-40B4-BE49-F238E27FC236}">
                <a16:creationId xmlns:a16="http://schemas.microsoft.com/office/drawing/2014/main" id="{F6C0E512-73FA-4107-A667-6DC246E69D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73EB62B-91AB-41D0-A7DD-D5034D9EF00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70808656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4AD52185-C25A-4D60-8457-E3E73580B0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1A3CA8F4-9124-4FB9-B998-F9D59D15F8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F487DE7C-7EBD-43FC-88EB-C12A775521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53583-10D2-4E76-A5BA-53582A9BD4A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67082614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8C54CFFB-D63E-45D9-885E-A04B62179F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3843185E-A9F7-46D3-85C7-AB37483E0E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EB00463F-2708-4E5E-A447-ABCF82C0F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F2E140-DB82-4D33-A8FD-EA5D9834101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56774166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ACD01D2B-6D68-4CCB-8F09-81CDB341A4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022BA6DA-40A7-46F2-8FB1-08E1610CF0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F49A63E4-5E0E-4298-824D-DC1353E24F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C09695-9506-4AF4-B7DD-E21F9A17720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21701719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32">
            <a:extLst>
              <a:ext uri="{FF2B5EF4-FFF2-40B4-BE49-F238E27FC236}">
                <a16:creationId xmlns:a16="http://schemas.microsoft.com/office/drawing/2014/main" id="{C8343604-C7AB-445B-BFF6-3626FCDE68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3FEC2CEE-DEC2-4039-AECA-04CA4E6D6B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34">
            <a:extLst>
              <a:ext uri="{FF2B5EF4-FFF2-40B4-BE49-F238E27FC236}">
                <a16:creationId xmlns:a16="http://schemas.microsoft.com/office/drawing/2014/main" id="{B88B6F7E-02E1-4150-B876-24E5080CA3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1A3F2-C1E0-48AC-A3FA-0C0A2D41BD4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32826583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32">
            <a:extLst>
              <a:ext uri="{FF2B5EF4-FFF2-40B4-BE49-F238E27FC236}">
                <a16:creationId xmlns:a16="http://schemas.microsoft.com/office/drawing/2014/main" id="{841CB040-CF53-448E-A5D6-6AD229940C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5C453E8C-8522-4A80-94F0-9492A3339C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4">
            <a:extLst>
              <a:ext uri="{FF2B5EF4-FFF2-40B4-BE49-F238E27FC236}">
                <a16:creationId xmlns:a16="http://schemas.microsoft.com/office/drawing/2014/main" id="{767AA24E-4D94-4017-943D-24B7A8845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DE4F3-98A2-423C-BF25-76ACCB2177F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74819606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>
            <a:extLst>
              <a:ext uri="{FF2B5EF4-FFF2-40B4-BE49-F238E27FC236}">
                <a16:creationId xmlns:a16="http://schemas.microsoft.com/office/drawing/2014/main" id="{374E92DB-E796-43FF-963C-E01EAB4CE9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7664568E-C05F-47E0-BA8C-BDBF17A4A8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34">
            <a:extLst>
              <a:ext uri="{FF2B5EF4-FFF2-40B4-BE49-F238E27FC236}">
                <a16:creationId xmlns:a16="http://schemas.microsoft.com/office/drawing/2014/main" id="{94C6CFD6-DCD1-4519-8884-C332FDAF2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55A243-F2EF-4CE5-9D52-BD19AEC62F7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63146169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75027182-4129-4225-B179-9EB56F9ECA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67CDD792-97DF-4B2A-8438-631B60FD6F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CE020B2B-965C-4152-A78A-6E73307BCE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F8AB8-A42B-42A8-9BDA-C510CD7082E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35117843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42C44E8E-3D32-412F-993C-E07C8652E3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BF5DDD66-C274-40BC-8719-18144AF59A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21EFFAD0-EDCF-493D-BB90-E15FF3E157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0456D-A45B-474C-9FE8-F9718B4EBDB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66464519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9F87E965-9B1D-4129-9530-2A074036D4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E0CD9E08-36CD-48CE-98B9-CE43095798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C2CFFBF9-ED56-45B6-BC43-A1EACEDF61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6A21C3-4675-45D0-AB00-C54A9BEA743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62717479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3100" cy="56308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308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35411A36-C596-4143-B615-3B81EF0861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4E27EEBA-1CB0-4816-A6C5-1B955A8C51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19A1B5EC-5C6D-42A4-8657-9A310CF68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8A3371-488A-4CB2-AC93-95AA840FD82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4097550"/>
      </p:ext>
    </p:extLst>
  </p:cSld>
  <p:clrMapOvr>
    <a:masterClrMapping/>
  </p:clrMapOvr>
  <p:transition spd="slow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s-MX" noProof="0"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8B68B206-D0FD-452B-ACA6-0222599CA4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73D2E3CC-DFCB-4987-A6C3-6DC826F7EF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8D1F7DDF-7BCD-4893-BCED-EE479D46FC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729721-2D82-472E-9E9F-1075B9EC900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78751874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EF7153A-2FC6-4469-AD5C-B21B6141EE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7405688"/>
            <a:chOff x="0" y="-9"/>
            <a:chExt cx="5760" cy="4665"/>
          </a:xfrm>
        </p:grpSpPr>
        <p:sp>
          <p:nvSpPr>
            <p:cNvPr id="21507" name="Freeform 3">
              <a:extLst>
                <a:ext uri="{FF2B5EF4-FFF2-40B4-BE49-F238E27FC236}">
                  <a16:creationId xmlns:a16="http://schemas.microsoft.com/office/drawing/2014/main" id="{00D17617-BA32-41A9-919C-8785FDE21A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08" name="Freeform 4">
              <a:extLst>
                <a:ext uri="{FF2B5EF4-FFF2-40B4-BE49-F238E27FC236}">
                  <a16:creationId xmlns:a16="http://schemas.microsoft.com/office/drawing/2014/main" id="{1933D320-4AAB-4C93-AB37-B042CD5415A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09" name="Freeform 5">
              <a:extLst>
                <a:ext uri="{FF2B5EF4-FFF2-40B4-BE49-F238E27FC236}">
                  <a16:creationId xmlns:a16="http://schemas.microsoft.com/office/drawing/2014/main" id="{FC287277-FAFA-4C17-A4E9-AB2106E9E4A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0" name="Freeform 6">
              <a:extLst>
                <a:ext uri="{FF2B5EF4-FFF2-40B4-BE49-F238E27FC236}">
                  <a16:creationId xmlns:a16="http://schemas.microsoft.com/office/drawing/2014/main" id="{C7B77F01-BE34-4687-8B52-B5A272319AE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1" name="Freeform 7">
              <a:extLst>
                <a:ext uri="{FF2B5EF4-FFF2-40B4-BE49-F238E27FC236}">
                  <a16:creationId xmlns:a16="http://schemas.microsoft.com/office/drawing/2014/main" id="{491E35DD-4F1D-4007-8A69-704E78E3DC7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2" name="Freeform 8">
              <a:extLst>
                <a:ext uri="{FF2B5EF4-FFF2-40B4-BE49-F238E27FC236}">
                  <a16:creationId xmlns:a16="http://schemas.microsoft.com/office/drawing/2014/main" id="{79D4A3F5-3CED-4766-BFBA-EDB41CF14201}"/>
                </a:ext>
              </a:extLst>
            </p:cNvPr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3" name="Freeform 9">
              <a:extLst>
                <a:ext uri="{FF2B5EF4-FFF2-40B4-BE49-F238E27FC236}">
                  <a16:creationId xmlns:a16="http://schemas.microsoft.com/office/drawing/2014/main" id="{C0361E06-7A29-49D7-BEB9-CE8AD93CDB2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4" name="Freeform 10">
              <a:extLst>
                <a:ext uri="{FF2B5EF4-FFF2-40B4-BE49-F238E27FC236}">
                  <a16:creationId xmlns:a16="http://schemas.microsoft.com/office/drawing/2014/main" id="{0388302C-36E5-4DA2-BAC4-F9F51F84BF5D}"/>
                </a:ext>
              </a:extLst>
            </p:cNvPr>
            <p:cNvSpPr>
              <a:spLocks/>
            </p:cNvSpPr>
            <p:nvPr userDrawn="1"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5" name="Freeform 11">
              <a:extLst>
                <a:ext uri="{FF2B5EF4-FFF2-40B4-BE49-F238E27FC236}">
                  <a16:creationId xmlns:a16="http://schemas.microsoft.com/office/drawing/2014/main" id="{713073D9-0B7C-40DC-A817-82CD5BED65ED}"/>
                </a:ext>
              </a:extLst>
            </p:cNvPr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6" name="Freeform 12">
              <a:extLst>
                <a:ext uri="{FF2B5EF4-FFF2-40B4-BE49-F238E27FC236}">
                  <a16:creationId xmlns:a16="http://schemas.microsoft.com/office/drawing/2014/main" id="{C95C69D2-D536-410B-983D-D716AD91722C}"/>
                </a:ext>
              </a:extLst>
            </p:cNvPr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7" name="Freeform 13">
              <a:extLst>
                <a:ext uri="{FF2B5EF4-FFF2-40B4-BE49-F238E27FC236}">
                  <a16:creationId xmlns:a16="http://schemas.microsoft.com/office/drawing/2014/main" id="{FEB04BF8-4630-4176-B31C-59B7D75173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8" name="Rectangle 14">
              <a:extLst>
                <a:ext uri="{FF2B5EF4-FFF2-40B4-BE49-F238E27FC236}">
                  <a16:creationId xmlns:a16="http://schemas.microsoft.com/office/drawing/2014/main" id="{CCF38D9A-BD8C-4CCA-9A23-A5C3391B5D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10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19" name="Freeform 15">
              <a:extLst>
                <a:ext uri="{FF2B5EF4-FFF2-40B4-BE49-F238E27FC236}">
                  <a16:creationId xmlns:a16="http://schemas.microsoft.com/office/drawing/2014/main" id="{5A7F6CCA-4BE3-4494-B7E7-B2E4C9B36B9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3956"/>
              <a:ext cx="1737" cy="382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0" name="Freeform 16">
              <a:extLst>
                <a:ext uri="{FF2B5EF4-FFF2-40B4-BE49-F238E27FC236}">
                  <a16:creationId xmlns:a16="http://schemas.microsoft.com/office/drawing/2014/main" id="{7A437501-3F6C-48D3-9BF1-8877958F071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56"/>
              <a:ext cx="1737" cy="381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1" name="Freeform 17">
              <a:extLst>
                <a:ext uri="{FF2B5EF4-FFF2-40B4-BE49-F238E27FC236}">
                  <a16:creationId xmlns:a16="http://schemas.microsoft.com/office/drawing/2014/main" id="{44233983-46A9-4775-B773-2023EBB2EDD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3956"/>
              <a:ext cx="1739" cy="382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2" name="Freeform 18">
              <a:extLst>
                <a:ext uri="{FF2B5EF4-FFF2-40B4-BE49-F238E27FC236}">
                  <a16:creationId xmlns:a16="http://schemas.microsoft.com/office/drawing/2014/main" id="{A1A67D1E-CE1C-497C-A5F7-8ED35CC263F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3956"/>
              <a:ext cx="2080" cy="38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3" name="Rectangle 19">
              <a:extLst>
                <a:ext uri="{FF2B5EF4-FFF2-40B4-BE49-F238E27FC236}">
                  <a16:creationId xmlns:a16="http://schemas.microsoft.com/office/drawing/2014/main" id="{7E571E87-437E-45AF-B256-D0C9007754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05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4" name="Freeform 20">
              <a:extLst>
                <a:ext uri="{FF2B5EF4-FFF2-40B4-BE49-F238E27FC236}">
                  <a16:creationId xmlns:a16="http://schemas.microsoft.com/office/drawing/2014/main" id="{5D5AD8D3-B0FC-4BC9-88D8-5D543BD1AEC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583" y="3918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5" name="Freeform 21">
              <a:extLst>
                <a:ext uri="{FF2B5EF4-FFF2-40B4-BE49-F238E27FC236}">
                  <a16:creationId xmlns:a16="http://schemas.microsoft.com/office/drawing/2014/main" id="{DC0C0BAB-11C2-4853-9EAB-3D52631634DC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148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6" name="Freeform 22">
              <a:extLst>
                <a:ext uri="{FF2B5EF4-FFF2-40B4-BE49-F238E27FC236}">
                  <a16:creationId xmlns:a16="http://schemas.microsoft.com/office/drawing/2014/main" id="{5E36BCDC-94B2-4091-A6C1-E3C7BE425361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76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7" name="Freeform 23">
              <a:extLst>
                <a:ext uri="{FF2B5EF4-FFF2-40B4-BE49-F238E27FC236}">
                  <a16:creationId xmlns:a16="http://schemas.microsoft.com/office/drawing/2014/main" id="{09B6A7A2-04A5-4E24-942F-7B2DF67A6EBD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31" y="3854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8" name="Freeform 24">
              <a:extLst>
                <a:ext uri="{FF2B5EF4-FFF2-40B4-BE49-F238E27FC236}">
                  <a16:creationId xmlns:a16="http://schemas.microsoft.com/office/drawing/2014/main" id="{9387941D-B3D7-4208-ABAD-BA4FE98DEE32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576" y="3910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29" name="Freeform 25">
              <a:extLst>
                <a:ext uri="{FF2B5EF4-FFF2-40B4-BE49-F238E27FC236}">
                  <a16:creationId xmlns:a16="http://schemas.microsoft.com/office/drawing/2014/main" id="{7BC34355-7AB2-4A04-9602-164A594283D0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240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30" name="Freeform 26">
              <a:extLst>
                <a:ext uri="{FF2B5EF4-FFF2-40B4-BE49-F238E27FC236}">
                  <a16:creationId xmlns:a16="http://schemas.microsoft.com/office/drawing/2014/main" id="{89B816CE-BBF5-4ACF-A9D7-7558A477B6A2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036" y="3958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31" name="Freeform 27">
              <a:extLst>
                <a:ext uri="{FF2B5EF4-FFF2-40B4-BE49-F238E27FC236}">
                  <a16:creationId xmlns:a16="http://schemas.microsoft.com/office/drawing/2014/main" id="{A197DF69-3010-4F45-929B-9D2DAB065AE9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984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32" name="Freeform 28">
              <a:extLst>
                <a:ext uri="{FF2B5EF4-FFF2-40B4-BE49-F238E27FC236}">
                  <a16:creationId xmlns:a16="http://schemas.microsoft.com/office/drawing/2014/main" id="{3D9B7E5E-FBF9-4D67-8BC6-69491DFBA8B7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456" y="3910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  <p:sp>
          <p:nvSpPr>
            <p:cNvPr id="21533" name="Rectangle 29">
              <a:extLst>
                <a:ext uri="{FF2B5EF4-FFF2-40B4-BE49-F238E27FC236}">
                  <a16:creationId xmlns:a16="http://schemas.microsoft.com/office/drawing/2014/main" id="{706DC7C9-AB35-4DB9-B855-F82C8D655A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31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MX"/>
            </a:p>
          </p:txBody>
        </p:sp>
      </p:grpSp>
      <p:sp>
        <p:nvSpPr>
          <p:cNvPr id="1027" name="Rectangle 30">
            <a:extLst>
              <a:ext uri="{FF2B5EF4-FFF2-40B4-BE49-F238E27FC236}">
                <a16:creationId xmlns:a16="http://schemas.microsoft.com/office/drawing/2014/main" id="{1712830A-E697-49E0-94A6-62FF45306F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8" name="Rectangle 31">
            <a:extLst>
              <a:ext uri="{FF2B5EF4-FFF2-40B4-BE49-F238E27FC236}">
                <a16:creationId xmlns:a16="http://schemas.microsoft.com/office/drawing/2014/main" id="{2EDBFFA4-04CA-4DD6-B618-1127D9D202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21536" name="Rectangle 32">
            <a:extLst>
              <a:ext uri="{FF2B5EF4-FFF2-40B4-BE49-F238E27FC236}">
                <a16:creationId xmlns:a16="http://schemas.microsoft.com/office/drawing/2014/main" id="{2DCDB9C1-E8A3-4D0A-83D2-CAD3D6D9B5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i="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537" name="Rectangle 33">
            <a:extLst>
              <a:ext uri="{FF2B5EF4-FFF2-40B4-BE49-F238E27FC236}">
                <a16:creationId xmlns:a16="http://schemas.microsoft.com/office/drawing/2014/main" id="{BAD45035-A546-4837-BFC6-4A3900E8B8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i="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538" name="Rectangle 34">
            <a:extLst>
              <a:ext uri="{FF2B5EF4-FFF2-40B4-BE49-F238E27FC236}">
                <a16:creationId xmlns:a16="http://schemas.microsoft.com/office/drawing/2014/main" id="{782D7D71-87BA-4484-B7C4-3BF754518B1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i="0">
                <a:latin typeface="Arial" panose="020B0604020202020204" pitchFamily="34" charset="0"/>
              </a:defRPr>
            </a:lvl1pPr>
          </a:lstStyle>
          <a:p>
            <a:fld id="{0C625625-383D-42DA-A564-ABF347537CD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8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ransition spd="slow"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clio.rediris.es/udidactica/IGM/glosario.htm#ALSACIA Y LORENA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lio.rediris.es/udidactica/IGM/biografia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lio.rediris.es/udidactica/IGM/glosario.ht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clio.rediris.es/udidactica/IGM/glosario.htm#GUERRA DE TRINCHERA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lio.rediris.es/udidactica/IGM/glosario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lio.rediris.es/udidactica/IGM/biografia.ht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lio.rediris.es/udidactica/IGM/glosario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hyperlink" Target="http://clio.rediris.es/udidactica/IGM/biografia.htm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lio.rediris.es/udidactica/IGM/biografia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lio.rediris.es/udidactica/IGM/guerra.htm" TargetMode="External"/><Relationship Id="rId4" Type="http://schemas.openxmlformats.org/officeDocument/2006/relationships/hyperlink" Target="http://clio.rediris.es/udidactica/IGM/glosario.htm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clio.rediris.es/udidactica/IGM/glosario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BDE8B1F-799A-4278-A52F-453FFC634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1190625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s-CL" sz="3600" b="1" dirty="0">
                <a:solidFill>
                  <a:srgbClr val="FF3300"/>
                </a:solidFill>
              </a:rPr>
              <a:t>Primera Guerra Mundial</a:t>
            </a:r>
            <a:br>
              <a:rPr lang="es-CL" sz="3600" b="1" dirty="0">
                <a:solidFill>
                  <a:srgbClr val="FF3300"/>
                </a:solidFill>
              </a:rPr>
            </a:br>
            <a:r>
              <a:rPr lang="es-CL" sz="3600" b="1" dirty="0">
                <a:solidFill>
                  <a:srgbClr val="FF3300"/>
                </a:solidFill>
              </a:rPr>
              <a:t>( 1914 </a:t>
            </a:r>
            <a:r>
              <a:rPr lang="es-CL" sz="3600" b="1" dirty="0">
                <a:solidFill>
                  <a:srgbClr val="FF3300"/>
                </a:solidFill>
                <a:latin typeface="Times New Roman"/>
              </a:rPr>
              <a:t>–</a:t>
            </a:r>
            <a:r>
              <a:rPr lang="es-CL" sz="3600" b="1" dirty="0">
                <a:solidFill>
                  <a:srgbClr val="FF3300"/>
                </a:solidFill>
              </a:rPr>
              <a:t> 1918)</a:t>
            </a:r>
            <a:endParaRPr lang="es-ES" sz="3600" b="1" dirty="0">
              <a:solidFill>
                <a:srgbClr val="FF3300"/>
              </a:solidFill>
            </a:endParaRPr>
          </a:p>
        </p:txBody>
      </p:sp>
      <p:pic>
        <p:nvPicPr>
          <p:cNvPr id="3079" name="Picture 7" descr="agosto1914a">
            <a:extLst>
              <a:ext uri="{FF2B5EF4-FFF2-40B4-BE49-F238E27FC236}">
                <a16:creationId xmlns:a16="http://schemas.microsoft.com/office/drawing/2014/main" id="{CF096215-A215-490B-9138-48A8AC066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81200"/>
            <a:ext cx="3733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Rectangle 9">
            <a:extLst>
              <a:ext uri="{FF2B5EF4-FFF2-40B4-BE49-F238E27FC236}">
                <a16:creationId xmlns:a16="http://schemas.microsoft.com/office/drawing/2014/main" id="{4B9C96C0-F257-4F6E-9658-C6B548EE7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5486400"/>
            <a:ext cx="3581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rgbClr val="33CC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Soldados franceses camino del frente </a:t>
            </a:r>
            <a:r>
              <a:rPr lang="es-ES" altLang="es-ES" b="1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" altLang="es-ES" b="1" i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39826BC-635C-B36A-4839-68AD5DC95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358" y="1957843"/>
            <a:ext cx="3733800" cy="355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 autoUpdateAnimBg="0"/>
      <p:bldP spid="308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224956A-322C-4A54-858A-3129DFEF63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90513"/>
            <a:ext cx="7772400" cy="1249362"/>
          </a:xfrm>
        </p:spPr>
        <p:txBody>
          <a:bodyPr/>
          <a:lstStyle/>
          <a:p>
            <a:pPr eaLnBrk="1" hangingPunct="1"/>
            <a:r>
              <a:rPr lang="es-CL" altLang="es-ES" sz="2800" b="1">
                <a:solidFill>
                  <a:srgbClr val="00FF00"/>
                </a:solidFill>
              </a:rPr>
              <a:t>Causas de la Guerra</a:t>
            </a:r>
            <a:br>
              <a:rPr lang="es-CL" altLang="es-ES" sz="2800" b="1"/>
            </a:br>
            <a:r>
              <a:rPr lang="es-CL" altLang="es-ES" sz="2400" b="1">
                <a:solidFill>
                  <a:srgbClr val="FF3300"/>
                </a:solidFill>
              </a:rPr>
              <a:t>Primera Guerra Mundial</a:t>
            </a:r>
            <a:br>
              <a:rPr lang="es-CL" altLang="es-ES" sz="2400" b="1">
                <a:solidFill>
                  <a:srgbClr val="FF3300"/>
                </a:solidFill>
              </a:rPr>
            </a:br>
            <a:r>
              <a:rPr lang="es-CL" altLang="es-ES" sz="2400" b="1">
                <a:solidFill>
                  <a:srgbClr val="FF3300"/>
                </a:solidFill>
              </a:rPr>
              <a:t>(1914 </a:t>
            </a:r>
            <a:r>
              <a:rPr lang="es-CL" altLang="es-ES" sz="2400" b="1">
                <a:solidFill>
                  <a:srgbClr val="FF3300"/>
                </a:solidFill>
                <a:latin typeface="Times New Roman" panose="02020603050405020304" pitchFamily="18" charset="0"/>
              </a:rPr>
              <a:t>–</a:t>
            </a:r>
            <a:r>
              <a:rPr lang="es-CL" altLang="es-ES" sz="2400" b="1">
                <a:solidFill>
                  <a:srgbClr val="FF3300"/>
                </a:solidFill>
              </a:rPr>
              <a:t> 1918)</a:t>
            </a:r>
            <a:endParaRPr lang="es-ES" altLang="es-ES" sz="2400" b="1">
              <a:solidFill>
                <a:srgbClr val="FF3300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58BD93A-F38E-46C9-970C-2A273A50AAD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5715000" cy="487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s-CL" altLang="es-ES" sz="1800" dirty="0"/>
              <a:t> </a:t>
            </a:r>
            <a:r>
              <a:rPr lang="es-CL" altLang="es-ES" sz="1800" b="1" dirty="0">
                <a:solidFill>
                  <a:srgbClr val="00FF00"/>
                </a:solidFill>
              </a:rPr>
              <a:t>El ascenso al trono alem</a:t>
            </a:r>
            <a:r>
              <a:rPr lang="es-CL" altLang="es-ES" sz="18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á</a:t>
            </a:r>
            <a:r>
              <a:rPr lang="es-CL" altLang="es-ES" sz="1800" b="1" dirty="0">
                <a:solidFill>
                  <a:srgbClr val="00FF00"/>
                </a:solidFill>
              </a:rPr>
              <a:t>n en 1890  de </a:t>
            </a:r>
            <a:r>
              <a:rPr lang="es-CL" altLang="es-ES" sz="1800" b="1" dirty="0">
                <a:solidFill>
                  <a:srgbClr val="CC6600"/>
                </a:solidFill>
              </a:rPr>
              <a:t>Guillermo  II</a:t>
            </a:r>
            <a:r>
              <a:rPr lang="es-CL" altLang="es-ES" sz="1800" b="1" dirty="0">
                <a:solidFill>
                  <a:srgbClr val="00FF00"/>
                </a:solidFill>
              </a:rPr>
              <a:t> supuso un cambio en la pol</a:t>
            </a:r>
            <a:r>
              <a:rPr lang="es-CL" altLang="es-ES" sz="18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í</a:t>
            </a:r>
            <a:r>
              <a:rPr lang="es-CL" altLang="es-ES" sz="1800" b="1" dirty="0">
                <a:solidFill>
                  <a:srgbClr val="00FF00"/>
                </a:solidFill>
              </a:rPr>
              <a:t>tica exterior alemana que inici</a:t>
            </a:r>
            <a:r>
              <a:rPr lang="es-CL" altLang="es-ES" sz="18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ó</a:t>
            </a:r>
            <a:r>
              <a:rPr lang="es-CL" altLang="es-ES" sz="1800" b="1" dirty="0">
                <a:solidFill>
                  <a:srgbClr val="00FF00"/>
                </a:solidFill>
              </a:rPr>
              <a:t> el proceso que finalmente llev</a:t>
            </a:r>
            <a:r>
              <a:rPr lang="es-CL" altLang="es-ES" sz="18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ó</a:t>
            </a:r>
            <a:r>
              <a:rPr lang="es-CL" altLang="es-ES" sz="1800" b="1" dirty="0">
                <a:solidFill>
                  <a:srgbClr val="00FF00"/>
                </a:solidFill>
              </a:rPr>
              <a:t> a la Primera Guerra Mundial.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s-CL" altLang="es-ES" sz="1800" b="1" dirty="0">
              <a:solidFill>
                <a:srgbClr val="00FF00"/>
              </a:solidFill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s-CL" altLang="es-ES" sz="1800" b="1" dirty="0">
                <a:solidFill>
                  <a:srgbClr val="00FF00"/>
                </a:solidFill>
              </a:rPr>
              <a:t>Guillermo II abandon</a:t>
            </a:r>
            <a:r>
              <a:rPr lang="es-CL" altLang="es-ES" sz="18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ó</a:t>
            </a:r>
            <a:r>
              <a:rPr lang="es-CL" altLang="es-ES" sz="1800" b="1" dirty="0">
                <a:solidFill>
                  <a:srgbClr val="00FF00"/>
                </a:solidFill>
              </a:rPr>
              <a:t> el complejo sistema de alianzas e impuls</a:t>
            </a:r>
            <a:r>
              <a:rPr lang="es-CL" altLang="es-ES" sz="18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ó</a:t>
            </a:r>
            <a:r>
              <a:rPr lang="es-CL" altLang="es-ES" sz="1800" b="1" dirty="0">
                <a:solidFill>
                  <a:srgbClr val="00FF00"/>
                </a:solidFill>
              </a:rPr>
              <a:t> una pol</a:t>
            </a:r>
            <a:r>
              <a:rPr lang="es-CL" altLang="es-ES" sz="18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í</a:t>
            </a:r>
            <a:r>
              <a:rPr lang="es-CL" altLang="es-ES" sz="1800" b="1" dirty="0">
                <a:solidFill>
                  <a:srgbClr val="00FF00"/>
                </a:solidFill>
              </a:rPr>
              <a:t>tica alemana de hegemon</a:t>
            </a:r>
            <a:r>
              <a:rPr lang="es-CL" altLang="es-ES" sz="1800" b="1" dirty="0">
                <a:solidFill>
                  <a:srgbClr val="00FF00"/>
                </a:solidFill>
                <a:latin typeface="Times New Roman" panose="02020603050405020304" pitchFamily="18" charset="0"/>
              </a:rPr>
              <a:t>í</a:t>
            </a:r>
            <a:r>
              <a:rPr lang="es-CL" altLang="es-ES" sz="1800" b="1" dirty="0">
                <a:solidFill>
                  <a:srgbClr val="00FF00"/>
                </a:solidFill>
              </a:rPr>
              <a:t>a mundial, la </a:t>
            </a:r>
            <a:r>
              <a:rPr lang="es-CL" altLang="es-ES" sz="1800" b="1" dirty="0" err="1">
                <a:solidFill>
                  <a:srgbClr val="CC6600"/>
                </a:solidFill>
              </a:rPr>
              <a:t>Weltpolitik</a:t>
            </a:r>
            <a:r>
              <a:rPr lang="es-CL" altLang="es-ES" sz="1800" b="1" dirty="0">
                <a:solidFill>
                  <a:srgbClr val="CC6600"/>
                </a:solidFill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s-CL" altLang="es-ES" sz="1800" b="1" dirty="0">
              <a:solidFill>
                <a:srgbClr val="00FF00"/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s-CL" altLang="es-ES" sz="1800" b="1" dirty="0">
              <a:solidFill>
                <a:srgbClr val="00FF00"/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s-CL" altLang="es-ES" sz="1800" b="1" dirty="0">
              <a:solidFill>
                <a:srgbClr val="00FF00"/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s-CL" altLang="es-ES" sz="1800" b="1" dirty="0">
              <a:solidFill>
                <a:srgbClr val="00FF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s-ES" altLang="es-ES" sz="1800" b="1" dirty="0">
              <a:solidFill>
                <a:schemeClr val="accent1"/>
              </a:solidFill>
            </a:endParaRPr>
          </a:p>
        </p:txBody>
      </p:sp>
      <p:pic>
        <p:nvPicPr>
          <p:cNvPr id="6151" name="Picture 7" descr="Bismarck">
            <a:extLst>
              <a:ext uri="{FF2B5EF4-FFF2-40B4-BE49-F238E27FC236}">
                <a16:creationId xmlns:a16="http://schemas.microsoft.com/office/drawing/2014/main" id="{608FE487-33EB-47E7-A548-DAE31443E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11338"/>
            <a:ext cx="2286000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 descr="kaiser2">
            <a:extLst>
              <a:ext uri="{FF2B5EF4-FFF2-40B4-BE49-F238E27FC236}">
                <a16:creationId xmlns:a16="http://schemas.microsoft.com/office/drawing/2014/main" id="{5411489C-3F44-4A84-86A8-92BEA51AE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86200"/>
            <a:ext cx="2286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2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C4E362E-08E3-4716-9176-F8754AFF0C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757664"/>
            <a:ext cx="7772400" cy="830997"/>
          </a:xfrm>
        </p:spPr>
        <p:txBody>
          <a:bodyPr/>
          <a:lstStyle/>
          <a:p>
            <a:pPr eaLnBrk="1" hangingPunct="1"/>
            <a:r>
              <a:rPr lang="es-CL" altLang="es-ES" sz="2400" b="1" dirty="0">
                <a:solidFill>
                  <a:srgbClr val="FFFF00"/>
                </a:solidFill>
              </a:rPr>
              <a:t> Grandes Conflictos de fondo y rivalidades entre las potencias</a:t>
            </a:r>
            <a:endParaRPr lang="es-ES" altLang="es-ES" sz="2400" b="1" dirty="0">
              <a:solidFill>
                <a:srgbClr val="FFFF00"/>
              </a:solidFill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05DDB3C-D616-4EB6-80CE-6E567E20B0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8153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El </a:t>
            </a:r>
            <a:r>
              <a:rPr lang="es-ES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ascenso de las potencias extraeuropeas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,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Estados Unidos y Jap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n, supuso el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paso de un </a:t>
            </a:r>
            <a:r>
              <a:rPr lang="es-ES" altLang="es-ES" sz="1800" b="1" i="1" dirty="0">
                <a:solidFill>
                  <a:srgbClr val="00FF00"/>
                </a:solidFill>
                <a:cs typeface="Arial" panose="020B0604020202020204" pitchFamily="34" charset="0"/>
              </a:rPr>
              <a:t>concierto europeo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a un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</a:t>
            </a:r>
            <a:r>
              <a:rPr lang="es-ES" altLang="es-ES" sz="1800" b="1" i="1" dirty="0">
                <a:solidFill>
                  <a:srgbClr val="00FF00"/>
                </a:solidFill>
                <a:cs typeface="Arial" panose="020B0604020202020204" pitchFamily="34" charset="0"/>
              </a:rPr>
              <a:t>concierto mundial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de potencias.</a:t>
            </a:r>
            <a:endParaRPr lang="es-CL" altLang="es-ES" sz="1800" b="1" dirty="0">
              <a:solidFill>
                <a:srgbClr val="00FF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</a:t>
            </a:r>
            <a:endParaRPr lang="es-CL" altLang="es-ES" sz="1800" b="1" dirty="0">
              <a:solidFill>
                <a:srgbClr val="00FF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Alemania desafi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la ya larga hegemon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a brit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nica, este desaf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o se concret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en dos terrenos</a:t>
            </a:r>
            <a:r>
              <a:rPr lang="es-ES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: Rivalidad econ</a:t>
            </a:r>
            <a:r>
              <a:rPr lang="es-ES" altLang="es-ES" sz="1800" b="1" dirty="0">
                <a:solidFill>
                  <a:srgbClr val="FF99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mica en el terreno industrial, comercial y financiero</a:t>
            </a:r>
            <a:r>
              <a:rPr lang="es-CL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 ; y r</a:t>
            </a:r>
            <a:r>
              <a:rPr lang="es-ES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i</a:t>
            </a:r>
            <a:r>
              <a:rPr lang="es-CL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v</a:t>
            </a:r>
            <a:r>
              <a:rPr lang="es-ES" altLang="es-ES" sz="1800" b="1" dirty="0" err="1">
                <a:solidFill>
                  <a:srgbClr val="FF9900"/>
                </a:solidFill>
                <a:cs typeface="Arial" panose="020B0604020202020204" pitchFamily="34" charset="0"/>
              </a:rPr>
              <a:t>alidad</a:t>
            </a:r>
            <a:r>
              <a:rPr lang="es-ES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 naval. </a:t>
            </a:r>
            <a:endParaRPr lang="es-CL" altLang="es-ES" sz="1800" b="1" dirty="0">
              <a:solidFill>
                <a:srgbClr val="FF99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altLang="es-ES" sz="1800" b="1" dirty="0">
              <a:solidFill>
                <a:srgbClr val="FF9900"/>
              </a:solidFill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El </a:t>
            </a:r>
            <a:r>
              <a:rPr lang="es-ES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imperialismo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provoc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que los roces entre las potencias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desbordaran el marco europeo y tuvieran lugar pr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cticamente en cualquier parte del globo. Las potencias imperialistas tendieron a establecer econom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as cerradas con sus colonias. El </a:t>
            </a:r>
            <a:r>
              <a:rPr lang="es-ES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proteccionismo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fue otro elemento que enrareci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las relaciones internacionales. 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9529D2EC-BEE6-456E-85C1-BB4849B8B8E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705600" y="6019800"/>
            <a:ext cx="1524000" cy="152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s-CL" altLang="es-ES" sz="180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ES" altLang="es-ES" sz="1800"/>
          </a:p>
        </p:txBody>
      </p:sp>
      <p:sp>
        <p:nvSpPr>
          <p:cNvPr id="8200" name="Text Box 8">
            <a:hlinkClick r:id="rId2" action="ppaction://hlinksldjump"/>
            <a:extLst>
              <a:ext uri="{FF2B5EF4-FFF2-40B4-BE49-F238E27FC236}">
                <a16:creationId xmlns:a16="http://schemas.microsoft.com/office/drawing/2014/main" id="{D32CC84A-009C-4F0B-9E91-A374DEDF6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562600"/>
            <a:ext cx="1219200" cy="461665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CL" altLang="es-ES" sz="2400" i="0" dirty="0"/>
              <a:t> </a:t>
            </a:r>
            <a:r>
              <a:rPr lang="es-CL" altLang="es-ES" sz="2400" i="0" dirty="0">
                <a:hlinkClick r:id="rId2" action="ppaction://hlinksldjump"/>
              </a:rPr>
              <a:t>MAPA</a:t>
            </a:r>
            <a:endParaRPr lang="es-ES" altLang="es-ES" sz="2400" i="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2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8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0"/>
      <p:bldP spid="8196" grpId="0" build="p" autoUpdateAnimBg="0" advAuto="1000"/>
      <p:bldP spid="820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9581A3B4-EAC8-477E-BC30-3516A36677D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81000"/>
            <a:ext cx="79248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Rivalidad franco-germana, ineludible desde la anexi</a:t>
            </a:r>
            <a:r>
              <a:rPr lang="es-ES" altLang="es-ES" sz="18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n de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  <a:hlinkClick r:id="rId2"/>
              </a:rPr>
              <a:t>Alsacia-</a:t>
            </a:r>
            <a:r>
              <a:rPr lang="es-ES" altLang="es-ES" sz="1800" b="1" u="sng">
                <a:solidFill>
                  <a:srgbClr val="00FF00"/>
                </a:solidFill>
                <a:cs typeface="Arial" panose="020B0604020202020204" pitchFamily="34" charset="0"/>
                <a:hlinkClick r:id="rId2"/>
              </a:rPr>
              <a:t>Lorena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Alemania en 1870</a:t>
            </a:r>
            <a:endParaRPr lang="es-CL" altLang="es-ES" sz="1800" b="1">
              <a:solidFill>
                <a:srgbClr val="00FF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La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creciente debilidad turca y el nacionalismo eslavo anti-Habsburgo incrementaron de manera significativa la rivalidad entre Rusia y Austria-Hungr</a:t>
            </a:r>
            <a:r>
              <a:rPr lang="es-ES" altLang="es-ES" sz="18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a por la hegemon</a:t>
            </a:r>
            <a:r>
              <a:rPr lang="es-ES" altLang="es-ES" sz="18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a en los Balcanes.</a:t>
            </a:r>
            <a:b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</a:br>
            <a:endParaRPr lang="es-ES" altLang="es-ES" sz="1800" b="1">
              <a:solidFill>
                <a:srgbClr val="00FF00"/>
              </a:solidFill>
              <a:cs typeface="Arial" panose="020B0604020202020204" pitchFamily="34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09C6426-0050-4B98-8C8F-F9553B7B5A8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4495800"/>
            <a:ext cx="77724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El creciente </a:t>
            </a:r>
            <a:r>
              <a:rPr lang="es-ES" altLang="es-ES" sz="1800" b="1" dirty="0">
                <a:solidFill>
                  <a:srgbClr val="FF9900"/>
                </a:solidFill>
                <a:cs typeface="Arial" panose="020B0604020202020204" pitchFamily="34" charset="0"/>
              </a:rPr>
              <a:t>nacionalismo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fue sistem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ticamente fomentado por la prensa y por las campa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ñ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as de militares y grandes industriales. Los casos m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s evidentes se dieron en Francia, Alemania y Gran Breta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ñ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a. El </a:t>
            </a:r>
            <a:r>
              <a:rPr lang="es-ES" altLang="es-ES" sz="1800" b="1" i="1" dirty="0">
                <a:solidFill>
                  <a:srgbClr val="FF9900"/>
                </a:solidFill>
                <a:cs typeface="Arial" panose="020B0604020202020204" pitchFamily="34" charset="0"/>
              </a:rPr>
              <a:t>odio al vecino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fue m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s la norma que la excepci</a:t>
            </a:r>
            <a:r>
              <a:rPr lang="es-ES" altLang="es-ES" sz="1800" b="1" dirty="0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n. </a:t>
            </a:r>
            <a:endParaRPr lang="es-ES" altLang="es-ES" sz="1800" b="1" dirty="0">
              <a:solidFill>
                <a:srgbClr val="00FF00"/>
              </a:solidFill>
            </a:endParaRPr>
          </a:p>
        </p:txBody>
      </p:sp>
      <p:pic>
        <p:nvPicPr>
          <p:cNvPr id="10259" name="Picture 19" descr="caricabosniasmall">
            <a:extLst>
              <a:ext uri="{FF2B5EF4-FFF2-40B4-BE49-F238E27FC236}">
                <a16:creationId xmlns:a16="http://schemas.microsoft.com/office/drawing/2014/main" id="{31474490-DF45-48B5-8296-825FE9097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57400"/>
            <a:ext cx="21193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1" name="Rectangle 21">
            <a:extLst>
              <a:ext uri="{FF2B5EF4-FFF2-40B4-BE49-F238E27FC236}">
                <a16:creationId xmlns:a16="http://schemas.microsoft.com/office/drawing/2014/main" id="{74E96FED-7362-42DB-8E89-8FC31F9CA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286000"/>
            <a:ext cx="2590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 i="0">
                <a:solidFill>
                  <a:srgbClr val="CCFF66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El emperador de Austria-Hungría y el zar de Rusia pugnan por el reparto de los Balcanes ante un desolado Sultán turco</a:t>
            </a:r>
          </a:p>
          <a:p>
            <a:pPr algn="ctr"/>
            <a:endParaRPr lang="es-ES" altLang="es-ES" sz="1600" b="1" i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9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 advAuto="1000"/>
      <p:bldP spid="10244" grpId="0" build="p" autoUpdateAnimBg="0" advAuto="0"/>
      <p:bldP spid="1026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C55356B-92F6-4776-9599-6DA3745AB3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612805"/>
            <a:ext cx="7162800" cy="2062103"/>
          </a:xfrm>
        </p:spPr>
        <p:txBody>
          <a:bodyPr/>
          <a:lstStyle/>
          <a:p>
            <a:pPr algn="l" eaLnBrk="1" hangingPunct="1"/>
            <a:r>
              <a:rPr lang="es-CL" altLang="es-ES" sz="2400" b="1" dirty="0">
                <a:solidFill>
                  <a:srgbClr val="FFFF00"/>
                </a:solidFill>
              </a:rPr>
              <a:t>2.-</a:t>
            </a:r>
            <a:r>
              <a:rPr lang="es-CL" altLang="es-ES" sz="2400" dirty="0">
                <a:solidFill>
                  <a:srgbClr val="FFFF00"/>
                </a:solidFill>
              </a:rPr>
              <a:t> </a:t>
            </a:r>
            <a:r>
              <a:rPr lang="es-CL" altLang="es-ES" sz="2800" dirty="0">
                <a:solidFill>
                  <a:srgbClr val="FFFF00"/>
                </a:solidFill>
              </a:rPr>
              <a:t>Paz Armada:</a:t>
            </a:r>
            <a:r>
              <a:rPr lang="es-CL" altLang="es-ES" sz="2400" dirty="0"/>
              <a:t> </a:t>
            </a:r>
            <a:r>
              <a:rPr lang="es-CL" altLang="es-ES" sz="2000" dirty="0">
                <a:solidFill>
                  <a:srgbClr val="00FF00"/>
                </a:solidFill>
              </a:rPr>
              <a:t>en los a</a:t>
            </a:r>
            <a:r>
              <a:rPr lang="es-CL" altLang="es-ES" sz="2000" dirty="0">
                <a:solidFill>
                  <a:srgbClr val="00FF00"/>
                </a:solidFill>
                <a:latin typeface="Times New Roman" panose="02020603050405020304" pitchFamily="18" charset="0"/>
              </a:rPr>
              <a:t>ñ</a:t>
            </a:r>
            <a:r>
              <a:rPr lang="es-CL" altLang="es-ES" sz="2000" dirty="0">
                <a:solidFill>
                  <a:srgbClr val="00FF00"/>
                </a:solidFill>
              </a:rPr>
              <a:t>os previos al conflicto la competencia entre las potencias produce un continuo armamentismo entre ellos. Se desencadena un proceso  de competencia y desconfianza, donde no tener un ej</a:t>
            </a:r>
            <a:r>
              <a:rPr lang="es-CL" altLang="es-ES" sz="2000" dirty="0">
                <a:solidFill>
                  <a:srgbClr val="00FF00"/>
                </a:solidFill>
                <a:latin typeface="Times New Roman" panose="02020603050405020304" pitchFamily="18" charset="0"/>
              </a:rPr>
              <a:t>é</a:t>
            </a:r>
            <a:r>
              <a:rPr lang="es-CL" altLang="es-ES" sz="2000" dirty="0">
                <a:solidFill>
                  <a:srgbClr val="00FF00"/>
                </a:solidFill>
              </a:rPr>
              <a:t>rcito y bien armado era un gran peligro de ser invadido. </a:t>
            </a:r>
            <a:endParaRPr lang="es-ES" altLang="es-ES" sz="2000" dirty="0">
              <a:solidFill>
                <a:srgbClr val="00FF00"/>
              </a:solidFill>
            </a:endParaRPr>
          </a:p>
        </p:txBody>
      </p:sp>
      <p:pic>
        <p:nvPicPr>
          <p:cNvPr id="11281" name="Picture 17" descr="agosto1914b">
            <a:extLst>
              <a:ext uri="{FF2B5EF4-FFF2-40B4-BE49-F238E27FC236}">
                <a16:creationId xmlns:a16="http://schemas.microsoft.com/office/drawing/2014/main" id="{ABFA75F8-A9D0-4C40-A2C6-F683B74DF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352800"/>
            <a:ext cx="4953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236E229-D85E-40B4-950B-9B1941CB4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85800"/>
            <a:ext cx="4267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s-CL" altLang="es-ES" sz="2000" b="1" i="0" dirty="0">
                <a:solidFill>
                  <a:srgbClr val="FFFF00"/>
                </a:solidFill>
                <a:latin typeface="Arial" panose="020B0604020202020204" pitchFamily="34" charset="0"/>
              </a:rPr>
              <a:t>3.- Sistema de Alianzas:</a:t>
            </a:r>
            <a:r>
              <a:rPr lang="es-CL" altLang="es-ES" sz="1600" i="0" dirty="0">
                <a:latin typeface="Arial" panose="020B0604020202020204" pitchFamily="34" charset="0"/>
              </a:rPr>
              <a:t> </a:t>
            </a:r>
            <a:r>
              <a:rPr lang="es-CL" altLang="es-ES" sz="1600" b="1" i="0" dirty="0">
                <a:solidFill>
                  <a:srgbClr val="00FF00"/>
                </a:solidFill>
                <a:latin typeface="Arial" panose="020B0604020202020204" pitchFamily="34" charset="0"/>
              </a:rPr>
              <a:t>la </a:t>
            </a:r>
            <a:r>
              <a:rPr lang="es-CL" altLang="es-ES" sz="1600" b="1" i="0" dirty="0" err="1">
                <a:solidFill>
                  <a:srgbClr val="00FF00"/>
                </a:solidFill>
                <a:latin typeface="Arial" panose="020B0604020202020204" pitchFamily="34" charset="0"/>
              </a:rPr>
              <a:t>weltpolitik</a:t>
            </a:r>
            <a:r>
              <a:rPr lang="es-CL" altLang="es-ES" sz="1600" b="1" i="0" dirty="0">
                <a:solidFill>
                  <a:srgbClr val="00FF00"/>
                </a:solidFill>
                <a:latin typeface="Arial" panose="020B0604020202020204" pitchFamily="34" charset="0"/>
              </a:rPr>
              <a:t> impulsada por Guillermo II, hace que Alemania adquiera una actitud ambiciosa y agresiva,  desencadenándose un proceso de  desconfianza.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s-CL" altLang="es-ES" sz="1600" b="1" i="0" dirty="0">
                <a:solidFill>
                  <a:srgbClr val="00FF00"/>
                </a:solidFill>
                <a:latin typeface="Arial" panose="020B0604020202020204" pitchFamily="34" charset="0"/>
              </a:rPr>
              <a:t>     El gran peligro que cada potencia siempre trae como consecuencia la formaci</a:t>
            </a:r>
            <a:r>
              <a:rPr lang="es-CL" altLang="es-ES" sz="1600" b="1" i="0" dirty="0">
                <a:solidFill>
                  <a:srgbClr val="00FF00"/>
                </a:solidFill>
              </a:rPr>
              <a:t>ó</a:t>
            </a:r>
            <a:r>
              <a:rPr lang="es-CL" altLang="es-ES" sz="1600" b="1" i="0" dirty="0">
                <a:solidFill>
                  <a:srgbClr val="00FF00"/>
                </a:solidFill>
                <a:latin typeface="Arial" panose="020B0604020202020204" pitchFamily="34" charset="0"/>
              </a:rPr>
              <a:t>n de Alianzas. Todos los poderosos hacen lo mismo y se crean pactos que producen mayor inestabilidad.</a:t>
            </a:r>
            <a:endParaRPr lang="es-ES" altLang="es-ES" sz="1600" b="1" i="0" dirty="0">
              <a:solidFill>
                <a:srgbClr val="00FF00"/>
              </a:solidFill>
              <a:latin typeface="Arial" panose="020B0604020202020204" pitchFamily="34" charset="0"/>
            </a:endParaRPr>
          </a:p>
        </p:txBody>
      </p:sp>
      <p:pic>
        <p:nvPicPr>
          <p:cNvPr id="45059" name="Picture 3" descr="alliancesIWW">
            <a:extLst>
              <a:ext uri="{FF2B5EF4-FFF2-40B4-BE49-F238E27FC236}">
                <a16:creationId xmlns:a16="http://schemas.microsoft.com/office/drawing/2014/main" id="{C4749A9A-7D57-4773-9DA7-2B5E7EF65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4800"/>
            <a:ext cx="38068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Rectangle 4">
            <a:extLst>
              <a:ext uri="{FF2B5EF4-FFF2-40B4-BE49-F238E27FC236}">
                <a16:creationId xmlns:a16="http://schemas.microsoft.com/office/drawing/2014/main" id="{B5CD421B-C0EA-463F-AD5E-A603A34B1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5257800"/>
            <a:ext cx="2286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Europa en 1914</a:t>
            </a:r>
            <a:br>
              <a:rPr lang="es-ES" altLang="es-ES" sz="1600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</a:br>
            <a:r>
              <a:rPr lang="es-ES" altLang="es-ES" sz="1600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Las alianzas enfrentadas</a:t>
            </a:r>
            <a:endParaRPr lang="es-ES" altLang="es-ES" sz="1600" b="1" i="0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44E9C8F2-6D4B-48CA-9E5D-05713B4C3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352800"/>
            <a:ext cx="19050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CL" altLang="es-ES" sz="1600" b="1" i="0" u="sng">
                <a:latin typeface="Arial" panose="020B0604020202020204" pitchFamily="34" charset="0"/>
              </a:rPr>
              <a:t>Alianzas</a:t>
            </a:r>
            <a:endParaRPr lang="es-ES" altLang="es-ES" sz="1600" b="1" i="0" u="sng">
              <a:latin typeface="Arial" panose="020B0604020202020204" pitchFamily="34" charset="0"/>
            </a:endParaRPr>
          </a:p>
        </p:txBody>
      </p:sp>
      <p:sp>
        <p:nvSpPr>
          <p:cNvPr id="45063" name="Text Box 7">
            <a:extLst>
              <a:ext uri="{FF2B5EF4-FFF2-40B4-BE49-F238E27FC236}">
                <a16:creationId xmlns:a16="http://schemas.microsoft.com/office/drawing/2014/main" id="{0A9D5DFB-4193-4A36-8FD0-1B8AAE5C0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191000"/>
            <a:ext cx="1524000" cy="336550"/>
          </a:xfrm>
          <a:prstGeom prst="rect">
            <a:avLst/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CL" altLang="es-ES" sz="1600" i="0">
                <a:latin typeface="Arial" panose="020B0604020202020204" pitchFamily="34" charset="0"/>
              </a:rPr>
              <a:t>Triple Alianza</a:t>
            </a:r>
            <a:endParaRPr lang="es-ES" altLang="es-ES" sz="1600" i="0">
              <a:latin typeface="Arial" panose="020B0604020202020204" pitchFamily="34" charset="0"/>
            </a:endParaRPr>
          </a:p>
        </p:txBody>
      </p:sp>
      <p:sp>
        <p:nvSpPr>
          <p:cNvPr id="45064" name="Text Box 8">
            <a:extLst>
              <a:ext uri="{FF2B5EF4-FFF2-40B4-BE49-F238E27FC236}">
                <a16:creationId xmlns:a16="http://schemas.microsoft.com/office/drawing/2014/main" id="{9635647F-BD6C-4FD0-9F89-E7655BAF9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191000"/>
            <a:ext cx="1524000" cy="336550"/>
          </a:xfrm>
          <a:prstGeom prst="rect">
            <a:avLst/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CL" altLang="es-ES" sz="1600" i="0">
                <a:latin typeface="Arial" panose="020B0604020202020204" pitchFamily="34" charset="0"/>
              </a:rPr>
              <a:t>Triple Entente</a:t>
            </a:r>
            <a:endParaRPr lang="es-ES" altLang="es-ES" sz="1600" i="0">
              <a:latin typeface="Arial" panose="020B0604020202020204" pitchFamily="34" charset="0"/>
            </a:endParaRPr>
          </a:p>
        </p:txBody>
      </p:sp>
      <p:sp>
        <p:nvSpPr>
          <p:cNvPr id="8200" name="Text Box 10">
            <a:extLst>
              <a:ext uri="{FF2B5EF4-FFF2-40B4-BE49-F238E27FC236}">
                <a16:creationId xmlns:a16="http://schemas.microsoft.com/office/drawing/2014/main" id="{89D2965F-B960-4118-A000-E33E4705B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724400"/>
            <a:ext cx="1524000" cy="9429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CL" altLang="es-ES" i="0">
                <a:solidFill>
                  <a:srgbClr val="000000"/>
                </a:solidFill>
              </a:rPr>
              <a:t>Italia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CL" altLang="es-ES" i="0">
                <a:solidFill>
                  <a:srgbClr val="000000"/>
                </a:solidFill>
              </a:rPr>
              <a:t>Alemania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CL" altLang="es-ES" i="0">
                <a:solidFill>
                  <a:srgbClr val="000000"/>
                </a:solidFill>
              </a:rPr>
              <a:t>Austría - Hungría</a:t>
            </a:r>
            <a:endParaRPr lang="es-ES" altLang="es-ES" i="0">
              <a:solidFill>
                <a:srgbClr val="000000"/>
              </a:solidFill>
            </a:endParaRPr>
          </a:p>
        </p:txBody>
      </p:sp>
      <p:sp>
        <p:nvSpPr>
          <p:cNvPr id="8201" name="Text Box 11">
            <a:extLst>
              <a:ext uri="{FF2B5EF4-FFF2-40B4-BE49-F238E27FC236}">
                <a16:creationId xmlns:a16="http://schemas.microsoft.com/office/drawing/2014/main" id="{9DC972BC-3F0F-4B51-B379-B02106001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724400"/>
            <a:ext cx="1524000" cy="9429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CL" altLang="es-ES" i="0">
                <a:solidFill>
                  <a:srgbClr val="000000"/>
                </a:solidFill>
              </a:rPr>
              <a:t>Inglaterra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CL" altLang="es-ES" i="0">
                <a:solidFill>
                  <a:srgbClr val="000000"/>
                </a:solidFill>
              </a:rPr>
              <a:t>Francia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CL" altLang="es-ES" i="0">
                <a:solidFill>
                  <a:srgbClr val="000000"/>
                </a:solidFill>
              </a:rPr>
              <a:t>Rusia</a:t>
            </a:r>
            <a:endParaRPr lang="es-ES" altLang="es-ES" i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  <p:bldP spid="45060" grpId="0" autoUpdateAnimBg="0"/>
      <p:bldP spid="45061" grpId="0" animBg="1" autoUpdateAnimBg="0"/>
      <p:bldP spid="45063" grpId="0" animBg="1" autoUpdateAnimBg="0"/>
      <p:bldP spid="45064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7C2E884-F8BA-43BE-A11C-66D155AF5E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98463"/>
            <a:ext cx="7772400" cy="457200"/>
          </a:xfrm>
        </p:spPr>
        <p:txBody>
          <a:bodyPr/>
          <a:lstStyle/>
          <a:p>
            <a:pPr algn="l" eaLnBrk="1" hangingPunct="1"/>
            <a:r>
              <a:rPr lang="es-CL" altLang="es-ES" sz="2400" b="1" dirty="0">
                <a:solidFill>
                  <a:srgbClr val="FFFF00"/>
                </a:solidFill>
              </a:rPr>
              <a:t>4.- Asesinato en Sarajevo:</a:t>
            </a:r>
            <a:endParaRPr lang="es-ES" altLang="es-ES" sz="2400" b="1" dirty="0">
              <a:solidFill>
                <a:srgbClr val="FFFF00"/>
              </a:solidFill>
            </a:endParaRP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4A0E4ED4-865D-4CE8-9C8D-496B5E53946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86250" y="1143000"/>
            <a:ext cx="4572000" cy="3286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E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l 28 de junio de 1914 fue asesinado el Archiduque Francisco Fernando, sobrino del 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Emperador Francisco Jos</a:t>
            </a:r>
            <a:r>
              <a:rPr lang="es-CL" altLang="es-ES" sz="18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é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I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y heredero al trono austro-h</a:t>
            </a:r>
            <a:r>
              <a:rPr lang="es-ES" altLang="es-ES" sz="18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ú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ngaro, en Sarajevo (Bosnia). Un activista serbobosnio</a:t>
            </a:r>
            <a:r>
              <a:rPr lang="es-ES" altLang="es-ES" sz="1800" b="1">
                <a:solidFill>
                  <a:srgbClr val="FFFF00"/>
                </a:solidFill>
                <a:cs typeface="Arial" panose="020B0604020202020204" pitchFamily="34" charset="0"/>
              </a:rPr>
              <a:t>, </a:t>
            </a:r>
            <a:r>
              <a:rPr lang="es-CL" altLang="es-ES" sz="1800" b="1">
                <a:solidFill>
                  <a:srgbClr val="FFFF00"/>
                </a:solidFill>
                <a:cs typeface="Arial" panose="020B0604020202020204" pitchFamily="34" charset="0"/>
              </a:rPr>
              <a:t>Gavrilo Princip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, miembro de la organizaci</a:t>
            </a:r>
            <a:r>
              <a:rPr lang="es-ES" altLang="es-ES" sz="18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n nacionalista serbia "La Mano Negra", fue el autor del magnicidio. Este atentado desencaden</a:t>
            </a:r>
            <a:r>
              <a:rPr lang="es-ES" altLang="es-ES" sz="18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una fatal serie de acontecimientos que desemboc</a:t>
            </a:r>
            <a:r>
              <a:rPr lang="es-ES" altLang="es-ES" sz="18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en la guerra.</a:t>
            </a:r>
            <a:endParaRPr lang="es-ES" altLang="es-ES" sz="1800" b="1">
              <a:solidFill>
                <a:srgbClr val="00FF00"/>
              </a:solidFill>
            </a:endParaRPr>
          </a:p>
        </p:txBody>
      </p:sp>
      <p:pic>
        <p:nvPicPr>
          <p:cNvPr id="14343" name="Picture 7" descr="Sarajevo">
            <a:extLst>
              <a:ext uri="{FF2B5EF4-FFF2-40B4-BE49-F238E27FC236}">
                <a16:creationId xmlns:a16="http://schemas.microsoft.com/office/drawing/2014/main" id="{E49CBD1C-2BD0-42E8-BA1D-851A2D2F3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3124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Rectangle 9">
            <a:extLst>
              <a:ext uri="{FF2B5EF4-FFF2-40B4-BE49-F238E27FC236}">
                <a16:creationId xmlns:a16="http://schemas.microsoft.com/office/drawing/2014/main" id="{71ED2BA1-06DA-4DEA-97BE-50A14243A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495800"/>
            <a:ext cx="2971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rgbClr val="FFFF99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El Archiduque Francisco Fernando</a:t>
            </a:r>
            <a:br>
              <a:rPr lang="es-ES" altLang="es-ES" sz="1600" b="1">
                <a:solidFill>
                  <a:srgbClr val="FFFF99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</a:br>
            <a:r>
              <a:rPr lang="es-ES" altLang="es-ES" sz="1600" b="1">
                <a:solidFill>
                  <a:srgbClr val="FFFF99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poco antes de ser asesinado</a:t>
            </a:r>
            <a:r>
              <a:rPr lang="es-ES" altLang="es-ES" sz="1600" b="1" i="0">
                <a:solidFill>
                  <a:srgbClr val="FFFF99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 </a:t>
            </a:r>
            <a:endParaRPr lang="es-ES" altLang="es-ES" sz="1600" b="1" i="0">
              <a:solidFill>
                <a:srgbClr val="FFFF99"/>
              </a:solidFill>
              <a:latin typeface="Copperplate Gothic Bold" panose="020E0705020206020404" pitchFamily="34" charset="0"/>
            </a:endParaRPr>
          </a:p>
        </p:txBody>
      </p:sp>
      <p:pic>
        <p:nvPicPr>
          <p:cNvPr id="14347" name="Picture 11" descr="assassination_archduke_ferdinand">
            <a:extLst>
              <a:ext uri="{FF2B5EF4-FFF2-40B4-BE49-F238E27FC236}">
                <a16:creationId xmlns:a16="http://schemas.microsoft.com/office/drawing/2014/main" id="{A380AB81-6E33-4846-AA40-37F0588E5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72000"/>
            <a:ext cx="24384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Rectangle 12">
            <a:extLst>
              <a:ext uri="{FF2B5EF4-FFF2-40B4-BE49-F238E27FC236}">
                <a16:creationId xmlns:a16="http://schemas.microsoft.com/office/drawing/2014/main" id="{5F67AD50-0B6C-43F4-9695-20CEF94F2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724400"/>
            <a:ext cx="16002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rgbClr val="FFFF99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El atentado de Sarajevo</a:t>
            </a:r>
            <a:br>
              <a:rPr lang="es-ES" altLang="es-ES" sz="1600" b="1">
                <a:solidFill>
                  <a:srgbClr val="FFFF99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</a:br>
            <a:r>
              <a:rPr lang="es-ES" altLang="es-ES" sz="1600" b="1">
                <a:solidFill>
                  <a:srgbClr val="FFFF99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28 de junio de 1914</a:t>
            </a:r>
            <a:endParaRPr lang="es-ES" altLang="es-ES" sz="1600" b="1" i="0">
              <a:solidFill>
                <a:srgbClr val="FFFF99"/>
              </a:solidFill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40" grpId="0" build="p" autoUpdateAnimBg="0" advAuto="0"/>
      <p:bldP spid="14345" grpId="0" autoUpdateAnimBg="0"/>
      <p:bldP spid="1434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6D5800EA-E8EF-4899-AFD2-A8EDDF2BF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24400" y="457200"/>
            <a:ext cx="36576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CL" altLang="es-ES" sz="1600">
                <a:cs typeface="Arial" panose="020B0604020202020204" pitchFamily="34" charset="0"/>
              </a:rPr>
              <a:t>		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Las potencias cumplieron fielmente sus alianzas. He aqu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resumida la sucesi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n de hechos que llev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a la guerra:</a:t>
            </a:r>
            <a:endParaRPr lang="es-CL" altLang="es-ES" sz="1600" b="1">
              <a:solidFill>
                <a:srgbClr val="00FF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altLang="es-ES" sz="1600" b="1">
              <a:solidFill>
                <a:srgbClr val="00FF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FF9900"/>
                </a:solidFill>
                <a:cs typeface="Arial" panose="020B0604020202020204" pitchFamily="34" charset="0"/>
              </a:rPr>
              <a:t>28 junio</a:t>
            </a:r>
            <a:r>
              <a:rPr lang="es-ES" altLang="es-ES" sz="1600" b="1">
                <a:solidFill>
                  <a:srgbClr val="FF99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 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Atentado de Sarajevo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FF9900"/>
                </a:solidFill>
                <a:cs typeface="Arial" panose="020B0604020202020204" pitchFamily="34" charset="0"/>
              </a:rPr>
              <a:t>23 julio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   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Tras asegurarse el apoyo alem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n, Austria-Hungr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a lanza un ultim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tum a Serbia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FF9900"/>
                </a:solidFill>
                <a:cs typeface="Arial" panose="020B0604020202020204" pitchFamily="34" charset="0"/>
              </a:rPr>
              <a:t>28 julio</a:t>
            </a:r>
            <a:r>
              <a:rPr lang="es-ES" altLang="es-ES" sz="1600" b="1">
                <a:solidFill>
                  <a:srgbClr val="FF99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  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Austria-Hungr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a declara la guerra a Serbia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FF9900"/>
                </a:solidFill>
                <a:cs typeface="Arial" panose="020B0604020202020204" pitchFamily="34" charset="0"/>
              </a:rPr>
              <a:t>30 julio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600" b="1">
                <a:solidFill>
                  <a:srgbClr val="FF99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  </a:t>
            </a:r>
            <a:r>
              <a:rPr lang="es-ES" altLang="es-ES" sz="1600" b="1">
                <a:solidFill>
                  <a:srgbClr val="FF9900"/>
                </a:solidFill>
                <a:cs typeface="Arial" panose="020B0604020202020204" pitchFamily="34" charset="0"/>
              </a:rPr>
              <a:t> 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Rusia inicia la movilizaci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n general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FF9900"/>
                </a:solidFill>
                <a:cs typeface="Arial" panose="020B0604020202020204" pitchFamily="34" charset="0"/>
              </a:rPr>
              <a:t>1 agosto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Alemania declara la guerra a Rusia.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b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</a:b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Francia inicia la movilizaci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n general.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FF9900"/>
                </a:solidFill>
                <a:cs typeface="Arial" panose="020B0604020202020204" pitchFamily="34" charset="0"/>
              </a:rPr>
              <a:t>3 agosto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Alemania declara la guerra a Francia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FF9900"/>
                </a:solidFill>
                <a:cs typeface="Arial" panose="020B0604020202020204" pitchFamily="34" charset="0"/>
              </a:rPr>
              <a:t>4 agosto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Alemania invade B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é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lgica, lo que provoca que el Reino Unido le declare la guerra</a:t>
            </a:r>
            <a:r>
              <a:rPr lang="es-ES" altLang="es-ES" sz="1600"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s-ES" altLang="es-ES" sz="1600"/>
          </a:p>
        </p:txBody>
      </p:sp>
      <p:pic>
        <p:nvPicPr>
          <p:cNvPr id="15365" name="Picture 5" descr="alemaniadeclaraguerrarusia">
            <a:extLst>
              <a:ext uri="{FF2B5EF4-FFF2-40B4-BE49-F238E27FC236}">
                <a16:creationId xmlns:a16="http://schemas.microsoft.com/office/drawing/2014/main" id="{F1C4CC6C-2198-40D0-9110-B8964A555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3733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6">
            <a:extLst>
              <a:ext uri="{FF2B5EF4-FFF2-40B4-BE49-F238E27FC236}">
                <a16:creationId xmlns:a16="http://schemas.microsoft.com/office/drawing/2014/main" id="{2C95BD96-C678-4BCD-ABFA-388141097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410200"/>
            <a:ext cx="3048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 i="0">
                <a:solidFill>
                  <a:srgbClr val="FFFF99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Declaración de guerra de Alemania a Rusia</a:t>
            </a:r>
            <a:endParaRPr lang="es-ES" altLang="es-ES" sz="1600" b="1" i="0">
              <a:solidFill>
                <a:srgbClr val="FFFF99"/>
              </a:solidFill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BB5A6E5-EA53-4429-A210-84D51B082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6388"/>
            <a:ext cx="7772400" cy="1066800"/>
          </a:xfrm>
        </p:spPr>
        <p:txBody>
          <a:bodyPr/>
          <a:lstStyle/>
          <a:p>
            <a:pPr eaLnBrk="1" hangingPunct="1"/>
            <a:r>
              <a:rPr lang="es-CL" altLang="es-ES" sz="2400" b="1">
                <a:solidFill>
                  <a:srgbClr val="00FF00"/>
                </a:solidFill>
              </a:rPr>
              <a:t>Desarrollo del Conflicto</a:t>
            </a:r>
            <a:br>
              <a:rPr lang="es-CL" altLang="es-ES" sz="2400" b="1">
                <a:solidFill>
                  <a:srgbClr val="00FF00"/>
                </a:solidFill>
              </a:rPr>
            </a:br>
            <a:r>
              <a:rPr lang="es-CL" altLang="es-ES" sz="2000" b="1">
                <a:solidFill>
                  <a:srgbClr val="FF3300"/>
                </a:solidFill>
              </a:rPr>
              <a:t>Primera Guerra Mundial</a:t>
            </a:r>
            <a:br>
              <a:rPr lang="es-CL" altLang="es-ES" sz="2000" b="1">
                <a:solidFill>
                  <a:srgbClr val="FF3300"/>
                </a:solidFill>
              </a:rPr>
            </a:br>
            <a:r>
              <a:rPr lang="es-CL" altLang="es-ES" sz="2000" b="1">
                <a:solidFill>
                  <a:srgbClr val="FF3300"/>
                </a:solidFill>
              </a:rPr>
              <a:t>( 1914 </a:t>
            </a:r>
            <a:r>
              <a:rPr lang="es-CL" altLang="es-ES" sz="2000" b="1">
                <a:solidFill>
                  <a:srgbClr val="FF3300"/>
                </a:solidFill>
                <a:latin typeface="Times New Roman" panose="02020603050405020304" pitchFamily="18" charset="0"/>
              </a:rPr>
              <a:t>–</a:t>
            </a:r>
            <a:r>
              <a:rPr lang="es-CL" altLang="es-ES" sz="2000" b="1">
                <a:solidFill>
                  <a:srgbClr val="FF3300"/>
                </a:solidFill>
              </a:rPr>
              <a:t> 1918)</a:t>
            </a:r>
            <a:endParaRPr lang="es-ES" altLang="es-ES" sz="2000" b="1">
              <a:solidFill>
                <a:srgbClr val="FF3300"/>
              </a:solidFill>
            </a:endParaRPr>
          </a:p>
        </p:txBody>
      </p:sp>
      <p:pic>
        <p:nvPicPr>
          <p:cNvPr id="16390" name="Picture 6" descr="infanteriarusa">
            <a:extLst>
              <a:ext uri="{FF2B5EF4-FFF2-40B4-BE49-F238E27FC236}">
                <a16:creationId xmlns:a16="http://schemas.microsoft.com/office/drawing/2014/main" id="{987C2050-56EE-4450-8B61-04FCBD131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297180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9" descr="armentieres">
            <a:extLst>
              <a:ext uri="{FF2B5EF4-FFF2-40B4-BE49-F238E27FC236}">
                <a16:creationId xmlns:a16="http://schemas.microsoft.com/office/drawing/2014/main" id="{5592E576-6961-4F19-BAA6-9F4FE3EF8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0"/>
            <a:ext cx="297180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6B1BB0F-8A16-422E-B7D7-FFBD3F3CECC4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4114800"/>
            <a:ext cx="6858000" cy="609600"/>
            <a:chOff x="0" y="0"/>
            <a:chExt cx="3291" cy="384"/>
          </a:xfrm>
        </p:grpSpPr>
        <p:sp>
          <p:nvSpPr>
            <p:cNvPr id="12295" name="Rectangle 11">
              <a:extLst>
                <a:ext uri="{FF2B5EF4-FFF2-40B4-BE49-F238E27FC236}">
                  <a16:creationId xmlns:a16="http://schemas.microsoft.com/office/drawing/2014/main" id="{9D237069-94F6-4BD6-9FA1-6388C1692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62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s-ES" altLang="es-ES" sz="1600" b="1" i="0">
                  <a:solidFill>
                    <a:srgbClr val="00FFFF"/>
                  </a:solidFill>
                  <a:latin typeface="Copperplate Gothic Bold" panose="020E0705020206020404" pitchFamily="34" charset="0"/>
                  <a:cs typeface="Arial" panose="020B0604020202020204" pitchFamily="34" charset="0"/>
                </a:rPr>
                <a:t>Infantería rusa</a:t>
              </a:r>
              <a:endParaRPr lang="es-ES" altLang="es-ES" sz="1600" b="1" i="0">
                <a:solidFill>
                  <a:srgbClr val="00FFFF"/>
                </a:solidFill>
                <a:latin typeface="Copperplate Gothic Bold" panose="020E0705020206020404" pitchFamily="34" charset="0"/>
              </a:endParaRPr>
            </a:p>
          </p:txBody>
        </p:sp>
        <p:sp>
          <p:nvSpPr>
            <p:cNvPr id="12296" name="Rectangle 12">
              <a:extLst>
                <a:ext uri="{FF2B5EF4-FFF2-40B4-BE49-F238E27FC236}">
                  <a16:creationId xmlns:a16="http://schemas.microsoft.com/office/drawing/2014/main" id="{7F6075EE-A215-40FA-8927-69B0B1A8B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" y="0"/>
              <a:ext cx="182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s-ES" altLang="es-ES" sz="1600" b="1" i="0">
                  <a:solidFill>
                    <a:srgbClr val="00FFFF"/>
                  </a:solidFill>
                  <a:latin typeface="Copperplate Gothic Bold" panose="020E0705020206020404" pitchFamily="34" charset="0"/>
                  <a:cs typeface="Arial" panose="020B0604020202020204" pitchFamily="34" charset="0"/>
                </a:rPr>
                <a:t>Armentières tras la batalla</a:t>
              </a:r>
              <a:endParaRPr lang="es-ES" altLang="es-ES" sz="1600" b="1" i="0">
                <a:solidFill>
                  <a:srgbClr val="00FFFF"/>
                </a:solidFill>
                <a:latin typeface="Copperplate Gothic Bold" panose="020E0705020206020404" pitchFamily="34" charset="0"/>
              </a:endParaRPr>
            </a:p>
          </p:txBody>
        </p:sp>
      </p:grp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645D2E8-B6B6-40BA-A50F-9EB27DBF54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457200"/>
          </a:xfrm>
        </p:spPr>
        <p:txBody>
          <a:bodyPr/>
          <a:lstStyle/>
          <a:p>
            <a:pPr eaLnBrk="1" hangingPunct="1"/>
            <a:r>
              <a:rPr lang="es-CL" altLang="es-ES" sz="2400" b="1">
                <a:solidFill>
                  <a:srgbClr val="66FFFF"/>
                </a:solidFill>
                <a:latin typeface="Copperplate Gothic Bold" panose="020E0705020206020404" pitchFamily="34" charset="0"/>
              </a:rPr>
              <a:t>Los Bandos Enfrentados</a:t>
            </a:r>
            <a:endParaRPr lang="es-ES" altLang="es-ES" sz="2400" b="1">
              <a:solidFill>
                <a:srgbClr val="66FFFF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5BC2CD6-B8D9-433B-A4D2-39F863AA78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A lo largo del conflicto, diversos estados se fueron uniendo a los dos bloques en conflicto. Las nuevas adhesiones tuvieron un papel clave a la hora de definir el vencedor de la guerra. Estos son los principales pa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ses contendientes y el a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ñ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o en el que entraron en guerra.</a:t>
            </a:r>
            <a:endParaRPr lang="es-ES" altLang="es-ES" sz="1600" b="1">
              <a:solidFill>
                <a:srgbClr val="00FF00"/>
              </a:solidFill>
            </a:endParaRPr>
          </a:p>
        </p:txBody>
      </p:sp>
      <p:graphicFrame>
        <p:nvGraphicFramePr>
          <p:cNvPr id="17493" name="Group 85">
            <a:extLst>
              <a:ext uri="{FF2B5EF4-FFF2-40B4-BE49-F238E27FC236}">
                <a16:creationId xmlns:a16="http://schemas.microsoft.com/office/drawing/2014/main" id="{89E33DF0-2CA5-4C5C-940A-7B64B0D2ECC3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2209800"/>
          <a:ext cx="6357938" cy="4038602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5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Año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Ententes o Aliados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Imperios centrales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9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Agosto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1914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Francia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Reino Unido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Serbia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Bélgica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Alemania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Austria – Hungría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1914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Japón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Turquía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1915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Italia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Bulgaria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1916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Rumania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1917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Estados Unidos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Grecia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1918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3"/>
                        </a:buBlip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Abandono de Rusia ( Paz de Brest – Litovsk)</a:t>
                      </a:r>
                      <a:endParaRPr kumimoji="0" lang="es-ES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MX" sz="12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A6092E7-9738-4DA0-8581-99B519F01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23850"/>
            <a:ext cx="7772400" cy="457200"/>
          </a:xfrm>
        </p:spPr>
        <p:txBody>
          <a:bodyPr/>
          <a:lstStyle/>
          <a:p>
            <a:pPr eaLnBrk="1" hangingPunct="1"/>
            <a:r>
              <a:rPr lang="es-CL" altLang="es-ES" sz="2400" b="1">
                <a:solidFill>
                  <a:srgbClr val="66FFFF"/>
                </a:solidFill>
                <a:latin typeface="Copperplate Gothic Bold" panose="020E0705020206020404" pitchFamily="34" charset="0"/>
              </a:rPr>
              <a:t>La Guerra de Movimientos ( 1914)</a:t>
            </a:r>
            <a:endParaRPr lang="es-ES" altLang="es-ES" sz="2400" b="1">
              <a:solidFill>
                <a:srgbClr val="66FFFF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8A8F484-7921-4CB8-BF7D-5BBB2C24789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838200"/>
            <a:ext cx="7772400" cy="106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s-CL" altLang="es-ES" sz="1600">
                <a:cs typeface="Arial" panose="020B0604020202020204" pitchFamily="34" charset="0"/>
              </a:rPr>
              <a:t>		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En los inicios del conflicto, nadie esperaba una guerra que se extender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a durante m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s de cuatro</a:t>
            </a:r>
            <a:r>
              <a:rPr lang="es-CL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 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a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ñ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os. Los ingenuos soldados que iban al frente a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ú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n sonre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an y los estados mayores ten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í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an unos planes basados en la derrota r</a:t>
            </a:r>
            <a:r>
              <a:rPr lang="es-ES" altLang="es-ES" sz="1600" b="1">
                <a:solidFill>
                  <a:srgbClr val="00FF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á</a:t>
            </a: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pida del enemigo.</a:t>
            </a:r>
            <a:endParaRPr lang="es-ES" altLang="es-ES" sz="1600" b="1">
              <a:solidFill>
                <a:srgbClr val="00FF00"/>
              </a:solidFill>
            </a:endParaRPr>
          </a:p>
        </p:txBody>
      </p:sp>
      <p:pic>
        <p:nvPicPr>
          <p:cNvPr id="20487" name="Picture 7" descr="recruitbig">
            <a:extLst>
              <a:ext uri="{FF2B5EF4-FFF2-40B4-BE49-F238E27FC236}">
                <a16:creationId xmlns:a16="http://schemas.microsoft.com/office/drawing/2014/main" id="{BC7D75CE-0CB3-4D16-8A21-8232521E0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17713"/>
            <a:ext cx="7239000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Rectangle 8">
            <a:extLst>
              <a:ext uri="{FF2B5EF4-FFF2-40B4-BE49-F238E27FC236}">
                <a16:creationId xmlns:a16="http://schemas.microsoft.com/office/drawing/2014/main" id="{ABC88DC3-0594-4742-B5C5-264AE6BC0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562600"/>
            <a:ext cx="6553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Jóvenes británicos alistándose en el ejército. Pronto terminarían las sonrisas..</a:t>
            </a:r>
            <a:endParaRPr lang="es-ES" altLang="es-ES" sz="1600" b="1" i="0">
              <a:solidFill>
                <a:srgbClr val="00FFFF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build="p" autoUpdateAnimBg="0" advAuto="1000"/>
      <p:bldP spid="2048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32" name="Group 32">
            <a:extLst>
              <a:ext uri="{FF2B5EF4-FFF2-40B4-BE49-F238E27FC236}">
                <a16:creationId xmlns:a16="http://schemas.microsoft.com/office/drawing/2014/main" id="{AC89A69C-D16C-43E7-A4BF-5E62220FCF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045804"/>
              </p:ext>
            </p:extLst>
          </p:nvPr>
        </p:nvGraphicFramePr>
        <p:xfrm>
          <a:off x="228600" y="304800"/>
          <a:ext cx="6096000" cy="57531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Frente Occidental</a:t>
                      </a:r>
                      <a:endParaRPr kumimoji="0" lang="es-ES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Frente Oriental</a:t>
                      </a:r>
                      <a:endParaRPr kumimoji="0" lang="es-ES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Otros Frentes</a:t>
                      </a:r>
                      <a:endParaRPr kumimoji="0" lang="es-ES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48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600" b="1" i="0" u="sng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Plan Schlieffen</a:t>
                      </a:r>
                      <a:r>
                        <a:rPr kumimoji="0" lang="es-ES" sz="1600" b="1" i="0" u="sng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ataque alemán contra Francia a través de la neutral Bélgica. Moltke dirige las tropas germanas.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 ejército francés, al mando de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Joffre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consigue frenar el ataque alemán en la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batalla del Marne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(noviembre 1914)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Estabilización de los frentes: se inicia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la guerra de trincheras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Tras un inicial avance ruso, los alemanes se imponen, aunque no de forma definitiva, en la </a:t>
                      </a: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batalla de </a:t>
                      </a:r>
                      <a:r>
                        <a:rPr kumimoji="0" lang="es-E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Tannenberg</a:t>
                      </a: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(agosto 1914)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Avances rusos ante Austria-Hungría.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Japón entra en guerra el 20 de agosto y se anexiona </a:t>
                      </a:r>
                      <a:r>
                        <a:rPr kumimoji="0" lang="es-E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Tsingao</a:t>
                      </a: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(posesión alemana en China). En adelante, se desvincula prácticamente de la guerra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Turquía entra en guerra en noviembre.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634" name="Text Box 34">
            <a:extLst>
              <a:ext uri="{FF2B5EF4-FFF2-40B4-BE49-F238E27FC236}">
                <a16:creationId xmlns:a16="http://schemas.microsoft.com/office/drawing/2014/main" id="{DA3298F0-33FA-49D0-98A5-6D5CE64A4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048000"/>
            <a:ext cx="2057400" cy="6413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CL" altLang="es-ES" sz="1800" dirty="0">
                <a:solidFill>
                  <a:srgbClr val="00FFFF"/>
                </a:solidFill>
                <a:latin typeface="Copperplate Gothic Bold" panose="020E0705020206020404" pitchFamily="34" charset="0"/>
              </a:rPr>
              <a:t>PLAN  </a:t>
            </a:r>
            <a:r>
              <a:rPr lang="es-CL" altLang="es-ES" sz="1800" dirty="0">
                <a:solidFill>
                  <a:srgbClr val="00FFFF"/>
                </a:solidFill>
                <a:latin typeface="Copperplate Gothic Bold" panose="020E0705020206020404" pitchFamily="34" charset="0"/>
                <a:hlinkClick r:id="" action="ppaction://noaction"/>
              </a:rPr>
              <a:t>SCHLIEFFEN</a:t>
            </a:r>
            <a:endParaRPr lang="es-ES" altLang="es-ES" sz="1800" dirty="0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34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>
            <a:extLst>
              <a:ext uri="{FF2B5EF4-FFF2-40B4-BE49-F238E27FC236}">
                <a16:creationId xmlns:a16="http://schemas.microsoft.com/office/drawing/2014/main" id="{4CA5DC66-CB86-4675-B6C9-2D79E4DE6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s-ES"/>
              <a:t>IMAGENES</a:t>
            </a:r>
          </a:p>
        </p:txBody>
      </p:sp>
      <p:pic>
        <p:nvPicPr>
          <p:cNvPr id="16387" name="Picture 2" descr="C:\Users\Usuario\AppData\Local\Microsoft\Windows\Temporary Internet Files\Low\Content.IE5\WIDF7UR9\20070717klphisuni_110_Ees_SCO[1].png">
            <a:extLst>
              <a:ext uri="{FF2B5EF4-FFF2-40B4-BE49-F238E27FC236}">
                <a16:creationId xmlns:a16="http://schemas.microsoft.com/office/drawing/2014/main" id="{D3FC4B81-177E-4D0A-8316-697F9617EB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875" y="1714500"/>
            <a:ext cx="6731000" cy="4500563"/>
          </a:xfrm>
          <a:noFill/>
        </p:spPr>
      </p:pic>
    </p:spTree>
  </p:cSld>
  <p:clrMapOvr>
    <a:masterClrMapping/>
  </p:clrMapOvr>
  <p:transition spd="slow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86F816A-1025-4BAE-9C38-505192D69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44475"/>
            <a:ext cx="7772400" cy="1384300"/>
          </a:xfrm>
        </p:spPr>
        <p:txBody>
          <a:bodyPr/>
          <a:lstStyle/>
          <a:p>
            <a:pPr eaLnBrk="1" hangingPunct="1"/>
            <a:r>
              <a:rPr lang="es-CL" altLang="es-ES" sz="2800">
                <a:solidFill>
                  <a:srgbClr val="00FFFF"/>
                </a:solidFill>
                <a:latin typeface="Copperplate Gothic Bold" panose="020E0705020206020404" pitchFamily="34" charset="0"/>
              </a:rPr>
              <a:t>La Guerra de Posiciones o de Las Trincheras</a:t>
            </a:r>
            <a:br>
              <a:rPr lang="es-CL" altLang="es-ES" sz="2800">
                <a:solidFill>
                  <a:srgbClr val="00FFFF"/>
                </a:solidFill>
                <a:latin typeface="Copperplate Gothic Bold" panose="020E0705020206020404" pitchFamily="34" charset="0"/>
              </a:rPr>
            </a:br>
            <a:r>
              <a:rPr lang="es-CL" altLang="es-ES" sz="2800">
                <a:solidFill>
                  <a:srgbClr val="00FFFF"/>
                </a:solidFill>
                <a:latin typeface="Copperplate Gothic Bold" panose="020E0705020206020404" pitchFamily="34" charset="0"/>
              </a:rPr>
              <a:t>(1915 – 1916)  </a:t>
            </a:r>
            <a:endParaRPr lang="es-ES" altLang="es-ES" sz="2800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76AE5A5-5EB1-4DE7-BE56-F03962D4F5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43063"/>
            <a:ext cx="8929688" cy="2000250"/>
          </a:xfrm>
        </p:spPr>
        <p:txBody>
          <a:bodyPr/>
          <a:lstStyle/>
          <a:p>
            <a:pPr eaLnBrk="1" hangingPunct="1"/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La invención de nuevas armas</a:t>
            </a:r>
            <a:r>
              <a:rPr lang="es-CL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: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las </a:t>
            </a:r>
            <a:r>
              <a:rPr lang="es-ES" altLang="es-ES" sz="1800" b="1" dirty="0">
                <a:solidFill>
                  <a:srgbClr val="FFFF00"/>
                </a:solidFill>
                <a:cs typeface="Arial" panose="020B0604020202020204" pitchFamily="34" charset="0"/>
              </a:rPr>
              <a:t>granadas, los lanzallamas, los tanques, el gas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... incrementó el horror y las masacres, pero, sin embargo, llevó en el frente occidental a un empate táctico. Los ejércitos se atrincheraron a lo largo de cientos y cientos de kilómetros. La 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  <a:hlinkClick r:id="rId2"/>
              </a:rPr>
              <a:t>guerra de trincheras</a:t>
            </a:r>
            <a:r>
              <a:rPr lang="es-ES" altLang="es-ES" sz="1800" b="1" dirty="0">
                <a:solidFill>
                  <a:srgbClr val="00FF00"/>
                </a:solidFill>
                <a:cs typeface="Arial" panose="020B0604020202020204" pitchFamily="34" charset="0"/>
              </a:rPr>
              <a:t> se convirtió en un martirio para millones de hombres durante varios </a:t>
            </a:r>
            <a:r>
              <a:rPr lang="es-ES" altLang="es-ES" sz="1600" b="1" dirty="0">
                <a:solidFill>
                  <a:srgbClr val="00FF00"/>
                </a:solidFill>
                <a:cs typeface="Arial" panose="020B0604020202020204" pitchFamily="34" charset="0"/>
              </a:rPr>
              <a:t>años.</a:t>
            </a:r>
            <a:endParaRPr lang="es-ES" altLang="es-ES" sz="1600" b="1" dirty="0">
              <a:solidFill>
                <a:srgbClr val="00FF00"/>
              </a:solidFill>
            </a:endParaRPr>
          </a:p>
        </p:txBody>
      </p:sp>
      <p:pic>
        <p:nvPicPr>
          <p:cNvPr id="23557" name="Picture 5" descr="trenches1">
            <a:extLst>
              <a:ext uri="{FF2B5EF4-FFF2-40B4-BE49-F238E27FC236}">
                <a16:creationId xmlns:a16="http://schemas.microsoft.com/office/drawing/2014/main" id="{008B2774-228B-461D-93AD-284F6759D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3352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Rectangle 7">
            <a:extLst>
              <a:ext uri="{FF2B5EF4-FFF2-40B4-BE49-F238E27FC236}">
                <a16:creationId xmlns:a16="http://schemas.microsoft.com/office/drawing/2014/main" id="{E6B89740-94D6-47C6-9BD0-770ADB0D6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867400"/>
            <a:ext cx="3352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 i="0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guerra de trincheras</a:t>
            </a:r>
            <a:endParaRPr lang="es-ES" altLang="es-ES" sz="1600" b="1" i="0">
              <a:solidFill>
                <a:srgbClr val="00FFFF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build="p" autoUpdateAnimBg="0" advAuto="1000"/>
      <p:bldP spid="2355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3 Título">
            <a:extLst>
              <a:ext uri="{FF2B5EF4-FFF2-40B4-BE49-F238E27FC236}">
                <a16:creationId xmlns:a16="http://schemas.microsoft.com/office/drawing/2014/main" id="{922B0CD0-3EE9-475B-88D3-420759909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769937"/>
          </a:xfrm>
        </p:spPr>
        <p:txBody>
          <a:bodyPr/>
          <a:lstStyle/>
          <a:p>
            <a:r>
              <a:rPr lang="es-MX" altLang="es-ES"/>
              <a:t>IMAGENES</a:t>
            </a:r>
          </a:p>
        </p:txBody>
      </p:sp>
      <p:pic>
        <p:nvPicPr>
          <p:cNvPr id="18435" name="Picture 2" descr="C:\Users\Usuario\AppData\Local\Microsoft\Windows\Temporary Internet Files\Low\Content.IE5\SDKPMPHA\250px-Cheshire_Regiment_trench_Somme_1916[1].jpg">
            <a:extLst>
              <a:ext uri="{FF2B5EF4-FFF2-40B4-BE49-F238E27FC236}">
                <a16:creationId xmlns:a16="http://schemas.microsoft.com/office/drawing/2014/main" id="{C4E12245-812D-44B1-AA8E-703DFF66833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2714625"/>
            <a:ext cx="3440112" cy="2627313"/>
          </a:xfrm>
          <a:noFill/>
        </p:spPr>
      </p:pic>
      <p:pic>
        <p:nvPicPr>
          <p:cNvPr id="18436" name="Picture 3" descr="C:\Users\Usuario\AppData\Local\Microsoft\Windows\Temporary Internet Files\Low\Content.IE5\SDKPMPHA\442px-WW1_TitlePicture_For_Wikipedia_Article[1].jpg">
            <a:extLst>
              <a:ext uri="{FF2B5EF4-FFF2-40B4-BE49-F238E27FC236}">
                <a16:creationId xmlns:a16="http://schemas.microsoft.com/office/drawing/2014/main" id="{1BE2BCFE-54C6-4DD3-B7C1-2E354667653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5413" y="2209800"/>
            <a:ext cx="2695575" cy="3657600"/>
          </a:xfrm>
          <a:noFill/>
        </p:spPr>
      </p:pic>
    </p:spTree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32" name="Group 56">
            <a:extLst>
              <a:ext uri="{FF2B5EF4-FFF2-40B4-BE49-F238E27FC236}">
                <a16:creationId xmlns:a16="http://schemas.microsoft.com/office/drawing/2014/main" id="{CE169036-03B0-4AC1-9EE1-1DA55FB88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099359"/>
              </p:ext>
            </p:extLst>
          </p:nvPr>
        </p:nvGraphicFramePr>
        <p:xfrm>
          <a:off x="381000" y="304800"/>
          <a:ext cx="8382000" cy="5853113"/>
        </p:xfrm>
        <a:graphic>
          <a:graphicData uri="http://schemas.openxmlformats.org/drawingml/2006/table">
            <a:tbl>
              <a:tblPr/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Frente Occidental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Frente Oriental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Otros Frentes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Estabilización de los frentes. Los sucesivos intentos de romper el frente se saldan en sangrientas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carnicerias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que apenas significan avances de pocos kilómetros. Es la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guerra de trincheras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Italia entra en guerra junto a los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Aliados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tras firmar el secreto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Tratado de Londres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(1915) Se abre el frente alpino entre Italia y Austria-Hungría.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En abril de 1915, los alemanes usan en Ypres (Bélgica) por primera vez gases tóxicos. La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guerra química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ha comenzado.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Falkenhayn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ensaya la guerra de desgaste en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Verdún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(1916). El resultado son  más de 600.00 bajas sin avances significativos. </a:t>
                      </a:r>
                      <a:b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Los aliados contraatacaron el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Somme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con idénticos resultados.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Los germanos inician la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guerra submarina</a:t>
                      </a:r>
                      <a:r>
                        <a:rPr kumimoji="0" lang="es-E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 hundimiento del crucero de lujo</a:t>
                      </a:r>
                      <a:r>
                        <a:rPr kumimoji="0" lang="es-E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Lusitania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hace plantearse a los EE.UU. la intervención. 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Avances alemanes bajo la dirección de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Hindemburg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Alemania ocupa la Polonia rusa y Lituania.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Austria-Hungría conquista Serbia y recupera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Galitzia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Bulgaria entra en guerra junto a los Imperios Centrales en octubre de 1915.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Rumania se une en 1916 a la Entente  y es rápidamente derrotada.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Desembarco francés en Grecia (1915)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Pequeños avances del ejército turco en el  Cáucaso frente a los rusos. Los británicos inician su avance desde Egipto, capturando Palestina.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635" name="Text Box 59">
            <a:extLst>
              <a:ext uri="{FF2B5EF4-FFF2-40B4-BE49-F238E27FC236}">
                <a16:creationId xmlns:a16="http://schemas.microsoft.com/office/drawing/2014/main" id="{4028C3A3-B5AB-4B82-BFDF-56FA4BAF8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6477000"/>
            <a:ext cx="1219200" cy="3365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CL" altLang="es-ES" sz="1600" b="1" i="0">
                <a:solidFill>
                  <a:srgbClr val="00FFFF"/>
                </a:solidFill>
                <a:latin typeface="Copperplate Gothic Bold" panose="020E0705020206020404" pitchFamily="34" charset="0"/>
              </a:rPr>
              <a:t>MAPA</a:t>
            </a:r>
            <a:endParaRPr lang="es-ES" altLang="es-ES" sz="1600" b="1" i="0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4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4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35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F1670A9-2F9F-4F9F-B8F5-CEE20C5798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60350"/>
            <a:ext cx="7772400" cy="457200"/>
          </a:xfrm>
        </p:spPr>
        <p:txBody>
          <a:bodyPr/>
          <a:lstStyle/>
          <a:p>
            <a:pPr eaLnBrk="1" hangingPunct="1"/>
            <a:r>
              <a:rPr lang="es-CL" altLang="es-ES" sz="2400" b="1">
                <a:solidFill>
                  <a:srgbClr val="00FFFF"/>
                </a:solidFill>
                <a:latin typeface="Copperplate Gothic Bold" panose="020E0705020206020404" pitchFamily="34" charset="0"/>
              </a:rPr>
              <a:t>La Crisis Definitiva de la Guerra (1917)</a:t>
            </a:r>
            <a:endParaRPr lang="es-ES" altLang="es-ES" sz="2400" b="1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2B6900E-70CC-4E8B-B900-58EC0323D3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5105400"/>
            <a:ext cx="8610600" cy="1143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s-ES" altLang="es-ES" sz="1400" b="1">
                <a:solidFill>
                  <a:srgbClr val="00FF00"/>
                </a:solidFill>
                <a:cs typeface="Arial" panose="020B0604020202020204" pitchFamily="34" charset="0"/>
              </a:rPr>
              <a:t>El enorme costo de vidas en los frentes, las penurias de la población civil y la conciencia de que la guerra</a:t>
            </a:r>
            <a:r>
              <a:rPr lang="es-CL" altLang="es-ES" sz="1400" b="1">
                <a:solidFill>
                  <a:srgbClr val="00FF00"/>
                </a:solidFill>
                <a:cs typeface="Arial" panose="020B0604020202020204" pitchFamily="34" charset="0"/>
              </a:rPr>
              <a:t> </a:t>
            </a:r>
            <a:r>
              <a:rPr lang="es-ES" altLang="es-ES" sz="1400" b="1">
                <a:solidFill>
                  <a:srgbClr val="00FF00"/>
                </a:solidFill>
                <a:cs typeface="Arial" panose="020B0604020202020204" pitchFamily="34" charset="0"/>
              </a:rPr>
              <a:t>no iba a concluir pronto extendieron el desánimo en todos los países contendientes. Los ejemplos son múltiples: oleada de huelgas en Gran Bretaña en 1916, motines en el ejército francés en 1917, aumento de las demandas nacionalistas en Austria-Hungría... Sin embargo, dos acontecimientos claves van a decidir el signo de la guerra: la revolución soviética en Rusia y la entrada de Estados Unidos en el conflicto.</a:t>
            </a:r>
          </a:p>
        </p:txBody>
      </p:sp>
      <p:pic>
        <p:nvPicPr>
          <p:cNvPr id="28677" name="Picture 5" descr="muertechampagne">
            <a:extLst>
              <a:ext uri="{FF2B5EF4-FFF2-40B4-BE49-F238E27FC236}">
                <a16:creationId xmlns:a16="http://schemas.microsoft.com/office/drawing/2014/main" id="{5D05B25D-4E1C-4119-B507-321C6E7FB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90600"/>
            <a:ext cx="5867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Rectangle 6">
            <a:extLst>
              <a:ext uri="{FF2B5EF4-FFF2-40B4-BE49-F238E27FC236}">
                <a16:creationId xmlns:a16="http://schemas.microsoft.com/office/drawing/2014/main" id="{B6F9EB6A-EB9E-4341-893D-E8BE5863D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67200"/>
            <a:ext cx="50292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El campo de batalla tras la matanza</a:t>
            </a:r>
            <a:br>
              <a:rPr lang="es-ES" altLang="es-ES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</a:br>
            <a:r>
              <a:rPr lang="es-ES" altLang="es-ES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El horror en los campos de Champagne, norte de Francia</a:t>
            </a:r>
            <a:endParaRPr lang="es-ES" altLang="es-ES" b="1" i="0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1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 advAuto="1000"/>
      <p:bldP spid="2867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39" name="Group 43">
            <a:extLst>
              <a:ext uri="{FF2B5EF4-FFF2-40B4-BE49-F238E27FC236}">
                <a16:creationId xmlns:a16="http://schemas.microsoft.com/office/drawing/2014/main" id="{EF68CF17-1CEE-4BC7-854D-78D06A95C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34506"/>
              </p:ext>
            </p:extLst>
          </p:nvPr>
        </p:nvGraphicFramePr>
        <p:xfrm>
          <a:off x="304800" y="3048000"/>
          <a:ext cx="8305800" cy="320040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Frente Occidental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Frente Oriental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Otros Frentes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Enero: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Alemania reanuda la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guerra submarina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Las cuantiosas pérdidas económicas y humanas norteamericanas deciden a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Wilson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Estados Unidos entra en guerra en abril de 1917.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desconento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se extiende entre los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contedientes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Motínes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en el ejército francés son duramente reprimidos.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Revolución rusa (febrero-octubre 1917). </a:t>
                      </a:r>
                      <a:br>
                        <a:rPr kumimoji="0" 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Rusia firma el armisticio en diciembre. Moderados avances de los </a:t>
                      </a:r>
                      <a:r>
                        <a:rPr kumimoji="0" 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Imperios Centrales</a:t>
                      </a:r>
                      <a:r>
                        <a:rPr kumimoji="0" 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Grecia entra en guerra junto a la </a:t>
                      </a:r>
                      <a:r>
                        <a:rPr kumimoji="0" lang="es-E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Entente</a:t>
                      </a: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Las tropas británicas avanzan por el Oriente Medio (Bagdad, Jerusalén</a:t>
                      </a: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9737" name="Picture 41" descr="Frente_occidental">
            <a:extLst>
              <a:ext uri="{FF2B5EF4-FFF2-40B4-BE49-F238E27FC236}">
                <a16:creationId xmlns:a16="http://schemas.microsoft.com/office/drawing/2014/main" id="{4E4AEB90-A15D-4ED2-B213-BA9649FFD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8600"/>
            <a:ext cx="5029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40" name="Text Box 44">
            <a:extLst>
              <a:ext uri="{FF2B5EF4-FFF2-40B4-BE49-F238E27FC236}">
                <a16:creationId xmlns:a16="http://schemas.microsoft.com/office/drawing/2014/main" id="{9B0B0422-EE78-4B21-BE2A-E3564AE8E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762000"/>
            <a:ext cx="1524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El Frente Occidental</a:t>
            </a:r>
            <a:endParaRPr lang="es-ES" altLang="es-ES" sz="1600" b="1" i="0">
              <a:solidFill>
                <a:srgbClr val="00FFFF"/>
              </a:solidFill>
              <a:latin typeface="Copperplate Gothic Bold" panose="020E07050202060204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s-ES" altLang="es-ES" sz="240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4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F7C3363-ACEB-4F37-9223-B7E5A4C2E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03238"/>
            <a:ext cx="7772400" cy="457200"/>
          </a:xfrm>
          <a:noFill/>
        </p:spPr>
        <p:txBody>
          <a:bodyPr/>
          <a:lstStyle/>
          <a:p>
            <a:pPr eaLnBrk="1" hangingPunct="1"/>
            <a:r>
              <a:rPr lang="es-CL" altLang="es-ES" sz="2400">
                <a:solidFill>
                  <a:srgbClr val="00FFFF"/>
                </a:solidFill>
                <a:latin typeface="Copperplate Gothic Bold" panose="020E0705020206020404" pitchFamily="34" charset="0"/>
              </a:rPr>
              <a:t>El Desenlace  (1918)</a:t>
            </a:r>
            <a:endParaRPr lang="es-ES" altLang="es-ES" sz="2400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AFA5DA2-E7EA-4462-81EA-28D37AC32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ES" sz="1600" b="1">
                <a:solidFill>
                  <a:srgbClr val="00FF00"/>
                </a:solidFill>
                <a:cs typeface="Arial" panose="020B0604020202020204" pitchFamily="34" charset="0"/>
              </a:rPr>
              <a:t>El abandono de la guerra por parte de la Rusia revolucionaria permitió a Alemania concentrar todas sus fuerzas en el frente occidental. El verano de 1918 fue testigo de los últimos y desesperados ataques germanos. Sin embargo, sus aliados estaban al borde de la extenuación militar y económica. La llegada de las tropas norteamericanas desequilibró definitivamente la balanza en favor de la Entente.</a:t>
            </a:r>
            <a:endParaRPr lang="es-ES" altLang="es-ES" sz="1600" b="1">
              <a:solidFill>
                <a:srgbClr val="00FF00"/>
              </a:solidFill>
            </a:endParaRPr>
          </a:p>
        </p:txBody>
      </p:sp>
      <p:pic>
        <p:nvPicPr>
          <p:cNvPr id="30724" name="Picture 4" descr="Frente_oriental">
            <a:extLst>
              <a:ext uri="{FF2B5EF4-FFF2-40B4-BE49-F238E27FC236}">
                <a16:creationId xmlns:a16="http://schemas.microsoft.com/office/drawing/2014/main" id="{908E0EE8-AA44-40C0-B65C-C1908FF02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048000"/>
            <a:ext cx="6172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5">
            <a:extLst>
              <a:ext uri="{FF2B5EF4-FFF2-40B4-BE49-F238E27FC236}">
                <a16:creationId xmlns:a16="http://schemas.microsoft.com/office/drawing/2014/main" id="{C1EDFC05-11B5-4770-831F-9324C80DA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867400"/>
            <a:ext cx="3733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600" b="1" i="0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El Frente Oriental</a:t>
            </a:r>
            <a:br>
              <a:rPr lang="es-ES" altLang="es-ES" sz="1600" b="1" i="0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altLang="es-ES" sz="1600" b="1" i="0">
              <a:solidFill>
                <a:srgbClr val="00FFFF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6" presetClass="entr" presetSubtype="4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 advAuto="1000"/>
      <p:bldP spid="30725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78" name="Group 1058">
            <a:extLst>
              <a:ext uri="{FF2B5EF4-FFF2-40B4-BE49-F238E27FC236}">
                <a16:creationId xmlns:a16="http://schemas.microsoft.com/office/drawing/2014/main" id="{81AEF40F-A55A-4F27-9876-2647EA017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946883"/>
              </p:ext>
            </p:extLst>
          </p:nvPr>
        </p:nvGraphicFramePr>
        <p:xfrm>
          <a:off x="914400" y="457200"/>
          <a:ext cx="7315200" cy="5907088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Frente Occidental</a:t>
                      </a:r>
                      <a:endParaRPr kumimoji="0" lang="es-ES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Frente Oriental</a:t>
                      </a:r>
                      <a:endParaRPr kumimoji="0" lang="es-ES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</a:rPr>
                        <a:t>Otros Frentes</a:t>
                      </a:r>
                      <a:endParaRPr kumimoji="0" lang="es-ES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7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 presidente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Wilson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pronuncia el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discurso de los 14 puntos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proponiendo las condiciones necesarias para la paz (enero 1918) 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Llegada masiva de tropas norteamericanas, propicia la contraofensiva definitiva de la Entente 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Austria-Hungría firma el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armisticio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(3 noviembre)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La conciencia de la derrota provoca la revolución en Alemania.  El Kaiser abdica y huye a Holanda.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Alemania firma el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armisticio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(11 noviembre 1918) </a:t>
                      </a: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 estallido de la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guerra civil en Rusia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fuerza a la delegación rusa a firmar el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Tratado de Brest-</a:t>
                      </a:r>
                      <a:r>
                        <a:rPr kumimoji="0" lang="es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Litovsk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(3 marzo 1918).</a:t>
                      </a:r>
                      <a:b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La Rusia soviética abandona el conflicto y cede grandes territorios a los Imperios Centrales.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Tras el ataque francés desde Grecia, Bulgaria firma el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armisticio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(septiembre)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br>
                        <a:rPr kumimoji="0" lang="es-E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5"/>
                        </a:rPr>
                      </a:b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Tras sus fracasadas ofensivas en Oriente Medio y la llegada de tropas británicas  a la Anatolia, Turquía firma el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4"/>
                        </a:rPr>
                        <a:t>armisticio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(30 octubre)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0D162B8-3CDC-4714-9FDC-BD2DD2EA22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47700"/>
            <a:ext cx="7772400" cy="1066800"/>
          </a:xfrm>
        </p:spPr>
        <p:txBody>
          <a:bodyPr/>
          <a:lstStyle/>
          <a:p>
            <a:pPr eaLnBrk="1" hangingPunct="1"/>
            <a:r>
              <a:rPr lang="es-CL" altLang="es-ES" sz="2400">
                <a:solidFill>
                  <a:srgbClr val="00FF00"/>
                </a:solidFill>
              </a:rPr>
              <a:t>Los Tratados de Paz</a:t>
            </a:r>
            <a:br>
              <a:rPr lang="es-CL" altLang="es-ES" sz="2400">
                <a:solidFill>
                  <a:srgbClr val="00FF00"/>
                </a:solidFill>
              </a:rPr>
            </a:br>
            <a:r>
              <a:rPr lang="es-CL" altLang="es-ES" sz="2000">
                <a:solidFill>
                  <a:srgbClr val="FF3300"/>
                </a:solidFill>
              </a:rPr>
              <a:t>Primera Guerra Mundial</a:t>
            </a:r>
            <a:br>
              <a:rPr lang="es-CL" altLang="es-ES" sz="2000">
                <a:solidFill>
                  <a:srgbClr val="FF3300"/>
                </a:solidFill>
              </a:rPr>
            </a:br>
            <a:r>
              <a:rPr lang="es-CL" altLang="es-ES" sz="2000">
                <a:solidFill>
                  <a:srgbClr val="FF3300"/>
                </a:solidFill>
              </a:rPr>
              <a:t>( 1914 – 1918)</a:t>
            </a:r>
            <a:endParaRPr lang="es-ES" altLang="es-ES" sz="2000">
              <a:solidFill>
                <a:srgbClr val="FF3300"/>
              </a:solidFill>
            </a:endParaRPr>
          </a:p>
        </p:txBody>
      </p:sp>
      <p:pic>
        <p:nvPicPr>
          <p:cNvPr id="33797" name="Picture 5" descr="firmaversalles">
            <a:extLst>
              <a:ext uri="{FF2B5EF4-FFF2-40B4-BE49-F238E27FC236}">
                <a16:creationId xmlns:a16="http://schemas.microsoft.com/office/drawing/2014/main" id="{8854986A-610B-43CE-B8FA-781033837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8000" contras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0"/>
            <a:ext cx="6019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Rectangle 6">
            <a:extLst>
              <a:ext uri="{FF2B5EF4-FFF2-40B4-BE49-F238E27FC236}">
                <a16:creationId xmlns:a16="http://schemas.microsoft.com/office/drawing/2014/main" id="{4C0A7B94-90EB-4212-B317-AF13198B8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562600"/>
            <a:ext cx="4648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800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La firma del Tratado de Versalles</a:t>
            </a:r>
            <a:r>
              <a:rPr lang="es-ES" altLang="es-ES" b="1" i="0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 </a:t>
            </a:r>
            <a:endParaRPr lang="es-ES" altLang="es-ES" b="1" i="0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>
            <a:extLst>
              <a:ext uri="{FF2B5EF4-FFF2-40B4-BE49-F238E27FC236}">
                <a16:creationId xmlns:a16="http://schemas.microsoft.com/office/drawing/2014/main" id="{BAE168FF-3D0D-48A3-B113-9A819D152F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52400"/>
            <a:ext cx="7772400" cy="5867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800">
                <a:cs typeface="Arial" panose="020B0604020202020204" pitchFamily="34" charset="0"/>
              </a:rPr>
              <a:t>  </a:t>
            </a:r>
            <a:r>
              <a:rPr lang="es-ES" altLang="es-ES" sz="2400" b="1">
                <a:solidFill>
                  <a:srgbClr val="00FFFF"/>
                </a:solidFill>
                <a:latin typeface="Copperplate Gothic Bold" panose="020E0705020206020404" pitchFamily="34" charset="0"/>
                <a:cs typeface="Arial" panose="020B0604020202020204" pitchFamily="34" charset="0"/>
              </a:rPr>
              <a:t>Tratado de Versalles con Alemania </a:t>
            </a:r>
          </a:p>
          <a:p>
            <a:pPr eaLnBrk="1" hangingPunct="1"/>
            <a:r>
              <a:rPr lang="es-ES" altLang="es-ES" sz="1800">
                <a:solidFill>
                  <a:srgbClr val="FF0000"/>
                </a:solidFill>
                <a:cs typeface="Arial" panose="020B0604020202020204" pitchFamily="34" charset="0"/>
              </a:rPr>
              <a:t>  </a:t>
            </a:r>
            <a:r>
              <a:rPr lang="es-ES" altLang="es-ES" sz="1800" b="1">
                <a:solidFill>
                  <a:srgbClr val="FF0000"/>
                </a:solidFill>
                <a:cs typeface="Arial" panose="020B0604020202020204" pitchFamily="34" charset="0"/>
              </a:rPr>
              <a:t>Pérdidas territoriales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 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</a:t>
            </a:r>
            <a:r>
              <a:rPr lang="es-ES" altLang="es-ES" sz="1800" b="1">
                <a:solidFill>
                  <a:srgbClr val="FF9900"/>
                </a:solidFill>
                <a:cs typeface="Arial" panose="020B0604020202020204" pitchFamily="34" charset="0"/>
              </a:rPr>
              <a:t>Definitivas: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Alsacia-Lorena (Francia), Eupen y Malmedy (Bélgica), </a:t>
            </a:r>
            <a:r>
              <a:rPr lang="es-ES" altLang="es-ES" sz="1800" b="1" i="1">
                <a:solidFill>
                  <a:srgbClr val="00FF00"/>
                </a:solidFill>
                <a:cs typeface="Arial" panose="020B0604020202020204" pitchFamily="34" charset="0"/>
              </a:rPr>
              <a:t>pasillo polaco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(Polonia), Schleswig y Holstein (Dinamarca), Danzig y Memel (ciudades libres), colonias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(mandatos de la Sociedad de Naciones   Gran Bretaña, Francia, Bélgica, Japón)</a:t>
            </a:r>
            <a:b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</a:b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</a:t>
            </a:r>
            <a:r>
              <a:rPr lang="es-ES" altLang="es-ES" sz="1800" b="1">
                <a:solidFill>
                  <a:srgbClr val="FF9900"/>
                </a:solidFill>
                <a:cs typeface="Arial" panose="020B0604020202020204" pitchFamily="34" charset="0"/>
              </a:rPr>
              <a:t>Temporales: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cuenca del Sarre (bajo autoridad Sociedad de Naciones y explotación económica de Francia)</a:t>
            </a:r>
          </a:p>
          <a:p>
            <a:pPr eaLnBrk="1" hangingPunct="1"/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</a:t>
            </a:r>
            <a:r>
              <a:rPr lang="es-ES" altLang="es-ES" sz="1800" b="1">
                <a:solidFill>
                  <a:srgbClr val="FF0000"/>
                </a:solidFill>
                <a:cs typeface="Arial" panose="020B0604020202020204" pitchFamily="34" charset="0"/>
              </a:rPr>
              <a:t>Cl</a:t>
            </a:r>
            <a:r>
              <a:rPr lang="es-CL" altLang="es-ES" sz="1800" b="1">
                <a:solidFill>
                  <a:srgbClr val="FF0000"/>
                </a:solidFill>
                <a:cs typeface="Arial" panose="020B0604020202020204" pitchFamily="34" charset="0"/>
              </a:rPr>
              <a:t>áu</a:t>
            </a:r>
            <a:r>
              <a:rPr lang="es-ES" altLang="es-ES" sz="1800" b="1">
                <a:solidFill>
                  <a:srgbClr val="FF0000"/>
                </a:solidFill>
                <a:cs typeface="Arial" panose="020B0604020202020204" pitchFamily="34" charset="0"/>
              </a:rPr>
              <a:t>sulas militares</a:t>
            </a:r>
          </a:p>
          <a:p>
            <a:pPr eaLnBrk="1" hangingPunct="1">
              <a:buFontTx/>
              <a:buNone/>
            </a:pP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   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-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Ocupación temporal zona occidental del Rin </a:t>
            </a:r>
            <a:b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</a:b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  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-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Desmilitarización de Renania  </a:t>
            </a:r>
            <a:b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</a:b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  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-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Drástica reducción del Ejército, Armada y Aviación</a:t>
            </a:r>
          </a:p>
          <a:p>
            <a:pPr eaLnBrk="1" hangingPunct="1"/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  </a:t>
            </a:r>
            <a:r>
              <a:rPr lang="es-ES" altLang="es-ES" sz="1800" b="1">
                <a:solidFill>
                  <a:srgbClr val="FF0000"/>
                </a:solidFill>
                <a:cs typeface="Arial" panose="020B0604020202020204" pitchFamily="34" charset="0"/>
              </a:rPr>
              <a:t>Cl</a:t>
            </a:r>
            <a:r>
              <a:rPr lang="es-CL" altLang="es-ES" sz="1800" b="1">
                <a:solidFill>
                  <a:srgbClr val="FF0000"/>
                </a:solidFill>
                <a:cs typeface="Arial" panose="020B0604020202020204" pitchFamily="34" charset="0"/>
              </a:rPr>
              <a:t>áu</a:t>
            </a:r>
            <a:r>
              <a:rPr lang="es-ES" altLang="es-ES" sz="1800" b="1">
                <a:solidFill>
                  <a:srgbClr val="FF0000"/>
                </a:solidFill>
                <a:cs typeface="Arial" panose="020B0604020202020204" pitchFamily="34" charset="0"/>
              </a:rPr>
              <a:t>sulas económicas</a:t>
            </a:r>
          </a:p>
          <a:p>
            <a:pPr eaLnBrk="1" hangingPunct="1">
              <a:buFontTx/>
              <a:buNone/>
            </a:pP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  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  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-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Pago de reparaciones de guerra como país agresor y culpable 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          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del conflicto</a:t>
            </a:r>
          </a:p>
          <a:p>
            <a:pPr eaLnBrk="1" hangingPunct="1"/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  </a:t>
            </a:r>
            <a:r>
              <a:rPr lang="es-ES" altLang="es-ES" sz="1800" b="1">
                <a:solidFill>
                  <a:srgbClr val="FF0000"/>
                </a:solidFill>
                <a:cs typeface="Arial" panose="020B0604020202020204" pitchFamily="34" charset="0"/>
              </a:rPr>
              <a:t>Otras cláusulas</a:t>
            </a:r>
          </a:p>
          <a:p>
            <a:pPr eaLnBrk="1" hangingPunct="1">
              <a:buFontTx/>
              <a:buNone/>
            </a:pP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    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 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-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Creación de la Sociedad de Naciones</a:t>
            </a:r>
            <a:b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</a:b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 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-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Prohibición a Alemania de ingresar en la Sociedad de Naciones</a:t>
            </a:r>
            <a:b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</a:b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   </a:t>
            </a:r>
            <a:r>
              <a:rPr lang="es-CL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-</a:t>
            </a:r>
            <a:r>
              <a:rPr lang="es-ES" altLang="es-ES" sz="1800" b="1">
                <a:solidFill>
                  <a:srgbClr val="00FF00"/>
                </a:solidFill>
                <a:cs typeface="Arial" panose="020B0604020202020204" pitchFamily="34" charset="0"/>
              </a:rPr>
              <a:t>Prohibición de unión con Austria</a:t>
            </a:r>
          </a:p>
          <a:p>
            <a:pPr eaLnBrk="1" hangingPunct="1">
              <a:buFontTx/>
              <a:buNone/>
            </a:pPr>
            <a:endParaRPr lang="es-ES" altLang="es-ES" sz="1800" b="1">
              <a:solidFill>
                <a:srgbClr val="00FF00"/>
              </a:solidFill>
            </a:endParaRPr>
          </a:p>
        </p:txBody>
      </p:sp>
      <p:sp>
        <p:nvSpPr>
          <p:cNvPr id="34823" name="Text Box 7">
            <a:hlinkClick r:id="" action="ppaction://noaction"/>
            <a:extLst>
              <a:ext uri="{FF2B5EF4-FFF2-40B4-BE49-F238E27FC236}">
                <a16:creationId xmlns:a16="http://schemas.microsoft.com/office/drawing/2014/main" id="{599B890E-B42C-49F6-A3C5-99D70362C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6019800"/>
            <a:ext cx="1143000" cy="3365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CL" altLang="es-ES" sz="1600">
                <a:solidFill>
                  <a:srgbClr val="00FFFF"/>
                </a:solidFill>
                <a:latin typeface="Copperplate Gothic Bold" panose="020E0705020206020404" pitchFamily="34" charset="0"/>
              </a:rPr>
              <a:t>MAPA</a:t>
            </a:r>
            <a:endParaRPr lang="es-ES" altLang="es-ES" sz="1600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 advAuto="1000"/>
      <p:bldP spid="34823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058" name="Group 74">
            <a:extLst>
              <a:ext uri="{FF2B5EF4-FFF2-40B4-BE49-F238E27FC236}">
                <a16:creationId xmlns:a16="http://schemas.microsoft.com/office/drawing/2014/main" id="{B23EBCD4-09E2-4793-BB9B-F474C90AE196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304800"/>
          <a:ext cx="6477000" cy="5888315"/>
        </p:xfrm>
        <a:graphic>
          <a:graphicData uri="http://schemas.openxmlformats.org/drawingml/2006/table">
            <a:tbl>
              <a:tblPr/>
              <a:tblGrid>
                <a:gridCol w="647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2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s-CL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Copperplate Gothic Bold" pitchFamily="34" charset="0"/>
                          <a:cs typeface="Arial" charset="0"/>
                        </a:rPr>
                        <a:t>El Problema Soviético</a:t>
                      </a:r>
                      <a:r>
                        <a:rPr kumimoji="0" lang="es-E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  </a:t>
                      </a: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  </a:t>
                      </a:r>
                      <a:endParaRPr kumimoji="0" lang="es-E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17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La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Paz de Brest-Litovsk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(marzo 1918) supuso la salida de la guerra de la Rusia soviética y la pérdida de gran cantidad de territorios en beneficio de los Imperios Centrales. Lenin se apresuró a firmar una paz tan dura para centrar al Ejército Rojo en la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guerra civil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iniciada en Rusia.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Los países de la Entente apoyaron, primero con tropas y luego con armas y dinero, al Ejército Blanco en su lucha contra el gobierno bolchevique.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Aprovechando la situación creada por la revolución, la derrota ante los Imperios Centrales, la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  <a:hlinkClick r:id="rId3"/>
                        </a:rPr>
                        <a:t>guerra civil rusa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y la posterior victoria de la Entente, diversos territorios del antiguo imperio ruso zarista alcanzaron su independencia: Finlandia</a:t>
                      </a: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en diciembre de 1917</a:t>
                      </a: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 y lo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 países bálticos</a:t>
                      </a: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Estonia, Letonia y Lituania a lo largo de 1918</a:t>
                      </a: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Polonia y la Rusia soviética se enfrentaron en una guerra que concluyó con </a:t>
                      </a: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 Tratado de Riga (marzo 1921). Este tratado supuso importantes pérdidas territoriales en beneficio del nuevo estado polaco. </a:t>
                      </a:r>
                      <a:endParaRPr kumimoji="0" lang="es-CL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Blip>
                          <a:blip r:embed="rId2"/>
                        </a:buBlip>
                        <a:tabLst/>
                      </a:pPr>
                      <a:r>
                        <a:rPr kumimoji="0" lang="es-CL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Rumanía se anexionó Besarabia.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s-ES" sz="1600" b="1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27E56D1E-AB54-4FB7-90A3-73A7449BC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22338"/>
            <a:ext cx="7772400" cy="519112"/>
          </a:xfrm>
        </p:spPr>
        <p:txBody>
          <a:bodyPr/>
          <a:lstStyle/>
          <a:p>
            <a:pPr eaLnBrk="1" hangingPunct="1"/>
            <a:r>
              <a:rPr lang="es-CL" altLang="es-ES" sz="2800">
                <a:solidFill>
                  <a:srgbClr val="00FF00"/>
                </a:solidFill>
              </a:rPr>
              <a:t>Consecuencias de la Guerra</a:t>
            </a:r>
            <a:endParaRPr lang="es-ES" altLang="es-ES" sz="2800">
              <a:solidFill>
                <a:srgbClr val="00FF00"/>
              </a:solidFill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02A614A-CA15-4682-87A6-F58AE56B5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733800"/>
          </a:xfrm>
        </p:spPr>
        <p:txBody>
          <a:bodyPr/>
          <a:lstStyle/>
          <a:p>
            <a:pPr eaLnBrk="1" hangingPunct="1"/>
            <a:r>
              <a:rPr lang="es-CL" altLang="es-ES" sz="2000">
                <a:solidFill>
                  <a:srgbClr val="FFFF66"/>
                </a:solidFill>
              </a:rPr>
              <a:t>Nacimiento de la Unión de Repúblicas Socialistas Soviéticas     ( U.R.S.S.)</a:t>
            </a:r>
          </a:p>
          <a:p>
            <a:pPr eaLnBrk="1" hangingPunct="1"/>
            <a:endParaRPr lang="es-CL" altLang="es-ES" sz="2000">
              <a:solidFill>
                <a:srgbClr val="FFFF66"/>
              </a:solidFill>
            </a:endParaRPr>
          </a:p>
          <a:p>
            <a:pPr eaLnBrk="1" hangingPunct="1"/>
            <a:r>
              <a:rPr lang="es-CL" altLang="es-ES" sz="2000">
                <a:solidFill>
                  <a:srgbClr val="FFFF66"/>
                </a:solidFill>
              </a:rPr>
              <a:t>Creación de las Sociedades de Naciones.( similar a la actual O.N.U)</a:t>
            </a:r>
          </a:p>
          <a:p>
            <a:pPr eaLnBrk="1" hangingPunct="1">
              <a:buFontTx/>
              <a:buNone/>
            </a:pPr>
            <a:endParaRPr lang="es-CL" altLang="es-ES" sz="2000">
              <a:solidFill>
                <a:srgbClr val="FFFF66"/>
              </a:solidFill>
            </a:endParaRPr>
          </a:p>
          <a:p>
            <a:pPr eaLnBrk="1" hangingPunct="1"/>
            <a:r>
              <a:rPr lang="es-CL" altLang="es-ES" sz="2000">
                <a:solidFill>
                  <a:srgbClr val="FFFF66"/>
                </a:solidFill>
              </a:rPr>
              <a:t>Nacimiento de los Estados Totalitarios</a:t>
            </a:r>
          </a:p>
          <a:p>
            <a:pPr eaLnBrk="1" hangingPunct="1">
              <a:buFontTx/>
              <a:buNone/>
            </a:pPr>
            <a:r>
              <a:rPr lang="es-CL" altLang="es-ES" sz="2000">
                <a:solidFill>
                  <a:srgbClr val="FFFF66"/>
                </a:solidFill>
              </a:rPr>
              <a:t>        - Marxismo – Leninismo ( U.R.S.S.)</a:t>
            </a:r>
          </a:p>
          <a:p>
            <a:pPr eaLnBrk="1" hangingPunct="1">
              <a:buFontTx/>
              <a:buNone/>
            </a:pPr>
            <a:r>
              <a:rPr lang="es-CL" altLang="es-ES" sz="2000">
                <a:solidFill>
                  <a:srgbClr val="FFFF66"/>
                </a:solidFill>
              </a:rPr>
              <a:t>        - Fascismo (Italia) </a:t>
            </a:r>
          </a:p>
          <a:p>
            <a:pPr eaLnBrk="1" hangingPunct="1">
              <a:buFontTx/>
              <a:buNone/>
            </a:pPr>
            <a:r>
              <a:rPr lang="es-CL" altLang="es-ES" sz="2000">
                <a:solidFill>
                  <a:srgbClr val="FFFF66"/>
                </a:solidFill>
              </a:rPr>
              <a:t>        - Nazismo ( Alemania)</a:t>
            </a:r>
            <a:endParaRPr lang="es-ES" altLang="es-ES" sz="2000">
              <a:solidFill>
                <a:srgbClr val="FFFF66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3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3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4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utoUpdateAnimBg="0"/>
      <p:bldP spid="44035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4B1FBE61-A0F5-4667-8FB9-F0E357411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33400"/>
            <a:ext cx="6705600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endParaRPr lang="es-CL" altLang="es-ES" sz="3600" b="1" i="0">
              <a:solidFill>
                <a:srgbClr val="00FF00"/>
              </a:solidFill>
              <a:latin typeface="Arial Black" panose="020B0A04020102020204" pitchFamily="34" charset="0"/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s-CL" altLang="es-ES" sz="3600" b="1" i="0">
                <a:solidFill>
                  <a:srgbClr val="00FF00"/>
                </a:solidFill>
                <a:latin typeface="Arial Black" panose="020B0A04020102020204" pitchFamily="34" charset="0"/>
              </a:rPr>
              <a:t>Mapas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s-CL" altLang="es-ES" sz="3200" b="1" i="0">
                <a:solidFill>
                  <a:srgbClr val="FF0000"/>
                </a:solidFill>
                <a:latin typeface="Arial Black" panose="020B0A04020102020204" pitchFamily="34" charset="0"/>
              </a:rPr>
              <a:t>Primera Guerra Mundial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s-CL" altLang="es-ES" sz="3200" b="1" i="0">
                <a:solidFill>
                  <a:srgbClr val="FF0000"/>
                </a:solidFill>
                <a:latin typeface="Arial Black" panose="020B0A04020102020204" pitchFamily="34" charset="0"/>
              </a:rPr>
              <a:t>(1914 – 1918)</a:t>
            </a:r>
            <a:endParaRPr lang="es-ES" altLang="es-ES" sz="3200" b="1" i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7347" name="Picture 3" descr="no_mans_land">
            <a:extLst>
              <a:ext uri="{FF2B5EF4-FFF2-40B4-BE49-F238E27FC236}">
                <a16:creationId xmlns:a16="http://schemas.microsoft.com/office/drawing/2014/main" id="{2ECE79A3-D6C5-4A58-AB9D-D4FFD284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19400"/>
            <a:ext cx="41338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emp-scal">
            <a:extLst>
              <a:ext uri="{FF2B5EF4-FFF2-40B4-BE49-F238E27FC236}">
                <a16:creationId xmlns:a16="http://schemas.microsoft.com/office/drawing/2014/main" id="{DFA70A7C-E9F0-4C43-A924-D4C9DC81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562600"/>
            <a:ext cx="68580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1914wrld">
            <a:extLst>
              <a:ext uri="{FF2B5EF4-FFF2-40B4-BE49-F238E27FC236}">
                <a16:creationId xmlns:a16="http://schemas.microsoft.com/office/drawing/2014/main" id="{B2D0BC16-C57D-41EC-AD08-6325CC2EB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6858000" cy="406717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6">
            <a:extLst>
              <a:ext uri="{FF2B5EF4-FFF2-40B4-BE49-F238E27FC236}">
                <a16:creationId xmlns:a16="http://schemas.microsoft.com/office/drawing/2014/main" id="{3D023D2E-2946-4283-8814-E600917C8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200"/>
            <a:ext cx="541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CL" altLang="es-ES" sz="2400" b="1">
                <a:solidFill>
                  <a:srgbClr val="00FFFF"/>
                </a:solidFill>
                <a:latin typeface="Copperplate Gothic Bold" panose="020E0705020206020404" pitchFamily="34" charset="0"/>
              </a:rPr>
              <a:t>Imperios Coloniales en 1914</a:t>
            </a:r>
            <a:endParaRPr lang="es-ES" altLang="es-ES" sz="2400" b="1">
              <a:solidFill>
                <a:srgbClr val="00FFFF"/>
              </a:solidFill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D71109C-1FA9-413E-A9D3-A7EF070FB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19113"/>
          </a:xfrm>
        </p:spPr>
        <p:txBody>
          <a:bodyPr/>
          <a:lstStyle/>
          <a:p>
            <a:pPr eaLnBrk="1" hangingPunct="1"/>
            <a:r>
              <a:rPr lang="es-CL" altLang="es-ES" sz="2800" b="1">
                <a:solidFill>
                  <a:srgbClr val="FF0000"/>
                </a:solidFill>
              </a:rPr>
              <a:t>Resumen:</a:t>
            </a:r>
            <a:r>
              <a:rPr lang="es-CL" altLang="es-ES" sz="2800" b="1">
                <a:solidFill>
                  <a:srgbClr val="00FF00"/>
                </a:solidFill>
              </a:rPr>
              <a:t> Características de la Guerra</a:t>
            </a:r>
            <a:endParaRPr lang="es-ES" altLang="es-ES" sz="2800" b="1">
              <a:solidFill>
                <a:srgbClr val="00FF00"/>
              </a:solidFill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75AC45A-6080-4834-9515-6262BBF85F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9248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CL" altLang="es-ES" sz="1800" b="1">
                <a:solidFill>
                  <a:srgbClr val="CCFF33"/>
                </a:solidFill>
              </a:rPr>
              <a:t>Se transformó en Mundial por la gran cantidad de países participantes y por la extensión geográfica ( Asia, Africa, América, Europa)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CL" altLang="es-ES" sz="1800" b="1">
              <a:solidFill>
                <a:srgbClr val="CCFF33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CL" altLang="es-ES" sz="1800" b="1">
                <a:solidFill>
                  <a:srgbClr val="CCFF33"/>
                </a:solidFill>
              </a:rPr>
              <a:t>Se usan armas nuevas para el mundo de esa época ( Lanzallamas, tanques, submarinos, minas de tierra y marinas, aviación y gas venenoso)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CL" altLang="es-ES" sz="1800" b="1">
              <a:solidFill>
                <a:srgbClr val="CCFF33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CL" altLang="es-ES" sz="1800" b="1">
                <a:solidFill>
                  <a:srgbClr val="CCFF33"/>
                </a:solidFill>
              </a:rPr>
              <a:t>La Guerra une a varias naciones distintas en tradiciones, costumbres, idiomas y razas.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CL" altLang="es-ES" sz="1800" b="1">
              <a:solidFill>
                <a:srgbClr val="CCFF33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CL" altLang="es-ES" sz="1800" b="1">
                <a:solidFill>
                  <a:srgbClr val="CCFF33"/>
                </a:solidFill>
              </a:rPr>
              <a:t>La destrucción fue enorme y no comparable a nada conocido hasta ese momento.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CL" altLang="es-ES" sz="1800" b="1">
              <a:solidFill>
                <a:srgbClr val="CCFF33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CL" altLang="es-ES" sz="1800" b="1">
                <a:solidFill>
                  <a:srgbClr val="CCFF33"/>
                </a:solidFill>
              </a:rPr>
              <a:t>La participación de las mujeres en la guerra fue fundamental en funciones como enfermería y lavandería.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CL" altLang="es-ES" sz="1800" b="1">
              <a:solidFill>
                <a:srgbClr val="CCFF33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CL" altLang="es-ES" sz="1800" b="1">
                <a:solidFill>
                  <a:srgbClr val="CCFF33"/>
                </a:solidFill>
              </a:rPr>
              <a:t>La duración de varios años del conflicto produce enormes gastos a los distintos gobiernos.</a:t>
            </a:r>
            <a:endParaRPr lang="es-ES" altLang="es-ES" sz="1800" b="1">
              <a:solidFill>
                <a:srgbClr val="CCFF33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3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3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4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utoUpdateAnimBg="0"/>
      <p:bldP spid="43011" grpId="0" build="p" autoUpdateAnimBg="0" advAuto="0"/>
    </p:bldLst>
  </p:timing>
</p:sld>
</file>

<file path=ppt/theme/theme1.xml><?xml version="1.0" encoding="utf-8"?>
<a:theme xmlns:a="http://schemas.openxmlformats.org/drawingml/2006/main" name="Red">
  <a:themeElements>
    <a:clrScheme name="Red 1">
      <a:dk1>
        <a:srgbClr val="000044"/>
      </a:dk1>
      <a:lt1>
        <a:srgbClr val="FFFFFF"/>
      </a:lt1>
      <a:dk2>
        <a:srgbClr val="000066"/>
      </a:dk2>
      <a:lt2>
        <a:srgbClr val="FFCC00"/>
      </a:lt2>
      <a:accent1>
        <a:srgbClr val="9CE157"/>
      </a:accent1>
      <a:accent2>
        <a:srgbClr val="2663A0"/>
      </a:accent2>
      <a:accent3>
        <a:srgbClr val="AAAAB8"/>
      </a:accent3>
      <a:accent4>
        <a:srgbClr val="DADADA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Red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d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Office\Templates\Diseños de presentaciones\Red.pot</Template>
  <TotalTime>1547</TotalTime>
  <Words>2302</Words>
  <Application>Microsoft Office PowerPoint</Application>
  <PresentationFormat>Presentación en pantalla (4:3)</PresentationFormat>
  <Paragraphs>186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Comic Sans MS</vt:lpstr>
      <vt:lpstr>Copperplate Gothic Bold</vt:lpstr>
      <vt:lpstr>Times New Roman</vt:lpstr>
      <vt:lpstr>Wingdings</vt:lpstr>
      <vt:lpstr>Red</vt:lpstr>
      <vt:lpstr>Primera Guerra Mundial ( 1914 – 1918)</vt:lpstr>
      <vt:lpstr>Causas de la Guerra Primera Guerra Mundial (1914 – 1918)</vt:lpstr>
      <vt:lpstr> Grandes Conflictos de fondo y rivalidades entre las potencias</vt:lpstr>
      <vt:lpstr>Presentación de PowerPoint</vt:lpstr>
      <vt:lpstr>2.- Paz Armada: en los años previos al conflicto la competencia entre las potencias produce un continuo armamentismo entre ellos. Se desencadena un proceso  de competencia y desconfianza, donde no tener un ejército y bien armado era un gran peligro de ser invadido. </vt:lpstr>
      <vt:lpstr>Presentación de PowerPoint</vt:lpstr>
      <vt:lpstr>4.- Asesinato en Sarajevo:</vt:lpstr>
      <vt:lpstr>Presentación de PowerPoint</vt:lpstr>
      <vt:lpstr>Desarrollo del Conflicto Primera Guerra Mundial ( 1914 – 1918)</vt:lpstr>
      <vt:lpstr>Los Bandos Enfrentados</vt:lpstr>
      <vt:lpstr>La Guerra de Movimientos ( 1914)</vt:lpstr>
      <vt:lpstr>Presentación de PowerPoint</vt:lpstr>
      <vt:lpstr>IMAGENES</vt:lpstr>
      <vt:lpstr>La Guerra de Posiciones o de Las Trincheras (1915 – 1916)  </vt:lpstr>
      <vt:lpstr>IMAGENES</vt:lpstr>
      <vt:lpstr>Presentación de PowerPoint</vt:lpstr>
      <vt:lpstr>La Crisis Definitiva de la Guerra (1917)</vt:lpstr>
      <vt:lpstr>Presentación de PowerPoint</vt:lpstr>
      <vt:lpstr>El Desenlace  (1918)</vt:lpstr>
      <vt:lpstr>Presentación de PowerPoint</vt:lpstr>
      <vt:lpstr>Los Tratados de Paz Primera Guerra Mundial ( 1914 – 1918)</vt:lpstr>
      <vt:lpstr>Presentación de PowerPoint</vt:lpstr>
      <vt:lpstr>Presentación de PowerPoint</vt:lpstr>
      <vt:lpstr>Consecuencias de la Guerra</vt:lpstr>
      <vt:lpstr>Presentación de PowerPoint</vt:lpstr>
      <vt:lpstr>Presentación de PowerPoint</vt:lpstr>
      <vt:lpstr>Resumen: Características de la Guerra</vt:lpstr>
    </vt:vector>
  </TitlesOfParts>
  <Company>hogar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Primera Guerra Mundial</dc:title>
  <dc:creator>toymaker</dc:creator>
  <cp:lastModifiedBy>Maria Sanz</cp:lastModifiedBy>
  <cp:revision>39</cp:revision>
  <dcterms:created xsi:type="dcterms:W3CDTF">2001-12-09T22:23:42Z</dcterms:created>
  <dcterms:modified xsi:type="dcterms:W3CDTF">2025-09-02T18:30:03Z</dcterms:modified>
</cp:coreProperties>
</file>