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4" r:id="rId5"/>
    <p:sldId id="259" r:id="rId6"/>
    <p:sldId id="260" r:id="rId7"/>
    <p:sldId id="285" r:id="rId8"/>
    <p:sldId id="261" r:id="rId9"/>
    <p:sldId id="262" r:id="rId10"/>
    <p:sldId id="263" r:id="rId11"/>
    <p:sldId id="283" r:id="rId12"/>
    <p:sldId id="264" r:id="rId13"/>
    <p:sldId id="266" r:id="rId14"/>
    <p:sldId id="267" r:id="rId15"/>
    <p:sldId id="268" r:id="rId16"/>
    <p:sldId id="290" r:id="rId17"/>
    <p:sldId id="289" r:id="rId18"/>
    <p:sldId id="291" r:id="rId19"/>
    <p:sldId id="292" r:id="rId20"/>
    <p:sldId id="293" r:id="rId21"/>
    <p:sldId id="269" r:id="rId22"/>
    <p:sldId id="270" r:id="rId23"/>
    <p:sldId id="271" r:id="rId24"/>
    <p:sldId id="286" r:id="rId25"/>
    <p:sldId id="287" r:id="rId26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>
      <p:cViewPr varScale="1">
        <p:scale>
          <a:sx n="70" d="100"/>
          <a:sy n="70" d="100"/>
        </p:scale>
        <p:origin x="1848" y="2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359E-7F80-48FD-A53F-33911544129E}" type="datetimeFigureOut">
              <a:rPr lang="es-ES" smtClean="0"/>
              <a:t>12/08/2025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98D55-46D6-4C6B-A141-CC938D9F1C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425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98D55-46D6-4C6B-A141-CC938D9F1C4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5728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98D55-46D6-4C6B-A141-CC938D9F1C48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219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95541" y="260667"/>
            <a:ext cx="8281034" cy="584835"/>
          </a:xfrm>
          <a:custGeom>
            <a:avLst/>
            <a:gdLst/>
            <a:ahLst/>
            <a:cxnLst/>
            <a:rect l="l" t="t" r="r" b="b"/>
            <a:pathLst>
              <a:path w="8281034" h="584835">
                <a:moveTo>
                  <a:pt x="8280908" y="0"/>
                </a:moveTo>
                <a:lnTo>
                  <a:pt x="0" y="0"/>
                </a:lnTo>
                <a:lnTo>
                  <a:pt x="0" y="584771"/>
                </a:lnTo>
                <a:lnTo>
                  <a:pt x="8280908" y="584771"/>
                </a:lnTo>
                <a:lnTo>
                  <a:pt x="8280908" y="0"/>
                </a:lnTo>
                <a:close/>
              </a:path>
            </a:pathLst>
          </a:custGeom>
          <a:solidFill>
            <a:srgbClr val="9261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695" y="176784"/>
            <a:ext cx="734568" cy="9022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15" y="176784"/>
            <a:ext cx="5650992" cy="9022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4370" y="285953"/>
            <a:ext cx="819525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352" y="2797302"/>
            <a:ext cx="8067294" cy="1431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91684" y="2087879"/>
            <a:ext cx="4052570" cy="1731645"/>
            <a:chOff x="5091684" y="2087879"/>
            <a:chExt cx="4052570" cy="17316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1684" y="2087879"/>
              <a:ext cx="4052316" cy="11216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8448" y="2697479"/>
              <a:ext cx="4035552" cy="112166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394452" y="2229053"/>
            <a:ext cx="35045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95"/>
              </a:spcBef>
            </a:pPr>
            <a:r>
              <a:rPr sz="4000" b="1" spc="-190" dirty="0">
                <a:latin typeface="Arial"/>
                <a:cs typeface="Arial"/>
              </a:rPr>
              <a:t>LA</a:t>
            </a:r>
            <a:r>
              <a:rPr sz="4000" b="1" spc="-114" dirty="0">
                <a:latin typeface="Arial"/>
                <a:cs typeface="Arial"/>
              </a:rPr>
              <a:t> </a:t>
            </a:r>
            <a:r>
              <a:rPr sz="4000" b="1" spc="-245" dirty="0">
                <a:latin typeface="Arial"/>
                <a:cs typeface="Arial"/>
              </a:rPr>
              <a:t>ÉPO</a:t>
            </a:r>
            <a:r>
              <a:rPr sz="4000" b="1" spc="-265" dirty="0">
                <a:latin typeface="Arial"/>
                <a:cs typeface="Arial"/>
              </a:rPr>
              <a:t>C</a:t>
            </a:r>
            <a:r>
              <a:rPr sz="4000" b="1" spc="-114" dirty="0">
                <a:latin typeface="Arial"/>
                <a:cs typeface="Arial"/>
              </a:rPr>
              <a:t>A</a:t>
            </a:r>
            <a:r>
              <a:rPr sz="4000" b="1" spc="-100" dirty="0">
                <a:latin typeface="Arial"/>
                <a:cs typeface="Arial"/>
              </a:rPr>
              <a:t> </a:t>
            </a:r>
            <a:r>
              <a:rPr sz="4000" b="1" spc="-180" dirty="0">
                <a:latin typeface="Arial"/>
                <a:cs typeface="Arial"/>
              </a:rPr>
              <a:t>DEL  </a:t>
            </a:r>
            <a:r>
              <a:rPr sz="4000" b="1" spc="-190" dirty="0">
                <a:latin typeface="Arial"/>
                <a:cs typeface="Arial"/>
              </a:rPr>
              <a:t>IMPERIALISMO</a:t>
            </a:r>
            <a:endParaRPr sz="4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568" y="176212"/>
            <a:ext cx="5143500" cy="65055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416703" y="5015283"/>
            <a:ext cx="3498025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7080" marR="5080" indent="-754380" algn="r">
              <a:lnSpc>
                <a:spcPct val="100000"/>
              </a:lnSpc>
              <a:spcBef>
                <a:spcPts val="100"/>
              </a:spcBef>
            </a:pPr>
            <a:r>
              <a:rPr lang="es-ES" sz="1400" b="1">
                <a:latin typeface="Franklin Gothic Medium"/>
                <a:cs typeface="Franklin Gothic Medium"/>
              </a:rPr>
              <a:t>IES JUAN DE VILLANUEVA </a:t>
            </a:r>
            <a:endParaRPr lang="es-ES" sz="1400" b="1" dirty="0">
              <a:latin typeface="Franklin Gothic Medium"/>
              <a:cs typeface="Franklin Gothic Medium"/>
            </a:endParaRPr>
          </a:p>
          <a:p>
            <a:pPr marL="767080" marR="5080" indent="-754380" algn="r">
              <a:lnSpc>
                <a:spcPct val="100000"/>
              </a:lnSpc>
              <a:spcBef>
                <a:spcPts val="100"/>
              </a:spcBef>
            </a:pPr>
            <a:r>
              <a:rPr lang="es-ES" sz="1400" b="1" dirty="0">
                <a:latin typeface="Franklin Gothic Medium"/>
                <a:cs typeface="Franklin Gothic Medium"/>
              </a:rPr>
              <a:t>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4695" y="176784"/>
            <a:ext cx="8442325" cy="902335"/>
            <a:chOff x="234695" y="176784"/>
            <a:chExt cx="8442325" cy="902335"/>
          </a:xfrm>
        </p:grpSpPr>
        <p:sp>
          <p:nvSpPr>
            <p:cNvPr id="3" name="object 3"/>
            <p:cNvSpPr/>
            <p:nvPr/>
          </p:nvSpPr>
          <p:spPr>
            <a:xfrm>
              <a:off x="395541" y="260667"/>
              <a:ext cx="8281034" cy="584835"/>
            </a:xfrm>
            <a:custGeom>
              <a:avLst/>
              <a:gdLst/>
              <a:ahLst/>
              <a:cxnLst/>
              <a:rect l="l" t="t" r="r" b="b"/>
              <a:pathLst>
                <a:path w="8281034" h="584835">
                  <a:moveTo>
                    <a:pt x="8280908" y="0"/>
                  </a:moveTo>
                  <a:lnTo>
                    <a:pt x="0" y="0"/>
                  </a:lnTo>
                  <a:lnTo>
                    <a:pt x="0" y="584771"/>
                  </a:lnTo>
                  <a:lnTo>
                    <a:pt x="8280908" y="584771"/>
                  </a:lnTo>
                  <a:lnTo>
                    <a:pt x="8280908" y="0"/>
                  </a:lnTo>
                  <a:close/>
                </a:path>
              </a:pathLst>
            </a:custGeom>
            <a:solidFill>
              <a:srgbClr val="926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4695" y="176784"/>
              <a:ext cx="8331708" cy="90220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5541" y="260667"/>
            <a:ext cx="8281034" cy="5848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pc="-370" dirty="0"/>
              <a:t>1.</a:t>
            </a:r>
            <a:r>
              <a:rPr spc="-100" dirty="0"/>
              <a:t> </a:t>
            </a:r>
            <a:r>
              <a:rPr spc="-145" dirty="0"/>
              <a:t>LA</a:t>
            </a:r>
            <a:r>
              <a:rPr spc="-90" dirty="0"/>
              <a:t> </a:t>
            </a:r>
            <a:r>
              <a:rPr spc="-225" dirty="0"/>
              <a:t>SEGUND</a:t>
            </a:r>
            <a:r>
              <a:rPr spc="-220" dirty="0"/>
              <a:t>A</a:t>
            </a:r>
            <a:r>
              <a:rPr spc="-105" dirty="0"/>
              <a:t> </a:t>
            </a:r>
            <a:r>
              <a:rPr spc="-200" dirty="0"/>
              <a:t>REVOLU</a:t>
            </a:r>
            <a:r>
              <a:rPr spc="-220" dirty="0"/>
              <a:t>C</a:t>
            </a:r>
            <a:r>
              <a:rPr spc="20" dirty="0"/>
              <a:t>IÓN</a:t>
            </a:r>
            <a:r>
              <a:rPr spc="-114" dirty="0"/>
              <a:t> </a:t>
            </a:r>
            <a:r>
              <a:rPr spc="-160" dirty="0"/>
              <a:t>INDUSTRIAL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8520" y="950397"/>
            <a:ext cx="7915909" cy="32270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b="1" dirty="0">
                <a:latin typeface="Arial"/>
                <a:cs typeface="Arial"/>
              </a:rPr>
              <a:t>-Finales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siglo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XIX.</a:t>
            </a:r>
            <a:endParaRPr sz="2000" dirty="0">
              <a:latin typeface="Arial"/>
              <a:cs typeface="Arial"/>
            </a:endParaRPr>
          </a:p>
          <a:p>
            <a:pPr marL="12700" marR="527685">
              <a:lnSpc>
                <a:spcPct val="150000"/>
              </a:lnSpc>
            </a:pPr>
            <a:r>
              <a:rPr sz="2000" b="1" dirty="0">
                <a:latin typeface="Arial"/>
                <a:cs typeface="Arial"/>
              </a:rPr>
              <a:t>-Potencias: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Estados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Unidos,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Alemania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Japón.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Pérdida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la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supremacía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británica.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000" b="1" dirty="0">
                <a:latin typeface="Arial"/>
                <a:cs typeface="Arial"/>
              </a:rPr>
              <a:t>-Aparición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nuevas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fuentes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energía: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electricidad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petróleo.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spc="-10" dirty="0">
                <a:latin typeface="Arial"/>
                <a:cs typeface="Arial"/>
              </a:rPr>
              <a:t>-Transportes: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automóvil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avión.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Arial"/>
                <a:cs typeface="Arial"/>
              </a:rPr>
              <a:t>-Industrias: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metalurgia,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industria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automóvil, </a:t>
            </a:r>
            <a:r>
              <a:rPr sz="2000" b="1" dirty="0">
                <a:latin typeface="Arial"/>
                <a:cs typeface="Arial"/>
              </a:rPr>
              <a:t>industria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química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Arial"/>
                <a:cs typeface="Arial"/>
              </a:rPr>
              <a:t>(abonos,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pesticidas,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productos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farmacéuticos).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55" y="4578591"/>
            <a:ext cx="3600450" cy="192620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0080" y="4450448"/>
            <a:ext cx="3083432" cy="20543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381000"/>
            <a:ext cx="3808729" cy="5818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-Nueva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organización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industrial: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Aparición de la fabricación en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serie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cadena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taylorismo.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-Concentración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empresarial: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para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evitar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competencia.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 marR="3365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-Europa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controlará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comercio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internacional. Apertura de los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canales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Suez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Panamá.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Arial"/>
              <a:cs typeface="Arial"/>
            </a:endParaRPr>
          </a:p>
          <a:p>
            <a:pPr marL="12700" marR="458470" algn="just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Arial"/>
                <a:cs typeface="Arial"/>
              </a:rPr>
              <a:t>-Nuevas </a:t>
            </a:r>
            <a:r>
              <a:rPr sz="2000" b="1" dirty="0">
                <a:latin typeface="Arial"/>
                <a:cs typeface="Arial"/>
              </a:rPr>
              <a:t>formas de </a:t>
            </a:r>
            <a:r>
              <a:rPr sz="2000" b="1" spc="-5" dirty="0">
                <a:latin typeface="Arial"/>
                <a:cs typeface="Arial"/>
              </a:rPr>
              <a:t>venta: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plazos,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correo,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grandes </a:t>
            </a:r>
            <a:r>
              <a:rPr sz="2000" b="1" spc="-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almacenes.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 marR="3619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-Impulso de las migraciones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transoceánicas: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60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millones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personas salieron de Europa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hacia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otros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continentes.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6017" y="2492921"/>
            <a:ext cx="4104513" cy="41391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0461" y="160401"/>
            <a:ext cx="3095624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160EA4A8-04BB-4FA4-969E-04DE2BF4F59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878" y="347613"/>
            <a:ext cx="8610244" cy="616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74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260604"/>
            <a:ext cx="8892540" cy="275285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801" y="3159818"/>
            <a:ext cx="8671179" cy="28755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18614" y="6044895"/>
            <a:ext cx="1370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Renault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tipo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125" dirty="0">
                <a:latin typeface="Franklin Gothic Medium"/>
                <a:cs typeface="Franklin Gothic Medium"/>
              </a:rPr>
              <a:t>A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7678" y="6044895"/>
            <a:ext cx="619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Franklin Gothic Medium"/>
                <a:cs typeface="Franklin Gothic Medium"/>
              </a:rPr>
              <a:t>Ford</a:t>
            </a:r>
            <a:r>
              <a:rPr sz="1800" spc="-6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T</a:t>
            </a:r>
            <a:endParaRPr sz="1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537" y="348868"/>
            <a:ext cx="8208899" cy="59630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046C0-9ED2-4A3E-82A5-C05F81C6E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0373383E-30D4-485D-9805-E5FD8B8A5F1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" y="182411"/>
            <a:ext cx="9143644" cy="638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62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4695" y="176784"/>
            <a:ext cx="8442325" cy="902335"/>
            <a:chOff x="234695" y="176784"/>
            <a:chExt cx="8442325" cy="902335"/>
          </a:xfrm>
        </p:grpSpPr>
        <p:sp>
          <p:nvSpPr>
            <p:cNvPr id="3" name="object 3"/>
            <p:cNvSpPr/>
            <p:nvPr/>
          </p:nvSpPr>
          <p:spPr>
            <a:xfrm>
              <a:off x="395541" y="260667"/>
              <a:ext cx="8281034" cy="584835"/>
            </a:xfrm>
            <a:custGeom>
              <a:avLst/>
              <a:gdLst/>
              <a:ahLst/>
              <a:cxnLst/>
              <a:rect l="l" t="t" r="r" b="b"/>
              <a:pathLst>
                <a:path w="8281034" h="584835">
                  <a:moveTo>
                    <a:pt x="8280908" y="0"/>
                  </a:moveTo>
                  <a:lnTo>
                    <a:pt x="0" y="0"/>
                  </a:lnTo>
                  <a:lnTo>
                    <a:pt x="0" y="584771"/>
                  </a:lnTo>
                  <a:lnTo>
                    <a:pt x="8280908" y="584771"/>
                  </a:lnTo>
                  <a:lnTo>
                    <a:pt x="8280908" y="0"/>
                  </a:lnTo>
                  <a:close/>
                </a:path>
              </a:pathLst>
            </a:custGeom>
            <a:solidFill>
              <a:srgbClr val="926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4695" y="176784"/>
              <a:ext cx="3727704" cy="90220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5541" y="260667"/>
            <a:ext cx="8281034" cy="5848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pc="-60" dirty="0"/>
              <a:t>2.</a:t>
            </a:r>
            <a:r>
              <a:rPr spc="-125" dirty="0"/>
              <a:t> </a:t>
            </a:r>
            <a:r>
              <a:rPr spc="-145" dirty="0"/>
              <a:t>IMPERIALISMO</a:t>
            </a:r>
          </a:p>
        </p:txBody>
      </p:sp>
      <p:sp>
        <p:nvSpPr>
          <p:cNvPr id="6" name="object 6"/>
          <p:cNvSpPr/>
          <p:nvPr/>
        </p:nvSpPr>
        <p:spPr>
          <a:xfrm>
            <a:off x="425919" y="1052677"/>
            <a:ext cx="3858260" cy="5601970"/>
          </a:xfrm>
          <a:custGeom>
            <a:avLst/>
            <a:gdLst/>
            <a:ahLst/>
            <a:cxnLst/>
            <a:rect l="l" t="t" r="r" b="b"/>
            <a:pathLst>
              <a:path w="3858260" h="5601970">
                <a:moveTo>
                  <a:pt x="3858005" y="0"/>
                </a:moveTo>
                <a:lnTo>
                  <a:pt x="0" y="0"/>
                </a:lnTo>
                <a:lnTo>
                  <a:pt x="0" y="5601588"/>
                </a:lnTo>
                <a:lnTo>
                  <a:pt x="3858005" y="5601588"/>
                </a:lnTo>
                <a:lnTo>
                  <a:pt x="3858005" y="0"/>
                </a:lnTo>
                <a:close/>
              </a:path>
            </a:pathLst>
          </a:custGeom>
          <a:solidFill>
            <a:srgbClr val="FA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850" y="1078483"/>
            <a:ext cx="3627120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Definición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Dominio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país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(metrópolis)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sobre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otros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(colonias).</a:t>
            </a:r>
            <a:endParaRPr sz="2000">
              <a:latin typeface="Arial MT"/>
              <a:cs typeface="Arial MT"/>
            </a:endParaRPr>
          </a:p>
          <a:p>
            <a:pPr marL="12700" marR="18986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A</a:t>
            </a:r>
            <a:r>
              <a:rPr sz="2000" spc="-1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1870,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potencias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indu</a:t>
            </a:r>
            <a:r>
              <a:rPr sz="2000" spc="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triales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</a:t>
            </a:r>
            <a:r>
              <a:rPr sz="2000" spc="5" dirty="0">
                <a:latin typeface="Arial MT"/>
                <a:cs typeface="Arial MT"/>
              </a:rPr>
              <a:t>c</a:t>
            </a:r>
            <a:r>
              <a:rPr sz="2000" dirty="0">
                <a:latin typeface="Arial MT"/>
                <a:cs typeface="Arial MT"/>
              </a:rPr>
              <a:t>upa</a:t>
            </a:r>
            <a:r>
              <a:rPr sz="2000" spc="5" dirty="0">
                <a:latin typeface="Arial MT"/>
                <a:cs typeface="Arial MT"/>
              </a:rPr>
              <a:t>r</a:t>
            </a:r>
            <a:r>
              <a:rPr sz="2000" dirty="0">
                <a:latin typeface="Arial MT"/>
                <a:cs typeface="Arial MT"/>
              </a:rPr>
              <a:t>án</a:t>
            </a:r>
            <a:r>
              <a:rPr sz="2000" spc="-1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Asia y  África.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marL="12700" marR="20320">
              <a:lnSpc>
                <a:spcPct val="100000"/>
              </a:lnSpc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Objetivos</a:t>
            </a:r>
            <a:r>
              <a:rPr sz="2000" spc="-5" dirty="0">
                <a:latin typeface="Arial MT"/>
                <a:cs typeface="Arial MT"/>
              </a:rPr>
              <a:t>: </a:t>
            </a:r>
            <a:r>
              <a:rPr sz="2000" dirty="0">
                <a:latin typeface="Arial MT"/>
                <a:cs typeface="Arial MT"/>
              </a:rPr>
              <a:t>invertir los capitales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excedentes,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conseguir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materias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primas baratas y nuevos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mercados para vender sus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productos.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Arial MT"/>
              <a:cs typeface="Arial MT"/>
            </a:endParaRPr>
          </a:p>
          <a:p>
            <a:pPr marL="12700" marR="2349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Los conflictos entre las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potencias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controlar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distintos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territorios desembocarán en la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Primera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Guerra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Mundial</a:t>
            </a:r>
            <a:r>
              <a:rPr sz="2000" dirty="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6104" y="1939289"/>
            <a:ext cx="4280281" cy="31831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215646"/>
            <a:ext cx="51009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75" dirty="0">
                <a:solidFill>
                  <a:srgbClr val="614139"/>
                </a:solidFill>
                <a:latin typeface="Arial"/>
                <a:cs typeface="Arial"/>
              </a:rPr>
              <a:t>2</a:t>
            </a:r>
            <a:r>
              <a:rPr sz="2800" b="1" spc="-50" dirty="0">
                <a:solidFill>
                  <a:srgbClr val="614139"/>
                </a:solidFill>
                <a:latin typeface="Arial"/>
                <a:cs typeface="Arial"/>
              </a:rPr>
              <a:t>.</a:t>
            </a:r>
            <a:r>
              <a:rPr sz="2800" b="1" spc="-330" dirty="0">
                <a:solidFill>
                  <a:srgbClr val="614139"/>
                </a:solidFill>
                <a:latin typeface="Arial"/>
                <a:cs typeface="Arial"/>
              </a:rPr>
              <a:t>1.</a:t>
            </a:r>
            <a:r>
              <a:rPr sz="2800" b="1" spc="-70" dirty="0">
                <a:solidFill>
                  <a:srgbClr val="614139"/>
                </a:solidFill>
                <a:latin typeface="Arial"/>
                <a:cs typeface="Arial"/>
              </a:rPr>
              <a:t> </a:t>
            </a:r>
            <a:r>
              <a:rPr sz="2800" b="1" spc="-340" dirty="0">
                <a:solidFill>
                  <a:srgbClr val="614139"/>
                </a:solidFill>
                <a:latin typeface="Arial"/>
                <a:cs typeface="Arial"/>
              </a:rPr>
              <a:t>CAUSA</a:t>
            </a:r>
            <a:r>
              <a:rPr sz="2800" b="1" spc="-315" dirty="0">
                <a:solidFill>
                  <a:srgbClr val="614139"/>
                </a:solidFill>
                <a:latin typeface="Arial"/>
                <a:cs typeface="Arial"/>
              </a:rPr>
              <a:t>S</a:t>
            </a:r>
            <a:r>
              <a:rPr sz="2800" b="1" spc="-60" dirty="0">
                <a:solidFill>
                  <a:srgbClr val="614139"/>
                </a:solidFill>
                <a:latin typeface="Arial"/>
                <a:cs typeface="Arial"/>
              </a:rPr>
              <a:t> </a:t>
            </a:r>
            <a:r>
              <a:rPr sz="2800" b="1" spc="-170" dirty="0">
                <a:solidFill>
                  <a:srgbClr val="614139"/>
                </a:solidFill>
                <a:latin typeface="Arial"/>
                <a:cs typeface="Arial"/>
              </a:rPr>
              <a:t>DEL</a:t>
            </a:r>
            <a:r>
              <a:rPr sz="2800" b="1" spc="-65" dirty="0">
                <a:solidFill>
                  <a:srgbClr val="614139"/>
                </a:solidFill>
                <a:latin typeface="Arial"/>
                <a:cs typeface="Arial"/>
              </a:rPr>
              <a:t> </a:t>
            </a:r>
            <a:r>
              <a:rPr sz="2800" b="1" spc="-100" dirty="0">
                <a:solidFill>
                  <a:srgbClr val="614139"/>
                </a:solidFill>
                <a:latin typeface="Arial"/>
                <a:cs typeface="Arial"/>
              </a:rPr>
              <a:t>IMPERIA</a:t>
            </a:r>
            <a:r>
              <a:rPr sz="2800" b="1" spc="-114" dirty="0">
                <a:solidFill>
                  <a:srgbClr val="614139"/>
                </a:solidFill>
                <a:latin typeface="Arial"/>
                <a:cs typeface="Arial"/>
              </a:rPr>
              <a:t>L</a:t>
            </a:r>
            <a:r>
              <a:rPr sz="2800" b="1" spc="-195" dirty="0">
                <a:solidFill>
                  <a:srgbClr val="614139"/>
                </a:solidFill>
                <a:latin typeface="Arial"/>
                <a:cs typeface="Arial"/>
              </a:rPr>
              <a:t>I</a:t>
            </a:r>
            <a:r>
              <a:rPr sz="2800" b="1" spc="-480" dirty="0">
                <a:solidFill>
                  <a:srgbClr val="614139"/>
                </a:solidFill>
                <a:latin typeface="Arial"/>
                <a:cs typeface="Arial"/>
              </a:rPr>
              <a:t>S</a:t>
            </a:r>
            <a:r>
              <a:rPr sz="2800" b="1" spc="-65" dirty="0">
                <a:solidFill>
                  <a:srgbClr val="614139"/>
                </a:solidFill>
                <a:latin typeface="Arial"/>
                <a:cs typeface="Arial"/>
              </a:rPr>
              <a:t>MO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69690" y="1007744"/>
            <a:ext cx="5463540" cy="1473835"/>
            <a:chOff x="3369690" y="1007744"/>
            <a:chExt cx="5463540" cy="1473835"/>
          </a:xfrm>
        </p:grpSpPr>
        <p:sp>
          <p:nvSpPr>
            <p:cNvPr id="4" name="object 4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3"/>
                  </a:lnTo>
                  <a:lnTo>
                    <a:pt x="5196713" y="1448053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3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3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3"/>
                  </a:lnTo>
                  <a:lnTo>
                    <a:pt x="0" y="1448053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50463" y="1090676"/>
            <a:ext cx="4660265" cy="12522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marR="100965" indent="-228600">
              <a:lnSpc>
                <a:spcPts val="2140"/>
              </a:lnSpc>
              <a:spcBef>
                <a:spcPts val="484"/>
              </a:spcBef>
              <a:buChar char="•"/>
              <a:tabLst>
                <a:tab pos="241300" algn="l"/>
              </a:tabLst>
            </a:pPr>
            <a:r>
              <a:rPr sz="2100" spc="-10" dirty="0">
                <a:latin typeface="Franklin Gothic Medium"/>
                <a:cs typeface="Franklin Gothic Medium"/>
              </a:rPr>
              <a:t>Búsqueda </a:t>
            </a:r>
            <a:r>
              <a:rPr sz="2100" spc="-5" dirty="0">
                <a:latin typeface="Franklin Gothic Medium"/>
                <a:cs typeface="Franklin Gothic Medium"/>
              </a:rPr>
              <a:t>de </a:t>
            </a:r>
            <a:r>
              <a:rPr sz="2100" spc="-10" dirty="0">
                <a:latin typeface="Franklin Gothic Medium"/>
                <a:cs typeface="Franklin Gothic Medium"/>
              </a:rPr>
              <a:t>nuevos </a:t>
            </a:r>
            <a:r>
              <a:rPr sz="2100" spc="-25" dirty="0">
                <a:latin typeface="Franklin Gothic Medium"/>
                <a:cs typeface="Franklin Gothic Medium"/>
              </a:rPr>
              <a:t>mercados </a:t>
            </a:r>
            <a:r>
              <a:rPr sz="2100" spc="-10" dirty="0">
                <a:latin typeface="Franklin Gothic Medium"/>
                <a:cs typeface="Franklin Gothic Medium"/>
              </a:rPr>
              <a:t>donde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vender los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excedentes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industriales.</a:t>
            </a:r>
            <a:endParaRPr sz="2100">
              <a:latin typeface="Franklin Gothic Medium"/>
              <a:cs typeface="Franklin Gothic Medium"/>
            </a:endParaRPr>
          </a:p>
          <a:p>
            <a:pPr marL="241300" indent="-228600">
              <a:lnSpc>
                <a:spcPts val="2480"/>
              </a:lnSpc>
              <a:buChar char="•"/>
              <a:tabLst>
                <a:tab pos="241300" algn="l"/>
              </a:tabLst>
            </a:pPr>
            <a:r>
              <a:rPr sz="2100" spc="-35" dirty="0">
                <a:latin typeface="Franklin Gothic Medium"/>
                <a:cs typeface="Franklin Gothic Medium"/>
              </a:rPr>
              <a:t>Comprar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materias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primas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45" dirty="0">
                <a:latin typeface="Franklin Gothic Medium"/>
                <a:cs typeface="Franklin Gothic Medium"/>
              </a:rPr>
              <a:t>más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baratas.</a:t>
            </a:r>
            <a:endParaRPr sz="2100">
              <a:latin typeface="Franklin Gothic Medium"/>
              <a:cs typeface="Franklin Gothic Medium"/>
            </a:endParaRPr>
          </a:p>
          <a:p>
            <a:pPr marL="241300" indent="-228600">
              <a:lnSpc>
                <a:spcPts val="2515"/>
              </a:lnSpc>
              <a:buChar char="•"/>
              <a:tabLst>
                <a:tab pos="241300" algn="l"/>
              </a:tabLst>
            </a:pPr>
            <a:r>
              <a:rPr sz="2100" spc="-15" dirty="0">
                <a:latin typeface="Franklin Gothic Medium"/>
                <a:cs typeface="Franklin Gothic Medium"/>
              </a:rPr>
              <a:t>Invertir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10" dirty="0">
                <a:latin typeface="Franklin Gothic Medium"/>
                <a:cs typeface="Franklin Gothic Medium"/>
              </a:rPr>
              <a:t>sus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excedentes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capital.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0832" y="826769"/>
            <a:ext cx="3084830" cy="1835785"/>
            <a:chOff x="310832" y="826769"/>
            <a:chExt cx="3084830" cy="1835785"/>
          </a:xfrm>
        </p:grpSpPr>
        <p:sp>
          <p:nvSpPr>
            <p:cNvPr id="8" name="object 8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8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3"/>
                  </a:lnTo>
                  <a:lnTo>
                    <a:pt x="2757233" y="1810003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8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3"/>
                  </a:lnTo>
                  <a:lnTo>
                    <a:pt x="301675" y="1810003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1855" y="1435989"/>
            <a:ext cx="21621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Económicas</a:t>
            </a:r>
            <a:endParaRPr sz="3300">
              <a:latin typeface="Franklin Gothic Medium"/>
              <a:cs typeface="Franklin Gothic Medium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69690" y="2908300"/>
            <a:ext cx="5463540" cy="1473835"/>
            <a:chOff x="3369690" y="2908300"/>
            <a:chExt cx="5463540" cy="1473835"/>
          </a:xfrm>
        </p:grpSpPr>
        <p:sp>
          <p:nvSpPr>
            <p:cNvPr id="12" name="object 12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4"/>
                  </a:lnTo>
                  <a:lnTo>
                    <a:pt x="5196713" y="1448054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4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4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4"/>
                  </a:lnTo>
                  <a:lnTo>
                    <a:pt x="0" y="1448054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50463" y="3036823"/>
            <a:ext cx="5178425" cy="11614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8600">
              <a:lnSpc>
                <a:spcPct val="84900"/>
              </a:lnSpc>
              <a:spcBef>
                <a:spcPts val="480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Franklin Gothic Medium"/>
                <a:cs typeface="Franklin Gothic Medium"/>
              </a:rPr>
              <a:t>El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aumento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demográfico</a:t>
            </a:r>
            <a:r>
              <a:rPr sz="2100" spc="-5" dirty="0">
                <a:latin typeface="Franklin Gothic Medium"/>
                <a:cs typeface="Franklin Gothic Medium"/>
              </a:rPr>
              <a:t> de </a:t>
            </a:r>
            <a:r>
              <a:rPr sz="2100" spc="-30" dirty="0">
                <a:latin typeface="Franklin Gothic Medium"/>
                <a:cs typeface="Franklin Gothic Medium"/>
              </a:rPr>
              <a:t>la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población 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europea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provocó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masivas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migraciones 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transoceánicas</a:t>
            </a:r>
            <a:r>
              <a:rPr sz="2100" spc="-3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hacia </a:t>
            </a:r>
            <a:r>
              <a:rPr sz="2100" spc="-40" dirty="0">
                <a:latin typeface="Franklin Gothic Medium"/>
                <a:cs typeface="Franklin Gothic Medium"/>
              </a:rPr>
              <a:t>América,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África,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45" dirty="0">
                <a:latin typeface="Franklin Gothic Medium"/>
                <a:cs typeface="Franklin Gothic Medium"/>
              </a:rPr>
              <a:t>Asia</a:t>
            </a:r>
            <a:r>
              <a:rPr sz="2100" spc="5" dirty="0">
                <a:latin typeface="Franklin Gothic Medium"/>
                <a:cs typeface="Franklin Gothic Medium"/>
              </a:rPr>
              <a:t> </a:t>
            </a:r>
            <a:r>
              <a:rPr sz="2100" spc="-60" dirty="0">
                <a:latin typeface="Franklin Gothic Medium"/>
                <a:cs typeface="Franklin Gothic Medium"/>
              </a:rPr>
              <a:t>y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Oceanía.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0832" y="2727325"/>
            <a:ext cx="3084830" cy="1835785"/>
            <a:chOff x="310832" y="2727325"/>
            <a:chExt cx="3084830" cy="1835785"/>
          </a:xfrm>
        </p:grpSpPr>
        <p:sp>
          <p:nvSpPr>
            <p:cNvPr id="16" name="object 16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9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4"/>
                  </a:lnTo>
                  <a:lnTo>
                    <a:pt x="2757233" y="1810004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9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9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4"/>
                  </a:lnTo>
                  <a:lnTo>
                    <a:pt x="301675" y="1810004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9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14883" y="3337052"/>
            <a:ext cx="24733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Demográficas</a:t>
            </a:r>
            <a:endParaRPr sz="3300">
              <a:latin typeface="Franklin Gothic Medium"/>
              <a:cs typeface="Franklin Gothic Medium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369690" y="4808854"/>
            <a:ext cx="5463540" cy="1473835"/>
            <a:chOff x="3369690" y="4808854"/>
            <a:chExt cx="5463540" cy="1473835"/>
          </a:xfrm>
        </p:grpSpPr>
        <p:sp>
          <p:nvSpPr>
            <p:cNvPr id="20" name="object 20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28"/>
                  </a:lnTo>
                  <a:lnTo>
                    <a:pt x="5196713" y="1448028"/>
                  </a:lnTo>
                  <a:lnTo>
                    <a:pt x="5245372" y="1443125"/>
                  </a:lnTo>
                  <a:lnTo>
                    <a:pt x="5290693" y="1429062"/>
                  </a:lnTo>
                  <a:lnTo>
                    <a:pt x="5331703" y="1406811"/>
                  </a:lnTo>
                  <a:lnTo>
                    <a:pt x="5367432" y="1377341"/>
                  </a:lnTo>
                  <a:lnTo>
                    <a:pt x="5396911" y="1341624"/>
                  </a:lnTo>
                  <a:lnTo>
                    <a:pt x="5419169" y="1300629"/>
                  </a:lnTo>
                  <a:lnTo>
                    <a:pt x="5433235" y="1255328"/>
                  </a:lnTo>
                  <a:lnTo>
                    <a:pt x="5438140" y="1206690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690"/>
                  </a:lnTo>
                  <a:lnTo>
                    <a:pt x="5433235" y="1255328"/>
                  </a:lnTo>
                  <a:lnTo>
                    <a:pt x="5419169" y="1300629"/>
                  </a:lnTo>
                  <a:lnTo>
                    <a:pt x="5396911" y="1341624"/>
                  </a:lnTo>
                  <a:lnTo>
                    <a:pt x="5367432" y="1377341"/>
                  </a:lnTo>
                  <a:lnTo>
                    <a:pt x="5331703" y="1406811"/>
                  </a:lnTo>
                  <a:lnTo>
                    <a:pt x="5290693" y="1429062"/>
                  </a:lnTo>
                  <a:lnTo>
                    <a:pt x="5245372" y="1443125"/>
                  </a:lnTo>
                  <a:lnTo>
                    <a:pt x="5196713" y="1448028"/>
                  </a:lnTo>
                  <a:lnTo>
                    <a:pt x="0" y="1448028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399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450463" y="5073853"/>
            <a:ext cx="5064125" cy="89026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8600">
              <a:lnSpc>
                <a:spcPct val="85000"/>
              </a:lnSpc>
              <a:spcBef>
                <a:spcPts val="480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Franklin Gothic Medium"/>
                <a:cs typeface="Franklin Gothic Medium"/>
              </a:rPr>
              <a:t>El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40" dirty="0">
                <a:latin typeface="Franklin Gothic Medium"/>
                <a:cs typeface="Franklin Gothic Medium"/>
              </a:rPr>
              <a:t>dominio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de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territorios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en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ultramar 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aumentaba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el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prestigio</a:t>
            </a:r>
            <a:r>
              <a:rPr sz="2100" spc="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del</a:t>
            </a:r>
            <a:r>
              <a:rPr sz="2100" spc="-10" dirty="0">
                <a:latin typeface="Franklin Gothic Medium"/>
                <a:cs typeface="Franklin Gothic Medium"/>
              </a:rPr>
              <a:t> país, quedando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en </a:t>
            </a:r>
            <a:r>
              <a:rPr sz="2100" spc="-10" dirty="0">
                <a:latin typeface="Franklin Gothic Medium"/>
                <a:cs typeface="Franklin Gothic Medium"/>
              </a:rPr>
              <a:t>segundo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plano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los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problemas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internos.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0832" y="4627879"/>
            <a:ext cx="3084830" cy="1835785"/>
            <a:chOff x="310832" y="4627879"/>
            <a:chExt cx="3084830" cy="1835785"/>
          </a:xfrm>
        </p:grpSpPr>
        <p:sp>
          <p:nvSpPr>
            <p:cNvPr id="24" name="object 24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28"/>
                  </a:lnTo>
                  <a:lnTo>
                    <a:pt x="3948" y="1557262"/>
                  </a:lnTo>
                  <a:lnTo>
                    <a:pt x="15379" y="1603682"/>
                  </a:lnTo>
                  <a:lnTo>
                    <a:pt x="33672" y="1646968"/>
                  </a:lnTo>
                  <a:lnTo>
                    <a:pt x="58205" y="1686498"/>
                  </a:lnTo>
                  <a:lnTo>
                    <a:pt x="88358" y="1721651"/>
                  </a:lnTo>
                  <a:lnTo>
                    <a:pt x="123509" y="1751806"/>
                  </a:lnTo>
                  <a:lnTo>
                    <a:pt x="163038" y="1776341"/>
                  </a:lnTo>
                  <a:lnTo>
                    <a:pt x="206322" y="1794635"/>
                  </a:lnTo>
                  <a:lnTo>
                    <a:pt x="252742" y="1806067"/>
                  </a:lnTo>
                  <a:lnTo>
                    <a:pt x="301675" y="1810016"/>
                  </a:lnTo>
                  <a:lnTo>
                    <a:pt x="2757233" y="1810016"/>
                  </a:lnTo>
                  <a:lnTo>
                    <a:pt x="2806168" y="1806067"/>
                  </a:lnTo>
                  <a:lnTo>
                    <a:pt x="2852586" y="1794635"/>
                  </a:lnTo>
                  <a:lnTo>
                    <a:pt x="2895865" y="1776341"/>
                  </a:lnTo>
                  <a:lnTo>
                    <a:pt x="2935387" y="1751806"/>
                  </a:lnTo>
                  <a:lnTo>
                    <a:pt x="2970529" y="1721651"/>
                  </a:lnTo>
                  <a:lnTo>
                    <a:pt x="3000674" y="1686498"/>
                  </a:lnTo>
                  <a:lnTo>
                    <a:pt x="3025199" y="1646968"/>
                  </a:lnTo>
                  <a:lnTo>
                    <a:pt x="3043485" y="1603682"/>
                  </a:lnTo>
                  <a:lnTo>
                    <a:pt x="3054911" y="1557262"/>
                  </a:lnTo>
                  <a:lnTo>
                    <a:pt x="3058858" y="150832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28"/>
                  </a:lnTo>
                  <a:lnTo>
                    <a:pt x="3054911" y="1557262"/>
                  </a:lnTo>
                  <a:lnTo>
                    <a:pt x="3043485" y="1603682"/>
                  </a:lnTo>
                  <a:lnTo>
                    <a:pt x="3025199" y="1646968"/>
                  </a:lnTo>
                  <a:lnTo>
                    <a:pt x="3000674" y="1686498"/>
                  </a:lnTo>
                  <a:lnTo>
                    <a:pt x="2970529" y="1721651"/>
                  </a:lnTo>
                  <a:lnTo>
                    <a:pt x="2935387" y="1751806"/>
                  </a:lnTo>
                  <a:lnTo>
                    <a:pt x="2895865" y="1776341"/>
                  </a:lnTo>
                  <a:lnTo>
                    <a:pt x="2852586" y="1794635"/>
                  </a:lnTo>
                  <a:lnTo>
                    <a:pt x="2806168" y="1806067"/>
                  </a:lnTo>
                  <a:lnTo>
                    <a:pt x="2757233" y="1810016"/>
                  </a:lnTo>
                  <a:lnTo>
                    <a:pt x="301675" y="1810016"/>
                  </a:lnTo>
                  <a:lnTo>
                    <a:pt x="252742" y="1806067"/>
                  </a:lnTo>
                  <a:lnTo>
                    <a:pt x="206322" y="1794635"/>
                  </a:lnTo>
                  <a:lnTo>
                    <a:pt x="163038" y="1776341"/>
                  </a:lnTo>
                  <a:lnTo>
                    <a:pt x="123509" y="1751806"/>
                  </a:lnTo>
                  <a:lnTo>
                    <a:pt x="88358" y="1721651"/>
                  </a:lnTo>
                  <a:lnTo>
                    <a:pt x="58205" y="1686498"/>
                  </a:lnTo>
                  <a:lnTo>
                    <a:pt x="33672" y="1646968"/>
                  </a:lnTo>
                  <a:lnTo>
                    <a:pt x="15379" y="1603682"/>
                  </a:lnTo>
                  <a:lnTo>
                    <a:pt x="3948" y="1557262"/>
                  </a:lnTo>
                  <a:lnTo>
                    <a:pt x="0" y="150832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02563" y="5237784"/>
            <a:ext cx="150177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Políticas</a:t>
            </a:r>
            <a:endParaRPr sz="33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69690" y="1007744"/>
            <a:ext cx="5463540" cy="1473835"/>
            <a:chOff x="3369690" y="1007744"/>
            <a:chExt cx="5463540" cy="1473835"/>
          </a:xfrm>
        </p:grpSpPr>
        <p:sp>
          <p:nvSpPr>
            <p:cNvPr id="3" name="object 3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3"/>
                  </a:lnTo>
                  <a:lnTo>
                    <a:pt x="5196713" y="1448053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3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3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3"/>
                  </a:lnTo>
                  <a:lnTo>
                    <a:pt x="0" y="1448053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58083" y="1077925"/>
            <a:ext cx="4886325" cy="12719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41300" marR="5080" indent="-228600">
              <a:lnSpc>
                <a:spcPct val="85100"/>
              </a:lnSpc>
              <a:spcBef>
                <a:spcPts val="515"/>
              </a:spcBef>
              <a:buChar char="•"/>
              <a:tabLst>
                <a:tab pos="241300" algn="l"/>
              </a:tabLst>
            </a:pPr>
            <a:r>
              <a:rPr sz="2300" spc="-10" dirty="0">
                <a:latin typeface="Franklin Gothic Medium"/>
                <a:cs typeface="Franklin Gothic Medium"/>
              </a:rPr>
              <a:t>Las </a:t>
            </a:r>
            <a:r>
              <a:rPr sz="2300" spc="-15" dirty="0">
                <a:latin typeface="Franklin Gothic Medium"/>
                <a:cs typeface="Franklin Gothic Medium"/>
              </a:rPr>
              <a:t>grandes </a:t>
            </a:r>
            <a:r>
              <a:rPr sz="2300" spc="-20" dirty="0">
                <a:latin typeface="Franklin Gothic Medium"/>
                <a:cs typeface="Franklin Gothic Medium"/>
              </a:rPr>
              <a:t>potencias </a:t>
            </a:r>
            <a:r>
              <a:rPr sz="2300" spc="-25" dirty="0">
                <a:latin typeface="Franklin Gothic Medium"/>
                <a:cs typeface="Franklin Gothic Medium"/>
              </a:rPr>
              <a:t>intentaron </a:t>
            </a:r>
            <a:r>
              <a:rPr sz="2300" spc="-20" dirty="0">
                <a:latin typeface="Franklin Gothic Medium"/>
                <a:cs typeface="Franklin Gothic Medium"/>
              </a:rPr>
              <a:t> controlar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zonas</a:t>
            </a:r>
            <a:r>
              <a:rPr sz="2300" spc="-3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de </a:t>
            </a:r>
            <a:r>
              <a:rPr sz="2300" spc="-25" dirty="0">
                <a:latin typeface="Franklin Gothic Medium"/>
                <a:cs typeface="Franklin Gothic Medium"/>
              </a:rPr>
              <a:t>gran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interés 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30" dirty="0">
                <a:latin typeface="Franklin Gothic Medium"/>
                <a:cs typeface="Franklin Gothic Medium"/>
              </a:rPr>
              <a:t>económico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para</a:t>
            </a:r>
            <a:r>
              <a:rPr sz="2300" spc="-25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asegurar </a:t>
            </a:r>
            <a:r>
              <a:rPr sz="2300" spc="-20" dirty="0">
                <a:latin typeface="Franklin Gothic Medium"/>
                <a:cs typeface="Franklin Gothic Medium"/>
              </a:rPr>
              <a:t>el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35" dirty="0">
                <a:latin typeface="Franklin Gothic Medium"/>
                <a:cs typeface="Franklin Gothic Medium"/>
              </a:rPr>
              <a:t>comercio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(puertos,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islas,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estrechos).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0832" y="826769"/>
            <a:ext cx="3084830" cy="1835785"/>
            <a:chOff x="310832" y="826769"/>
            <a:chExt cx="3084830" cy="1835785"/>
          </a:xfrm>
        </p:grpSpPr>
        <p:sp>
          <p:nvSpPr>
            <p:cNvPr id="7" name="object 7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8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3"/>
                  </a:lnTo>
                  <a:lnTo>
                    <a:pt x="2757233" y="1810003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8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3"/>
                  </a:lnTo>
                  <a:lnTo>
                    <a:pt x="301675" y="1810003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22503" y="1400936"/>
            <a:ext cx="2462530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b="0" spc="-25" dirty="0">
                <a:latin typeface="Franklin Gothic Medium"/>
                <a:cs typeface="Franklin Gothic Medium"/>
              </a:rPr>
              <a:t>Estratégicas</a:t>
            </a:r>
            <a:endParaRPr sz="37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69690" y="2908300"/>
            <a:ext cx="5463540" cy="1473835"/>
            <a:chOff x="3369690" y="2908300"/>
            <a:chExt cx="5463540" cy="1473835"/>
          </a:xfrm>
        </p:grpSpPr>
        <p:sp>
          <p:nvSpPr>
            <p:cNvPr id="11" name="object 11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4"/>
                  </a:lnTo>
                  <a:lnTo>
                    <a:pt x="5196713" y="1448054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4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4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4"/>
                  </a:lnTo>
                  <a:lnTo>
                    <a:pt x="0" y="1448054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58083" y="3128010"/>
            <a:ext cx="4916170" cy="972819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41300" marR="5080" indent="-228600">
              <a:lnSpc>
                <a:spcPct val="85000"/>
              </a:lnSpc>
              <a:spcBef>
                <a:spcPts val="515"/>
              </a:spcBef>
              <a:buChar char="•"/>
              <a:tabLst>
                <a:tab pos="241300" algn="l"/>
              </a:tabLst>
            </a:pPr>
            <a:r>
              <a:rPr sz="2300" spc="-10" dirty="0">
                <a:latin typeface="Franklin Gothic Medium"/>
                <a:cs typeface="Franklin Gothic Medium"/>
              </a:rPr>
              <a:t>Misión </a:t>
            </a:r>
            <a:r>
              <a:rPr sz="2300" spc="-20" dirty="0">
                <a:latin typeface="Franklin Gothic Medium"/>
                <a:cs typeface="Franklin Gothic Medium"/>
              </a:rPr>
              <a:t>civilizadora </a:t>
            </a:r>
            <a:r>
              <a:rPr sz="2300" spc="-5" dirty="0">
                <a:latin typeface="Franklin Gothic Medium"/>
                <a:cs typeface="Franklin Gothic Medium"/>
              </a:rPr>
              <a:t>de </a:t>
            </a:r>
            <a:r>
              <a:rPr sz="2300" spc="-15" dirty="0">
                <a:latin typeface="Franklin Gothic Medium"/>
                <a:cs typeface="Franklin Gothic Medium"/>
              </a:rPr>
              <a:t>los </a:t>
            </a:r>
            <a:r>
              <a:rPr sz="2300" spc="-10" dirty="0">
                <a:latin typeface="Franklin Gothic Medium"/>
                <a:cs typeface="Franklin Gothic Medium"/>
              </a:rPr>
              <a:t>europeos, </a:t>
            </a:r>
            <a:r>
              <a:rPr sz="2300" spc="-30" dirty="0">
                <a:latin typeface="Franklin Gothic Medium"/>
                <a:cs typeface="Franklin Gothic Medium"/>
              </a:rPr>
              <a:t>al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considerarse superiores </a:t>
            </a:r>
            <a:r>
              <a:rPr sz="2300" spc="-30" dirty="0">
                <a:latin typeface="Franklin Gothic Medium"/>
                <a:cs typeface="Franklin Gothic Medium"/>
              </a:rPr>
              <a:t>al </a:t>
            </a:r>
            <a:r>
              <a:rPr sz="2300" spc="-20" dirty="0">
                <a:latin typeface="Franklin Gothic Medium"/>
                <a:cs typeface="Franklin Gothic Medium"/>
              </a:rPr>
              <a:t>resto </a:t>
            </a:r>
            <a:r>
              <a:rPr sz="2300" spc="-10" dirty="0">
                <a:latin typeface="Franklin Gothic Medium"/>
                <a:cs typeface="Franklin Gothic Medium"/>
              </a:rPr>
              <a:t>de 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pueblos</a:t>
            </a:r>
            <a:r>
              <a:rPr sz="2300" spc="-3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colonizados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dirty="0">
                <a:latin typeface="Wingdings"/>
                <a:cs typeface="Wingdings"/>
              </a:rPr>
              <a:t>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Franklin Gothic Medium"/>
                <a:cs typeface="Franklin Gothic Medium"/>
              </a:rPr>
              <a:t>racismo.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0832" y="2727325"/>
            <a:ext cx="3084830" cy="1835785"/>
            <a:chOff x="310832" y="2727325"/>
            <a:chExt cx="3084830" cy="1835785"/>
          </a:xfrm>
        </p:grpSpPr>
        <p:sp>
          <p:nvSpPr>
            <p:cNvPr id="15" name="object 15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9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4"/>
                  </a:lnTo>
                  <a:lnTo>
                    <a:pt x="2757233" y="1810004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9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9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4"/>
                  </a:lnTo>
                  <a:lnTo>
                    <a:pt x="301675" y="1810004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9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23087" y="3302000"/>
            <a:ext cx="225742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Ideológicas</a:t>
            </a:r>
            <a:endParaRPr sz="37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369690" y="4808854"/>
            <a:ext cx="5463540" cy="1473835"/>
            <a:chOff x="3369690" y="4808854"/>
            <a:chExt cx="5463540" cy="1473835"/>
          </a:xfrm>
        </p:grpSpPr>
        <p:sp>
          <p:nvSpPr>
            <p:cNvPr id="19" name="object 19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28"/>
                  </a:lnTo>
                  <a:lnTo>
                    <a:pt x="5196713" y="1448028"/>
                  </a:lnTo>
                  <a:lnTo>
                    <a:pt x="5245372" y="1443125"/>
                  </a:lnTo>
                  <a:lnTo>
                    <a:pt x="5290693" y="1429062"/>
                  </a:lnTo>
                  <a:lnTo>
                    <a:pt x="5331703" y="1406811"/>
                  </a:lnTo>
                  <a:lnTo>
                    <a:pt x="5367432" y="1377341"/>
                  </a:lnTo>
                  <a:lnTo>
                    <a:pt x="5396911" y="1341624"/>
                  </a:lnTo>
                  <a:lnTo>
                    <a:pt x="5419169" y="1300629"/>
                  </a:lnTo>
                  <a:lnTo>
                    <a:pt x="5433235" y="1255328"/>
                  </a:lnTo>
                  <a:lnTo>
                    <a:pt x="5438140" y="1206690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690"/>
                  </a:lnTo>
                  <a:lnTo>
                    <a:pt x="5433235" y="1255328"/>
                  </a:lnTo>
                  <a:lnTo>
                    <a:pt x="5419169" y="1300629"/>
                  </a:lnTo>
                  <a:lnTo>
                    <a:pt x="5396911" y="1341624"/>
                  </a:lnTo>
                  <a:lnTo>
                    <a:pt x="5367432" y="1377341"/>
                  </a:lnTo>
                  <a:lnTo>
                    <a:pt x="5331703" y="1406811"/>
                  </a:lnTo>
                  <a:lnTo>
                    <a:pt x="5290693" y="1429062"/>
                  </a:lnTo>
                  <a:lnTo>
                    <a:pt x="5245372" y="1443125"/>
                  </a:lnTo>
                  <a:lnTo>
                    <a:pt x="5196713" y="1448028"/>
                  </a:lnTo>
                  <a:lnTo>
                    <a:pt x="0" y="1448028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399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58083" y="5327091"/>
            <a:ext cx="44507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300" spc="-15" dirty="0">
                <a:latin typeface="Franklin Gothic Medium"/>
                <a:cs typeface="Franklin Gothic Medium"/>
              </a:rPr>
              <a:t>Labor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30" dirty="0">
                <a:latin typeface="Franklin Gothic Medium"/>
                <a:cs typeface="Franklin Gothic Medium"/>
              </a:rPr>
              <a:t>misionera</a:t>
            </a:r>
            <a:r>
              <a:rPr sz="2300" spc="-20" dirty="0">
                <a:latin typeface="Franklin Gothic Medium"/>
                <a:cs typeface="Franklin Gothic Medium"/>
              </a:rPr>
              <a:t> </a:t>
            </a:r>
            <a:r>
              <a:rPr sz="2300" spc="-65" dirty="0">
                <a:latin typeface="Franklin Gothic Medium"/>
                <a:cs typeface="Franklin Gothic Medium"/>
              </a:rPr>
              <a:t>y</a:t>
            </a:r>
            <a:r>
              <a:rPr sz="2300" spc="5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evangelizadora.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10832" y="4627879"/>
            <a:ext cx="3084830" cy="1835785"/>
            <a:chOff x="310832" y="4627879"/>
            <a:chExt cx="3084830" cy="1835785"/>
          </a:xfrm>
        </p:grpSpPr>
        <p:sp>
          <p:nvSpPr>
            <p:cNvPr id="23" name="object 23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28"/>
                  </a:lnTo>
                  <a:lnTo>
                    <a:pt x="3948" y="1557262"/>
                  </a:lnTo>
                  <a:lnTo>
                    <a:pt x="15379" y="1603682"/>
                  </a:lnTo>
                  <a:lnTo>
                    <a:pt x="33672" y="1646968"/>
                  </a:lnTo>
                  <a:lnTo>
                    <a:pt x="58205" y="1686498"/>
                  </a:lnTo>
                  <a:lnTo>
                    <a:pt x="88358" y="1721651"/>
                  </a:lnTo>
                  <a:lnTo>
                    <a:pt x="123509" y="1751806"/>
                  </a:lnTo>
                  <a:lnTo>
                    <a:pt x="163038" y="1776341"/>
                  </a:lnTo>
                  <a:lnTo>
                    <a:pt x="206322" y="1794635"/>
                  </a:lnTo>
                  <a:lnTo>
                    <a:pt x="252742" y="1806067"/>
                  </a:lnTo>
                  <a:lnTo>
                    <a:pt x="301675" y="1810016"/>
                  </a:lnTo>
                  <a:lnTo>
                    <a:pt x="2757233" y="1810016"/>
                  </a:lnTo>
                  <a:lnTo>
                    <a:pt x="2806168" y="1806067"/>
                  </a:lnTo>
                  <a:lnTo>
                    <a:pt x="2852586" y="1794635"/>
                  </a:lnTo>
                  <a:lnTo>
                    <a:pt x="2895865" y="1776341"/>
                  </a:lnTo>
                  <a:lnTo>
                    <a:pt x="2935387" y="1751806"/>
                  </a:lnTo>
                  <a:lnTo>
                    <a:pt x="2970529" y="1721651"/>
                  </a:lnTo>
                  <a:lnTo>
                    <a:pt x="3000674" y="1686498"/>
                  </a:lnTo>
                  <a:lnTo>
                    <a:pt x="3025199" y="1646968"/>
                  </a:lnTo>
                  <a:lnTo>
                    <a:pt x="3043485" y="1603682"/>
                  </a:lnTo>
                  <a:lnTo>
                    <a:pt x="3054911" y="1557262"/>
                  </a:lnTo>
                  <a:lnTo>
                    <a:pt x="3058858" y="150832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28"/>
                  </a:lnTo>
                  <a:lnTo>
                    <a:pt x="3054911" y="1557262"/>
                  </a:lnTo>
                  <a:lnTo>
                    <a:pt x="3043485" y="1603682"/>
                  </a:lnTo>
                  <a:lnTo>
                    <a:pt x="3025199" y="1646968"/>
                  </a:lnTo>
                  <a:lnTo>
                    <a:pt x="3000674" y="1686498"/>
                  </a:lnTo>
                  <a:lnTo>
                    <a:pt x="2970529" y="1721651"/>
                  </a:lnTo>
                  <a:lnTo>
                    <a:pt x="2935387" y="1751806"/>
                  </a:lnTo>
                  <a:lnTo>
                    <a:pt x="2895865" y="1776341"/>
                  </a:lnTo>
                  <a:lnTo>
                    <a:pt x="2852586" y="1794635"/>
                  </a:lnTo>
                  <a:lnTo>
                    <a:pt x="2806168" y="1806067"/>
                  </a:lnTo>
                  <a:lnTo>
                    <a:pt x="2757233" y="1810016"/>
                  </a:lnTo>
                  <a:lnTo>
                    <a:pt x="301675" y="1810016"/>
                  </a:lnTo>
                  <a:lnTo>
                    <a:pt x="252742" y="1806067"/>
                  </a:lnTo>
                  <a:lnTo>
                    <a:pt x="206322" y="1794635"/>
                  </a:lnTo>
                  <a:lnTo>
                    <a:pt x="163038" y="1776341"/>
                  </a:lnTo>
                  <a:lnTo>
                    <a:pt x="123509" y="1751806"/>
                  </a:lnTo>
                  <a:lnTo>
                    <a:pt x="88358" y="1721651"/>
                  </a:lnTo>
                  <a:lnTo>
                    <a:pt x="58205" y="1686498"/>
                  </a:lnTo>
                  <a:lnTo>
                    <a:pt x="33672" y="1646968"/>
                  </a:lnTo>
                  <a:lnTo>
                    <a:pt x="15379" y="1603682"/>
                  </a:lnTo>
                  <a:lnTo>
                    <a:pt x="3948" y="1557262"/>
                  </a:lnTo>
                  <a:lnTo>
                    <a:pt x="0" y="150832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35863" y="5202732"/>
            <a:ext cx="203517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Religiosas</a:t>
            </a:r>
            <a:endParaRPr sz="37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28A4C64-84A0-4045-A6A7-063D7B7879F4}"/>
              </a:ext>
            </a:extLst>
          </p:cNvPr>
          <p:cNvSpPr txBox="1"/>
          <p:nvPr/>
        </p:nvSpPr>
        <p:spPr>
          <a:xfrm>
            <a:off x="1066800" y="1828800"/>
            <a:ext cx="7543800" cy="4342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286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5781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Ubique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cronológicamente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Colonialismo.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3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Defina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es-ES"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caracterice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Colonialismo.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7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92100" indent="-228600">
              <a:lnSpc>
                <a:spcPct val="100000"/>
              </a:lnSpc>
              <a:buAutoNum type="arabicPeriod"/>
              <a:tabLst>
                <a:tab pos="292735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Defina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caracterice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75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2095" indent="-229235">
              <a:lnSpc>
                <a:spcPct val="100000"/>
              </a:lnSpc>
              <a:buAutoNum type="arabicPeriod"/>
              <a:tabLst>
                <a:tab pos="252729" algn="l"/>
              </a:tabLst>
            </a:pP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Señale 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contexto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histórico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previo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 al Imperialismo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55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4635" indent="-228600">
              <a:lnSpc>
                <a:spcPct val="100000"/>
              </a:lnSpc>
              <a:buAutoNum type="arabicPeriod"/>
              <a:tabLst>
                <a:tab pos="25527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Indique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 causas económicas del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215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7175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5781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Indique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causas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demográficas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del 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23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1460" indent="-228600">
              <a:lnSpc>
                <a:spcPct val="100000"/>
              </a:lnSpc>
              <a:buAutoNum type="arabicPeriod"/>
              <a:tabLst>
                <a:tab pos="252095" algn="l"/>
              </a:tabLst>
            </a:pP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Señale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causas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ideológicas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 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23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4635" indent="-228600">
              <a:lnSpc>
                <a:spcPct val="100000"/>
              </a:lnSpc>
              <a:buAutoNum type="arabicPeriod"/>
              <a:tabLst>
                <a:tab pos="255270" algn="l"/>
              </a:tabLst>
            </a:pP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Establezca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causas políticas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D1B1914-624A-4937-ADEE-C961BE937D02}"/>
              </a:ext>
            </a:extLst>
          </p:cNvPr>
          <p:cNvSpPr/>
          <p:nvPr/>
        </p:nvSpPr>
        <p:spPr>
          <a:xfrm>
            <a:off x="1905000" y="381000"/>
            <a:ext cx="5715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CUESTIONARIO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1058550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1378965"/>
            <a:ext cx="428879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A mediados del siglo </a:t>
            </a:r>
            <a:r>
              <a:rPr sz="2000" spc="-5" dirty="0">
                <a:latin typeface="Arial MT"/>
                <a:cs typeface="Arial MT"/>
              </a:rPr>
              <a:t>XIX, </a:t>
            </a:r>
            <a:r>
              <a:rPr sz="2000" dirty="0">
                <a:latin typeface="Arial MT"/>
                <a:cs typeface="Arial MT"/>
              </a:rPr>
              <a:t>las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exploraciones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geográficas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 </a:t>
            </a:r>
            <a:r>
              <a:rPr sz="2000" dirty="0">
                <a:latin typeface="Arial MT"/>
                <a:cs typeface="Arial MT"/>
              </a:rPr>
              <a:t>viajes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científicos precedieron a la expansión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colonial.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 MT"/>
              <a:cs typeface="Arial MT"/>
            </a:endParaRPr>
          </a:p>
          <a:p>
            <a:pPr marL="12700" marR="2286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La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conquista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relativamente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rápida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europeos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aprovecharon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superioridad militar y las rivalidades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entre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tribus.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 MT"/>
              <a:cs typeface="Arial MT"/>
            </a:endParaRPr>
          </a:p>
          <a:p>
            <a:pPr marL="12700" marR="7874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La carrera imperialista se aceleró a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1870.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Conferencia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Berlín de 1885</a:t>
            </a:r>
            <a:r>
              <a:rPr sz="2000" dirty="0">
                <a:latin typeface="Arial MT"/>
                <a:cs typeface="Arial MT"/>
              </a:rPr>
              <a:t>, las grandes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potencias se dividieron el territorio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africano. Solo quedaron sin ocupar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Liberia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Abisinia.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370" y="215646"/>
            <a:ext cx="82854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75" dirty="0">
                <a:solidFill>
                  <a:srgbClr val="614139"/>
                </a:solidFill>
              </a:rPr>
              <a:t>2</a:t>
            </a:r>
            <a:r>
              <a:rPr sz="2800" spc="-50" dirty="0">
                <a:solidFill>
                  <a:srgbClr val="614139"/>
                </a:solidFill>
              </a:rPr>
              <a:t>.</a:t>
            </a:r>
            <a:r>
              <a:rPr sz="2800" spc="-75" dirty="0">
                <a:solidFill>
                  <a:srgbClr val="614139"/>
                </a:solidFill>
              </a:rPr>
              <a:t>2</a:t>
            </a:r>
            <a:r>
              <a:rPr sz="2800" spc="-35" dirty="0">
                <a:solidFill>
                  <a:srgbClr val="614139"/>
                </a:solidFill>
              </a:rPr>
              <a:t>.</a:t>
            </a:r>
            <a:r>
              <a:rPr sz="2800" spc="-60" dirty="0">
                <a:solidFill>
                  <a:srgbClr val="614139"/>
                </a:solidFill>
              </a:rPr>
              <a:t> </a:t>
            </a:r>
            <a:r>
              <a:rPr sz="2800" spc="-90" dirty="0">
                <a:solidFill>
                  <a:srgbClr val="614139"/>
                </a:solidFill>
              </a:rPr>
              <a:t>CONQU</a:t>
            </a:r>
            <a:r>
              <a:rPr sz="2800" spc="-50" dirty="0">
                <a:solidFill>
                  <a:srgbClr val="614139"/>
                </a:solidFill>
              </a:rPr>
              <a:t>I</a:t>
            </a:r>
            <a:r>
              <a:rPr sz="2800" spc="-305" dirty="0">
                <a:solidFill>
                  <a:srgbClr val="614139"/>
                </a:solidFill>
              </a:rPr>
              <a:t>STA</a:t>
            </a:r>
            <a:r>
              <a:rPr sz="2800" spc="-125" dirty="0">
                <a:solidFill>
                  <a:srgbClr val="614139"/>
                </a:solidFill>
              </a:rPr>
              <a:t>,</a:t>
            </a:r>
            <a:r>
              <a:rPr sz="2800" spc="-50" dirty="0">
                <a:solidFill>
                  <a:srgbClr val="614139"/>
                </a:solidFill>
              </a:rPr>
              <a:t> </a:t>
            </a:r>
            <a:r>
              <a:rPr sz="2800" spc="-85" dirty="0">
                <a:solidFill>
                  <a:srgbClr val="614139"/>
                </a:solidFill>
              </a:rPr>
              <a:t>ORGANIZACIÓN</a:t>
            </a:r>
            <a:r>
              <a:rPr sz="2800" spc="-40" dirty="0">
                <a:solidFill>
                  <a:srgbClr val="614139"/>
                </a:solidFill>
              </a:rPr>
              <a:t> </a:t>
            </a:r>
            <a:r>
              <a:rPr sz="2800" spc="-135" dirty="0">
                <a:solidFill>
                  <a:srgbClr val="614139"/>
                </a:solidFill>
              </a:rPr>
              <a:t>Y</a:t>
            </a:r>
            <a:r>
              <a:rPr sz="2800" spc="-80" dirty="0">
                <a:solidFill>
                  <a:srgbClr val="614139"/>
                </a:solidFill>
              </a:rPr>
              <a:t> </a:t>
            </a:r>
            <a:r>
              <a:rPr sz="2800" spc="-220" dirty="0">
                <a:solidFill>
                  <a:srgbClr val="614139"/>
                </a:solidFill>
              </a:rPr>
              <a:t>E</a:t>
            </a:r>
            <a:r>
              <a:rPr sz="2800" spc="-215" dirty="0">
                <a:solidFill>
                  <a:srgbClr val="614139"/>
                </a:solidFill>
              </a:rPr>
              <a:t>X</a:t>
            </a:r>
            <a:r>
              <a:rPr sz="2800" spc="-90" dirty="0">
                <a:solidFill>
                  <a:srgbClr val="614139"/>
                </a:solidFill>
              </a:rPr>
              <a:t>PLOTACIÓN  </a:t>
            </a:r>
            <a:r>
              <a:rPr sz="2800" spc="-100" dirty="0">
                <a:solidFill>
                  <a:srgbClr val="614139"/>
                </a:solidFill>
              </a:rPr>
              <a:t>COLONIAL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090" y="3140925"/>
            <a:ext cx="3454527" cy="32404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9640" y="836675"/>
            <a:ext cx="20193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4" y="692746"/>
            <a:ext cx="8861806" cy="532853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358266"/>
            <a:ext cx="7970520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-</a:t>
            </a:r>
            <a:r>
              <a:rPr sz="2000" b="1" dirty="0">
                <a:latin typeface="Arial"/>
                <a:cs typeface="Arial"/>
              </a:rPr>
              <a:t>Modelos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explotación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colonial</a:t>
            </a:r>
            <a:r>
              <a:rPr sz="2000" dirty="0"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marL="299085" marR="63182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Colonias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explotación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destinados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 la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explotación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económica (plantaciones, minería). La metrópoli controlaba el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política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económicamente.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Ejemplos: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India,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Congo.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99085" marR="14859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Colonias de poblamiento</a:t>
            </a:r>
            <a:r>
              <a:rPr sz="2000" dirty="0">
                <a:latin typeface="Arial MT"/>
                <a:cs typeface="Arial MT"/>
              </a:rPr>
              <a:t> (dominios y territorios de ultramar)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poco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poblados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donde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llegaron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muchos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europeos.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spc="-35" dirty="0">
                <a:latin typeface="Arial MT"/>
                <a:cs typeface="Arial MT"/>
              </a:rPr>
              <a:t>Tenían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autogobierno excepto en </a:t>
            </a:r>
            <a:r>
              <a:rPr sz="2000" spc="-5" dirty="0">
                <a:latin typeface="Arial MT"/>
                <a:cs typeface="Arial MT"/>
              </a:rPr>
              <a:t>política </a:t>
            </a:r>
            <a:r>
              <a:rPr sz="2000" spc="-15" dirty="0">
                <a:latin typeface="Arial MT"/>
                <a:cs typeface="Arial MT"/>
              </a:rPr>
              <a:t>exterior. </a:t>
            </a:r>
            <a:r>
              <a:rPr sz="2000" dirty="0">
                <a:latin typeface="Arial MT"/>
                <a:cs typeface="Arial MT"/>
              </a:rPr>
              <a:t>Ejemplos: Australia,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Canadá.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Protectorados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respetan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autoridades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políticas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indígenas,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pero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 política exterior y el ejército eran controlados por la metrópoli.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Ejemplos: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Egipto,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Sudán.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91465" marR="1822450" indent="-27940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Concesiones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zonas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cedidas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metrópoli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tiempo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determinado.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Ejemplo: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Hong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Kong.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Imagen 3" descr="El Imperialismo en el siglo XIX: el reparto del mundo - SobreHistoria.com">
            <a:extLst>
              <a:ext uri="{FF2B5EF4-FFF2-40B4-BE49-F238E27FC236}">
                <a16:creationId xmlns:a16="http://schemas.microsoft.com/office/drawing/2014/main" id="{C03DAB09-6623-40EF-9AF7-2CF54CB17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4462271"/>
            <a:ext cx="1935738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37" y="260587"/>
            <a:ext cx="8281034" cy="6494145"/>
          </a:xfrm>
          <a:custGeom>
            <a:avLst/>
            <a:gdLst/>
            <a:ahLst/>
            <a:cxnLst/>
            <a:rect l="l" t="t" r="r" b="b"/>
            <a:pathLst>
              <a:path w="8281034" h="6494145">
                <a:moveTo>
                  <a:pt x="8280908" y="0"/>
                </a:moveTo>
                <a:lnTo>
                  <a:pt x="0" y="0"/>
                </a:lnTo>
                <a:lnTo>
                  <a:pt x="0" y="6494145"/>
                </a:lnTo>
                <a:lnTo>
                  <a:pt x="8280908" y="6494145"/>
                </a:lnTo>
                <a:lnTo>
                  <a:pt x="8280908" y="0"/>
                </a:lnTo>
                <a:close/>
              </a:path>
            </a:pathLst>
          </a:custGeom>
          <a:solidFill>
            <a:srgbClr val="FA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6303" y="285953"/>
            <a:ext cx="41465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-Los</a:t>
            </a:r>
            <a:r>
              <a:rPr sz="2000" u="heavy" spc="-4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grandes</a:t>
            </a:r>
            <a:r>
              <a:rPr sz="2000" u="heavy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imperios</a:t>
            </a:r>
            <a:r>
              <a:rPr sz="2000" u="heavy" spc="-4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coloniales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546303" y="711962"/>
            <a:ext cx="7899400" cy="2400657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8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El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imperio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británico:</a:t>
            </a:r>
            <a:endParaRPr sz="1800" dirty="0">
              <a:latin typeface="Arial"/>
              <a:cs typeface="Arial"/>
            </a:endParaRPr>
          </a:p>
          <a:p>
            <a:pPr marL="12700" marR="68580" algn="just">
              <a:lnSpc>
                <a:spcPct val="100000"/>
              </a:lnSpc>
              <a:spcBef>
                <a:spcPts val="1220"/>
              </a:spcBef>
            </a:pPr>
            <a:r>
              <a:rPr sz="1800" spc="-5" dirty="0">
                <a:latin typeface="Arial MT"/>
                <a:cs typeface="Arial MT"/>
              </a:rPr>
              <a:t>Es el </a:t>
            </a:r>
            <a:r>
              <a:rPr sz="1800" dirty="0">
                <a:latin typeface="Arial MT"/>
                <a:cs typeface="Arial MT"/>
              </a:rPr>
              <a:t>más </a:t>
            </a:r>
            <a:r>
              <a:rPr sz="1800" spc="-5" dirty="0">
                <a:latin typeface="Arial MT"/>
                <a:cs typeface="Arial MT"/>
              </a:rPr>
              <a:t>grande, </a:t>
            </a:r>
            <a:r>
              <a:rPr sz="1800" dirty="0">
                <a:latin typeface="Arial MT"/>
                <a:cs typeface="Arial MT"/>
              </a:rPr>
              <a:t>y está </a:t>
            </a:r>
            <a:r>
              <a:rPr sz="1800" spc="-5" dirty="0">
                <a:latin typeface="Arial MT"/>
                <a:cs typeface="Arial MT"/>
              </a:rPr>
              <a:t>repartido </a:t>
            </a:r>
            <a:r>
              <a:rPr sz="1800" dirty="0">
                <a:latin typeface="Arial MT"/>
                <a:cs typeface="Arial MT"/>
              </a:rPr>
              <a:t>por </a:t>
            </a:r>
            <a:r>
              <a:rPr sz="1800" spc="-5" dirty="0">
                <a:latin typeface="Arial MT"/>
                <a:cs typeface="Arial MT"/>
              </a:rPr>
              <a:t>todos los continentes. Domina </a:t>
            </a:r>
            <a:r>
              <a:rPr sz="1800" dirty="0">
                <a:latin typeface="Arial MT"/>
                <a:cs typeface="Arial MT"/>
              </a:rPr>
              <a:t>las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rutas </a:t>
            </a:r>
            <a:r>
              <a:rPr sz="1800" dirty="0">
                <a:latin typeface="Arial MT"/>
                <a:cs typeface="Arial MT"/>
              </a:rPr>
              <a:t>marítimas </a:t>
            </a:r>
            <a:r>
              <a:rPr sz="1800" spc="-5" dirty="0">
                <a:latin typeface="Arial MT"/>
                <a:cs typeface="Arial MT"/>
              </a:rPr>
              <a:t>mundiales. La India </a:t>
            </a:r>
            <a:r>
              <a:rPr sz="1800" dirty="0">
                <a:latin typeface="Arial MT"/>
                <a:cs typeface="Arial MT"/>
              </a:rPr>
              <a:t>fue </a:t>
            </a:r>
            <a:r>
              <a:rPr sz="1800" spc="-5" dirty="0">
                <a:latin typeface="Arial MT"/>
                <a:cs typeface="Arial MT"/>
              </a:rPr>
              <a:t>su colonia principal por su </a:t>
            </a:r>
            <a:r>
              <a:rPr sz="1800" dirty="0">
                <a:latin typeface="Arial MT"/>
                <a:cs typeface="Arial MT"/>
              </a:rPr>
              <a:t>gran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variedad de riquezas: </a:t>
            </a:r>
            <a:r>
              <a:rPr sz="1800" dirty="0">
                <a:latin typeface="Arial MT"/>
                <a:cs typeface="Arial MT"/>
              </a:rPr>
              <a:t>té, </a:t>
            </a:r>
            <a:r>
              <a:rPr sz="1800" spc="-5" dirty="0">
                <a:latin typeface="Arial MT"/>
                <a:cs typeface="Arial MT"/>
              </a:rPr>
              <a:t>especias </a:t>
            </a:r>
            <a:r>
              <a:rPr sz="1800" dirty="0">
                <a:latin typeface="Arial MT"/>
                <a:cs typeface="Arial MT"/>
              </a:rPr>
              <a:t>y </a:t>
            </a:r>
            <a:r>
              <a:rPr sz="1800" spc="-5" dirty="0">
                <a:latin typeface="Arial MT"/>
                <a:cs typeface="Arial MT"/>
              </a:rPr>
              <a:t>algodón. En </a:t>
            </a:r>
            <a:r>
              <a:rPr sz="1800" dirty="0">
                <a:latin typeface="Arial MT"/>
                <a:cs typeface="Arial MT"/>
              </a:rPr>
              <a:t>África tratan </a:t>
            </a:r>
            <a:r>
              <a:rPr sz="1800" spc="-5" dirty="0">
                <a:latin typeface="Arial MT"/>
                <a:cs typeface="Arial MT"/>
              </a:rPr>
              <a:t>de enlazar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desde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Sudáfrica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Egipto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mediante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corredor</a:t>
            </a:r>
            <a:r>
              <a:rPr sz="1800" dirty="0">
                <a:latin typeface="Arial MT"/>
                <a:cs typeface="Arial MT"/>
              </a:rPr>
              <a:t> vertical.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Además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posee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Canadá,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Oceanía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10" dirty="0">
                <a:latin typeface="Arial MT"/>
                <a:cs typeface="Arial MT"/>
              </a:rPr>
              <a:t> archipiélagos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Pacífico.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700" dirty="0">
              <a:latin typeface="Arial MT"/>
              <a:cs typeface="Arial MT"/>
            </a:endParaRPr>
          </a:p>
        </p:txBody>
      </p:sp>
      <p:pic>
        <p:nvPicPr>
          <p:cNvPr id="5" name="Imagen 4" descr="The Rhodes Colossus - Wikipedia">
            <a:extLst>
              <a:ext uri="{FF2B5EF4-FFF2-40B4-BE49-F238E27FC236}">
                <a16:creationId xmlns:a16="http://schemas.microsoft.com/office/drawing/2014/main" id="{E6DF46C2-01C5-4C60-BFF9-3B934BBDC2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97" y="2971800"/>
            <a:ext cx="3276600" cy="3243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The New Imperialism: Political Cartoons">
            <a:extLst>
              <a:ext uri="{FF2B5EF4-FFF2-40B4-BE49-F238E27FC236}">
                <a16:creationId xmlns:a16="http://schemas.microsoft.com/office/drawing/2014/main" id="{7D47B25A-EDF8-4783-910D-0E237FA93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2900347" cy="324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BF1E7F-F021-4700-9FEF-12BEC1F717B0}"/>
              </a:ext>
            </a:extLst>
          </p:cNvPr>
          <p:cNvSpPr txBox="1"/>
          <p:nvPr/>
        </p:nvSpPr>
        <p:spPr>
          <a:xfrm>
            <a:off x="457200" y="609600"/>
            <a:ext cx="838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18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lang="es-ES" sz="1800" b="1" dirty="0">
                <a:solidFill>
                  <a:srgbClr val="C00000"/>
                </a:solidFill>
                <a:latin typeface="Arial"/>
                <a:cs typeface="Arial"/>
              </a:rPr>
              <a:t>El</a:t>
            </a:r>
            <a:r>
              <a:rPr lang="es-ES"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imperio</a:t>
            </a:r>
            <a:r>
              <a:rPr lang="es-ES"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francés:</a:t>
            </a:r>
            <a:endParaRPr lang="es-ES" sz="1800" dirty="0">
              <a:latin typeface="Arial"/>
              <a:cs typeface="Arial"/>
            </a:endParaRPr>
          </a:p>
          <a:p>
            <a:pPr marL="12700" marR="685165">
              <a:lnSpc>
                <a:spcPct val="100000"/>
              </a:lnSpc>
            </a:pPr>
            <a:r>
              <a:rPr lang="es-ES" sz="1800" spc="-5" dirty="0">
                <a:latin typeface="Arial MT"/>
                <a:cs typeface="Arial MT"/>
              </a:rPr>
              <a:t>En África: Argelia, Túnez </a:t>
            </a:r>
            <a:r>
              <a:rPr lang="es-ES" sz="1800" dirty="0">
                <a:latin typeface="Arial MT"/>
                <a:cs typeface="Arial MT"/>
              </a:rPr>
              <a:t>y </a:t>
            </a:r>
            <a:r>
              <a:rPr lang="es-ES" sz="1800" spc="-5" dirty="0">
                <a:latin typeface="Arial MT"/>
                <a:cs typeface="Arial MT"/>
              </a:rPr>
              <a:t>Marruecos, </a:t>
            </a:r>
            <a:r>
              <a:rPr lang="es-ES" sz="1800" dirty="0">
                <a:latin typeface="Arial MT"/>
                <a:cs typeface="Arial MT"/>
              </a:rPr>
              <a:t>más </a:t>
            </a:r>
            <a:r>
              <a:rPr lang="es-ES" sz="1800" spc="-5" dirty="0">
                <a:latin typeface="Arial MT"/>
                <a:cs typeface="Arial MT"/>
              </a:rPr>
              <a:t>adelante centro </a:t>
            </a:r>
            <a:r>
              <a:rPr lang="es-ES" sz="1800" dirty="0">
                <a:latin typeface="Arial MT"/>
                <a:cs typeface="Arial MT"/>
              </a:rPr>
              <a:t>y </a:t>
            </a:r>
            <a:r>
              <a:rPr lang="es-ES" sz="1800" spc="-5" dirty="0">
                <a:latin typeface="Arial MT"/>
                <a:cs typeface="Arial MT"/>
              </a:rPr>
              <a:t>oeste del </a:t>
            </a:r>
            <a:r>
              <a:rPr lang="es-ES" sz="1800" spc="-49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continente.</a:t>
            </a:r>
            <a:r>
              <a:rPr lang="es-ES" sz="1800" spc="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En</a:t>
            </a:r>
            <a:r>
              <a:rPr lang="es-ES" sz="1800" spc="-1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Asia: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Indochina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(Camboya,</a:t>
            </a:r>
            <a:r>
              <a:rPr lang="es-ES" sz="1800" spc="35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Vietnam,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Laos).</a:t>
            </a:r>
          </a:p>
        </p:txBody>
      </p:sp>
      <p:pic>
        <p:nvPicPr>
          <p:cNvPr id="4" name="Imagen 3" descr="El Imperialismo en el siglo XIX: el reparto del mundo - SobreHistoria.com">
            <a:extLst>
              <a:ext uri="{FF2B5EF4-FFF2-40B4-BE49-F238E27FC236}">
                <a16:creationId xmlns:a16="http://schemas.microsoft.com/office/drawing/2014/main" id="{3B741B94-0AFA-4A4D-B5B6-2F7C90125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9600" y="1981200"/>
            <a:ext cx="3337479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1A47956-7500-4666-8B6C-D9416F04A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3124200" cy="396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7822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D6F0E37-58C6-43F3-9B3E-EEFE6B7E6051}"/>
              </a:ext>
            </a:extLst>
          </p:cNvPr>
          <p:cNvSpPr txBox="1"/>
          <p:nvPr/>
        </p:nvSpPr>
        <p:spPr>
          <a:xfrm>
            <a:off x="304800" y="381000"/>
            <a:ext cx="8229600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Otros</a:t>
            </a:r>
            <a:r>
              <a:rPr lang="es-ES"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imperios</a:t>
            </a:r>
            <a:r>
              <a:rPr lang="es-ES"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dirty="0">
                <a:solidFill>
                  <a:srgbClr val="C00000"/>
                </a:solidFill>
                <a:latin typeface="Arial"/>
                <a:cs typeface="Arial"/>
              </a:rPr>
              <a:t>coloniales</a:t>
            </a:r>
            <a:r>
              <a:rPr lang="es-ES" sz="1800" dirty="0">
                <a:solidFill>
                  <a:srgbClr val="C00000"/>
                </a:solidFill>
                <a:latin typeface="Arial MT"/>
                <a:cs typeface="Arial MT"/>
              </a:rPr>
              <a:t>:</a:t>
            </a:r>
            <a:endParaRPr lang="es-ES"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es-ES" sz="1850"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tabLst>
                <a:tab pos="697865" algn="l"/>
              </a:tabLst>
            </a:pPr>
            <a:r>
              <a:rPr lang="es-ES" sz="1800" b="1" spc="-10" dirty="0">
                <a:latin typeface="Arial"/>
                <a:cs typeface="Arial"/>
              </a:rPr>
              <a:t>Alemania</a:t>
            </a:r>
            <a:r>
              <a:rPr lang="es-ES" sz="1800" b="1" spc="5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Italia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empezaron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tarde</a:t>
            </a:r>
            <a:r>
              <a:rPr lang="es-ES" sz="1800" spc="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su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expansión</a:t>
            </a:r>
            <a:r>
              <a:rPr lang="es-ES" sz="1800" spc="3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imperialista.</a:t>
            </a:r>
            <a:r>
              <a:rPr lang="es-ES" sz="1800" spc="-8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Ambos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países 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consiguieron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colonias</a:t>
            </a:r>
            <a:r>
              <a:rPr lang="es-ES" sz="1800" spc="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en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África.</a:t>
            </a:r>
            <a:r>
              <a:rPr lang="es-ES" sz="1800" spc="-9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Alemania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controló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Camerún,</a:t>
            </a:r>
            <a:r>
              <a:rPr lang="es-ES" sz="1800" spc="-20" dirty="0">
                <a:latin typeface="Arial MT"/>
                <a:cs typeface="Arial MT"/>
              </a:rPr>
              <a:t> </a:t>
            </a:r>
            <a:r>
              <a:rPr lang="es-ES" sz="1800" spc="-25" dirty="0">
                <a:latin typeface="Arial MT"/>
                <a:cs typeface="Arial MT"/>
              </a:rPr>
              <a:t>Tanganika,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el </a:t>
            </a:r>
            <a:r>
              <a:rPr lang="es-ES" sz="1800" dirty="0">
                <a:latin typeface="Arial MT"/>
                <a:cs typeface="Arial MT"/>
              </a:rPr>
              <a:t> África </a:t>
            </a:r>
            <a:r>
              <a:rPr lang="es-ES" sz="1800" spc="-5" dirty="0">
                <a:latin typeface="Arial MT"/>
                <a:cs typeface="Arial MT"/>
              </a:rPr>
              <a:t>del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Sudoeste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y varios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archipiélagos</a:t>
            </a:r>
            <a:r>
              <a:rPr lang="es-ES" sz="1800" spc="4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en el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Océano Pacífico.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endParaRPr lang="es-ES" sz="1800" dirty="0">
              <a:latin typeface="Arial MT"/>
              <a:cs typeface="Arial MT"/>
            </a:endParaRPr>
          </a:p>
        </p:txBody>
      </p:sp>
      <p:sp>
        <p:nvSpPr>
          <p:cNvPr id="6" name="AutoShape 2" descr="Political cartoon depicting imperialism as a group of men eating cakes with the names of countries on them">
            <a:extLst>
              <a:ext uri="{FF2B5EF4-FFF2-40B4-BE49-F238E27FC236}">
                <a16:creationId xmlns:a16="http://schemas.microsoft.com/office/drawing/2014/main" id="{3CF853BF-36A2-413A-A05D-5FAE4FE60E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Political cartoon depicting imperialism as a group of men eating cakes with the names of countries on them">
            <a:extLst>
              <a:ext uri="{FF2B5EF4-FFF2-40B4-BE49-F238E27FC236}">
                <a16:creationId xmlns:a16="http://schemas.microsoft.com/office/drawing/2014/main" id="{76C279AE-E102-4D59-8638-86031DB4BF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Imagen 7" descr="Imperialism is a MAIN cause of WWI, many nations wanted to expand. In the  political cartoon the more powerful nati… | History cartoon, Historical  cartoons, Cartoon">
            <a:extLst>
              <a:ext uri="{FF2B5EF4-FFF2-40B4-BE49-F238E27FC236}">
                <a16:creationId xmlns:a16="http://schemas.microsoft.com/office/drawing/2014/main" id="{9AB1C987-13F5-46FC-8BE8-79FFAECF16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981200"/>
            <a:ext cx="5410200" cy="4718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6806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63B5AA-B24B-49DB-9E21-AE37A05935A3}"/>
              </a:ext>
            </a:extLst>
          </p:cNvPr>
          <p:cNvSpPr txBox="1"/>
          <p:nvPr/>
        </p:nvSpPr>
        <p:spPr>
          <a:xfrm>
            <a:off x="990600" y="838200"/>
            <a:ext cx="7467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latin typeface="Arial"/>
                <a:cs typeface="Arial"/>
              </a:rPr>
              <a:t>Italia</a:t>
            </a:r>
            <a:r>
              <a:rPr lang="es-ES" sz="1800" b="1" spc="-10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ocupó </a:t>
            </a:r>
            <a:r>
              <a:rPr lang="es-ES" sz="1800" spc="-484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Libia.</a:t>
            </a:r>
            <a:r>
              <a:rPr lang="es-ES" sz="1800" spc="15" dirty="0">
                <a:latin typeface="Arial MT"/>
                <a:cs typeface="Arial MT"/>
              </a:rPr>
              <a:t> </a:t>
            </a:r>
          </a:p>
          <a:p>
            <a:endParaRPr lang="es-ES" spc="15" dirty="0">
              <a:latin typeface="Arial MT"/>
              <a:cs typeface="Arial MT"/>
            </a:endParaRPr>
          </a:p>
          <a:p>
            <a:endParaRPr lang="es-ES" sz="1800" spc="-5" dirty="0">
              <a:latin typeface="Arial MT"/>
              <a:cs typeface="Arial MT"/>
            </a:endParaRPr>
          </a:p>
          <a:p>
            <a:r>
              <a:rPr lang="es-ES" sz="1800" spc="-5" dirty="0">
                <a:latin typeface="Arial MT"/>
                <a:cs typeface="Arial MT"/>
              </a:rPr>
              <a:t>El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rey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de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b="1" spc="-5" dirty="0">
                <a:latin typeface="Arial"/>
                <a:cs typeface="Arial"/>
              </a:rPr>
              <a:t>Bélgica</a:t>
            </a:r>
            <a:r>
              <a:rPr lang="es-ES" sz="1800" b="1" spc="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consiguió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el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Congo</a:t>
            </a:r>
          </a:p>
          <a:p>
            <a:endParaRPr lang="es-ES" b="1" spc="-5" dirty="0">
              <a:latin typeface="Arial MT"/>
              <a:cs typeface="Arial"/>
            </a:endParaRPr>
          </a:p>
          <a:p>
            <a:endParaRPr lang="es-ES" sz="1800" b="1" spc="-5" dirty="0">
              <a:latin typeface="Arial MT"/>
              <a:cs typeface="Arial"/>
            </a:endParaRPr>
          </a:p>
          <a:p>
            <a:r>
              <a:rPr lang="es-ES" sz="1800" b="1" spc="-5" dirty="0">
                <a:latin typeface="Arial"/>
                <a:cs typeface="Arial"/>
              </a:rPr>
              <a:t>España</a:t>
            </a:r>
            <a:r>
              <a:rPr lang="es-ES" sz="1800" b="1" spc="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se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anexionó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Sáhara,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Rif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y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Golfo</a:t>
            </a:r>
            <a:r>
              <a:rPr lang="es-ES" sz="1800" spc="-5" dirty="0">
                <a:latin typeface="Arial MT"/>
                <a:cs typeface="Arial MT"/>
              </a:rPr>
              <a:t> de 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Guinea.</a:t>
            </a:r>
            <a:endParaRPr lang="es-E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C949AC-0E68-410A-9FC8-8020892ED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71800"/>
            <a:ext cx="28575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156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101346-32B5-4E14-9BD6-5132487E52E6}"/>
              </a:ext>
            </a:extLst>
          </p:cNvPr>
          <p:cNvSpPr txBox="1"/>
          <p:nvPr/>
        </p:nvSpPr>
        <p:spPr>
          <a:xfrm>
            <a:off x="381000" y="304800"/>
            <a:ext cx="6477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spc="-5" dirty="0">
                <a:latin typeface="Arial MT"/>
                <a:cs typeface="Arial MT"/>
              </a:rPr>
              <a:t>Rusia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se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extendió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hasta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China</a:t>
            </a:r>
            <a:r>
              <a:rPr lang="es-ES" sz="1800" spc="2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 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India</a:t>
            </a:r>
            <a:r>
              <a:rPr lang="es-ES" sz="1800" b="1" spc="-5" dirty="0">
                <a:latin typeface="Arial"/>
                <a:cs typeface="Arial"/>
              </a:rPr>
              <a:t>.	</a:t>
            </a:r>
          </a:p>
          <a:p>
            <a:endParaRPr lang="es-ES" b="1" spc="-5" dirty="0">
              <a:latin typeface="Arial"/>
              <a:cs typeface="Arial"/>
            </a:endParaRPr>
          </a:p>
          <a:p>
            <a:r>
              <a:rPr lang="es-ES" sz="1800" b="1" spc="-5" dirty="0">
                <a:latin typeface="Arial"/>
                <a:cs typeface="Arial"/>
              </a:rPr>
              <a:t>Estados</a:t>
            </a:r>
            <a:r>
              <a:rPr lang="es-ES" sz="1800" b="1" spc="-10" dirty="0">
                <a:latin typeface="Arial"/>
                <a:cs typeface="Arial"/>
              </a:rPr>
              <a:t> </a:t>
            </a:r>
            <a:r>
              <a:rPr lang="es-ES" sz="1800" b="1" dirty="0">
                <a:latin typeface="Arial"/>
                <a:cs typeface="Arial"/>
              </a:rPr>
              <a:t>Unidos</a:t>
            </a:r>
            <a:r>
              <a:rPr lang="es-ES" sz="1800" b="1" spc="-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ocupó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Filipinas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y</a:t>
            </a:r>
            <a:r>
              <a:rPr lang="es-ES" sz="1800" spc="-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Puerto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Rico</a:t>
            </a:r>
            <a:r>
              <a:rPr lang="es-ES" sz="1800" spc="-10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en </a:t>
            </a:r>
            <a:r>
              <a:rPr lang="es-ES" sz="1800" spc="-10" dirty="0">
                <a:latin typeface="Arial MT"/>
                <a:cs typeface="Arial MT"/>
              </a:rPr>
              <a:t>1898.</a:t>
            </a:r>
            <a:r>
              <a:rPr lang="es-ES" sz="1800" spc="15" dirty="0">
                <a:latin typeface="Arial MT"/>
                <a:cs typeface="Arial MT"/>
              </a:rPr>
              <a:t> </a:t>
            </a:r>
          </a:p>
          <a:p>
            <a:endParaRPr lang="es-ES" b="1" spc="15" dirty="0">
              <a:latin typeface="Arial MT"/>
              <a:cs typeface="Arial"/>
            </a:endParaRPr>
          </a:p>
          <a:p>
            <a:r>
              <a:rPr lang="es-ES" sz="1800" b="1" spc="-5" dirty="0">
                <a:latin typeface="Arial"/>
                <a:cs typeface="Arial"/>
              </a:rPr>
              <a:t>Japón</a:t>
            </a:r>
            <a:r>
              <a:rPr lang="es-ES" sz="1800" b="1" spc="5" dirty="0">
                <a:latin typeface="Arial"/>
                <a:cs typeface="Arial"/>
              </a:rPr>
              <a:t> </a:t>
            </a:r>
            <a:r>
              <a:rPr lang="es-ES" sz="1800" dirty="0">
                <a:latin typeface="Arial MT"/>
                <a:cs typeface="Arial MT"/>
              </a:rPr>
              <a:t>se 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anexionó</a:t>
            </a:r>
            <a:r>
              <a:rPr lang="es-ES" sz="1800" spc="2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Corea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y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Formosa.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67F6CB-6427-4B23-8573-6A6FD93E4F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2" y="2247900"/>
            <a:ext cx="3522798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5th page of directions Editorial Cartoons, Imperialism, and Social Justice  - American StudiesSocial Justice &amp; History">
            <a:extLst>
              <a:ext uri="{FF2B5EF4-FFF2-40B4-BE49-F238E27FC236}">
                <a16:creationId xmlns:a16="http://schemas.microsoft.com/office/drawing/2014/main" id="{83071201-AA78-4A23-96DE-D53223D1C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32974"/>
            <a:ext cx="4667250" cy="449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0908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s mejores 79 ideas de Imperialismo norteamericano | partes de la misa,  imperio ingles, ejemplos de moral">
            <a:extLst>
              <a:ext uri="{FF2B5EF4-FFF2-40B4-BE49-F238E27FC236}">
                <a16:creationId xmlns:a16="http://schemas.microsoft.com/office/drawing/2014/main" id="{9A4F62D1-803A-4BC9-BE34-8B10D7C5C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1945"/>
            <a:ext cx="8001000" cy="6078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3673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25" y="390918"/>
            <a:ext cx="9117674" cy="619264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303" y="359791"/>
            <a:ext cx="5709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5" dirty="0">
                <a:solidFill>
                  <a:srgbClr val="614139"/>
                </a:solidFill>
              </a:rPr>
              <a:t>2</a:t>
            </a:r>
            <a:r>
              <a:rPr sz="2800" spc="-50" dirty="0">
                <a:solidFill>
                  <a:srgbClr val="614139"/>
                </a:solidFill>
              </a:rPr>
              <a:t>.</a:t>
            </a:r>
            <a:r>
              <a:rPr sz="2800" spc="-95" dirty="0">
                <a:solidFill>
                  <a:srgbClr val="614139"/>
                </a:solidFill>
              </a:rPr>
              <a:t>3.</a:t>
            </a:r>
            <a:r>
              <a:rPr sz="2800" spc="-60" dirty="0">
                <a:solidFill>
                  <a:srgbClr val="614139"/>
                </a:solidFill>
              </a:rPr>
              <a:t> </a:t>
            </a:r>
            <a:r>
              <a:rPr sz="2800" spc="-240" dirty="0">
                <a:solidFill>
                  <a:srgbClr val="614139"/>
                </a:solidFill>
              </a:rPr>
              <a:t>Consecuencia</a:t>
            </a:r>
            <a:r>
              <a:rPr sz="2800" spc="-229" dirty="0">
                <a:solidFill>
                  <a:srgbClr val="614139"/>
                </a:solidFill>
              </a:rPr>
              <a:t>s</a:t>
            </a:r>
            <a:r>
              <a:rPr sz="2800" spc="-50" dirty="0">
                <a:solidFill>
                  <a:srgbClr val="614139"/>
                </a:solidFill>
              </a:rPr>
              <a:t> </a:t>
            </a:r>
            <a:r>
              <a:rPr sz="2800" spc="-85" dirty="0">
                <a:solidFill>
                  <a:srgbClr val="614139"/>
                </a:solidFill>
              </a:rPr>
              <a:t>del</a:t>
            </a:r>
            <a:r>
              <a:rPr sz="2800" spc="-80" dirty="0">
                <a:solidFill>
                  <a:srgbClr val="614139"/>
                </a:solidFill>
              </a:rPr>
              <a:t> </a:t>
            </a:r>
            <a:r>
              <a:rPr sz="2800" spc="-90" dirty="0">
                <a:solidFill>
                  <a:srgbClr val="614139"/>
                </a:solidFill>
              </a:rPr>
              <a:t>imperialism</a:t>
            </a:r>
            <a:r>
              <a:rPr sz="2800" spc="-125" dirty="0">
                <a:solidFill>
                  <a:srgbClr val="614139"/>
                </a:solidFill>
              </a:rPr>
              <a:t>o</a:t>
            </a:r>
            <a:r>
              <a:rPr sz="2800" spc="-240" dirty="0">
                <a:solidFill>
                  <a:srgbClr val="614139"/>
                </a:solidFill>
              </a:rPr>
              <a:t>: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395541" y="4478782"/>
            <a:ext cx="7777480" cy="0"/>
          </a:xfrm>
          <a:custGeom>
            <a:avLst/>
            <a:gdLst/>
            <a:ahLst/>
            <a:cxnLst/>
            <a:rect l="l" t="t" r="r" b="b"/>
            <a:pathLst>
              <a:path w="7777480">
                <a:moveTo>
                  <a:pt x="0" y="0"/>
                </a:moveTo>
                <a:lnTo>
                  <a:pt x="7776908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5541" y="2760979"/>
            <a:ext cx="7777480" cy="0"/>
          </a:xfrm>
          <a:custGeom>
            <a:avLst/>
            <a:gdLst/>
            <a:ahLst/>
            <a:cxnLst/>
            <a:rect l="l" t="t" r="r" b="b"/>
            <a:pathLst>
              <a:path w="7777480">
                <a:moveTo>
                  <a:pt x="0" y="0"/>
                </a:moveTo>
                <a:lnTo>
                  <a:pt x="7776908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82841" y="4547870"/>
            <a:ext cx="7790180" cy="1661795"/>
            <a:chOff x="382841" y="4547870"/>
            <a:chExt cx="7790180" cy="1661795"/>
          </a:xfrm>
        </p:grpSpPr>
        <p:sp>
          <p:nvSpPr>
            <p:cNvPr id="6" name="object 6"/>
            <p:cNvSpPr/>
            <p:nvPr/>
          </p:nvSpPr>
          <p:spPr>
            <a:xfrm>
              <a:off x="395541" y="6196685"/>
              <a:ext cx="7777480" cy="0"/>
            </a:xfrm>
            <a:custGeom>
              <a:avLst/>
              <a:gdLst/>
              <a:ahLst/>
              <a:cxnLst/>
              <a:rect l="l" t="t" r="r" b="b"/>
              <a:pathLst>
                <a:path w="7777480">
                  <a:moveTo>
                    <a:pt x="0" y="0"/>
                  </a:moveTo>
                  <a:lnTo>
                    <a:pt x="7776908" y="0"/>
                  </a:lnTo>
                </a:path>
              </a:pathLst>
            </a:custGeom>
            <a:ln w="25400">
              <a:solidFill>
                <a:srgbClr val="BE80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5541" y="4560570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1749234" y="0"/>
                  </a:moveTo>
                  <a:lnTo>
                    <a:pt x="272719" y="0"/>
                  </a:lnTo>
                  <a:lnTo>
                    <a:pt x="223697" y="4396"/>
                  </a:lnTo>
                  <a:lnTo>
                    <a:pt x="177557" y="17071"/>
                  </a:lnTo>
                  <a:lnTo>
                    <a:pt x="135071" y="37253"/>
                  </a:lnTo>
                  <a:lnTo>
                    <a:pt x="97008" y="64171"/>
                  </a:lnTo>
                  <a:lnTo>
                    <a:pt x="64139" y="97053"/>
                  </a:lnTo>
                  <a:lnTo>
                    <a:pt x="37233" y="135127"/>
                  </a:lnTo>
                  <a:lnTo>
                    <a:pt x="17061" y="177624"/>
                  </a:lnTo>
                  <a:lnTo>
                    <a:pt x="4393" y="223770"/>
                  </a:lnTo>
                  <a:lnTo>
                    <a:pt x="0" y="272795"/>
                  </a:lnTo>
                  <a:lnTo>
                    <a:pt x="0" y="1636115"/>
                  </a:lnTo>
                  <a:lnTo>
                    <a:pt x="2022030" y="1636115"/>
                  </a:lnTo>
                  <a:lnTo>
                    <a:pt x="2022030" y="272795"/>
                  </a:lnTo>
                  <a:lnTo>
                    <a:pt x="2017634" y="223770"/>
                  </a:lnTo>
                  <a:lnTo>
                    <a:pt x="2004959" y="177624"/>
                  </a:lnTo>
                  <a:lnTo>
                    <a:pt x="1984777" y="135128"/>
                  </a:lnTo>
                  <a:lnTo>
                    <a:pt x="1957859" y="97053"/>
                  </a:lnTo>
                  <a:lnTo>
                    <a:pt x="1924977" y="64171"/>
                  </a:lnTo>
                  <a:lnTo>
                    <a:pt x="1886902" y="37253"/>
                  </a:lnTo>
                  <a:lnTo>
                    <a:pt x="1844406" y="17071"/>
                  </a:lnTo>
                  <a:lnTo>
                    <a:pt x="1798259" y="4396"/>
                  </a:lnTo>
                  <a:lnTo>
                    <a:pt x="1749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541" y="4560570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272719" y="0"/>
                  </a:moveTo>
                  <a:lnTo>
                    <a:pt x="1749234" y="0"/>
                  </a:lnTo>
                  <a:lnTo>
                    <a:pt x="1798259" y="4396"/>
                  </a:lnTo>
                  <a:lnTo>
                    <a:pt x="1844406" y="17071"/>
                  </a:lnTo>
                  <a:lnTo>
                    <a:pt x="1886902" y="37253"/>
                  </a:lnTo>
                  <a:lnTo>
                    <a:pt x="1924977" y="64171"/>
                  </a:lnTo>
                  <a:lnTo>
                    <a:pt x="1957859" y="97053"/>
                  </a:lnTo>
                  <a:lnTo>
                    <a:pt x="1984777" y="135128"/>
                  </a:lnTo>
                  <a:lnTo>
                    <a:pt x="2004959" y="177624"/>
                  </a:lnTo>
                  <a:lnTo>
                    <a:pt x="2017634" y="223770"/>
                  </a:lnTo>
                  <a:lnTo>
                    <a:pt x="2022030" y="272795"/>
                  </a:lnTo>
                  <a:lnTo>
                    <a:pt x="2022030" y="1636115"/>
                  </a:lnTo>
                  <a:lnTo>
                    <a:pt x="0" y="1636115"/>
                  </a:lnTo>
                  <a:lnTo>
                    <a:pt x="0" y="272795"/>
                  </a:lnTo>
                  <a:lnTo>
                    <a:pt x="4393" y="223770"/>
                  </a:lnTo>
                  <a:lnTo>
                    <a:pt x="17061" y="177624"/>
                  </a:lnTo>
                  <a:lnTo>
                    <a:pt x="37233" y="135127"/>
                  </a:lnTo>
                  <a:lnTo>
                    <a:pt x="64139" y="97053"/>
                  </a:lnTo>
                  <a:lnTo>
                    <a:pt x="97008" y="64171"/>
                  </a:lnTo>
                  <a:lnTo>
                    <a:pt x="135071" y="37253"/>
                  </a:lnTo>
                  <a:lnTo>
                    <a:pt x="177557" y="17071"/>
                  </a:lnTo>
                  <a:lnTo>
                    <a:pt x="223697" y="4396"/>
                  </a:lnTo>
                  <a:lnTo>
                    <a:pt x="272719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49195" y="1454657"/>
            <a:ext cx="5361305" cy="12719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ct val="85100"/>
              </a:lnSpc>
              <a:spcBef>
                <a:spcPts val="515"/>
              </a:spcBef>
            </a:pPr>
            <a:r>
              <a:rPr sz="2300" spc="-25" dirty="0">
                <a:latin typeface="Franklin Gothic Medium"/>
                <a:cs typeface="Franklin Gothic Medium"/>
              </a:rPr>
              <a:t>La</a:t>
            </a:r>
            <a:r>
              <a:rPr sz="2300" spc="-10" dirty="0">
                <a:latin typeface="Franklin Gothic Medium"/>
                <a:cs typeface="Franklin Gothic Medium"/>
              </a:rPr>
              <a:t> construcción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de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infraestructuras</a:t>
            </a:r>
            <a:r>
              <a:rPr sz="2300" spc="-45" dirty="0">
                <a:latin typeface="Franklin Gothic Medium"/>
                <a:cs typeface="Franklin Gothic Medium"/>
              </a:rPr>
              <a:t> </a:t>
            </a:r>
            <a:r>
              <a:rPr sz="2300" spc="5" dirty="0">
                <a:latin typeface="Franklin Gothic Medium"/>
                <a:cs typeface="Franklin Gothic Medium"/>
              </a:rPr>
              <a:t>supuso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una </a:t>
            </a:r>
            <a:r>
              <a:rPr sz="2300" spc="-15" dirty="0">
                <a:latin typeface="Franklin Gothic Medium"/>
                <a:cs typeface="Franklin Gothic Medium"/>
              </a:rPr>
              <a:t>profunda </a:t>
            </a:r>
            <a:r>
              <a:rPr sz="2300" spc="-30" dirty="0">
                <a:latin typeface="Franklin Gothic Medium"/>
                <a:cs typeface="Franklin Gothic Medium"/>
              </a:rPr>
              <a:t>modificación </a:t>
            </a:r>
            <a:r>
              <a:rPr sz="2300" spc="-15" dirty="0">
                <a:latin typeface="Franklin Gothic Medium"/>
                <a:cs typeface="Franklin Gothic Medium"/>
              </a:rPr>
              <a:t>del paisaje. </a:t>
            </a:r>
            <a:r>
              <a:rPr sz="2300" spc="-25" dirty="0">
                <a:latin typeface="Franklin Gothic Medium"/>
                <a:cs typeface="Franklin Gothic Medium"/>
              </a:rPr>
              <a:t>La </a:t>
            </a:r>
            <a:r>
              <a:rPr sz="2300" spc="-2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creación</a:t>
            </a:r>
            <a:r>
              <a:rPr sz="2300" spc="-20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de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nuevos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países</a:t>
            </a:r>
            <a:r>
              <a:rPr sz="2300" spc="-35" dirty="0">
                <a:latin typeface="Franklin Gothic Medium"/>
                <a:cs typeface="Franklin Gothic Medium"/>
              </a:rPr>
              <a:t> </a:t>
            </a:r>
            <a:r>
              <a:rPr sz="2300" spc="-50" dirty="0">
                <a:latin typeface="Franklin Gothic Medium"/>
                <a:cs typeface="Franklin Gothic Medium"/>
              </a:rPr>
              <a:t>rompió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las 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fronteras</a:t>
            </a:r>
            <a:r>
              <a:rPr sz="2300" spc="-4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étnicas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tradicionales.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82841" y="1112266"/>
            <a:ext cx="2047875" cy="1661795"/>
            <a:chOff x="382841" y="1112266"/>
            <a:chExt cx="2047875" cy="1661795"/>
          </a:xfrm>
        </p:grpSpPr>
        <p:sp>
          <p:nvSpPr>
            <p:cNvPr id="11" name="object 11"/>
            <p:cNvSpPr/>
            <p:nvPr/>
          </p:nvSpPr>
          <p:spPr>
            <a:xfrm>
              <a:off x="395541" y="1124966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1749234" y="0"/>
                  </a:moveTo>
                  <a:lnTo>
                    <a:pt x="272719" y="0"/>
                  </a:lnTo>
                  <a:lnTo>
                    <a:pt x="223697" y="4392"/>
                  </a:lnTo>
                  <a:lnTo>
                    <a:pt x="177557" y="17055"/>
                  </a:lnTo>
                  <a:lnTo>
                    <a:pt x="135071" y="37220"/>
                  </a:lnTo>
                  <a:lnTo>
                    <a:pt x="97008" y="64118"/>
                  </a:lnTo>
                  <a:lnTo>
                    <a:pt x="64139" y="96979"/>
                  </a:lnTo>
                  <a:lnTo>
                    <a:pt x="37233" y="135033"/>
                  </a:lnTo>
                  <a:lnTo>
                    <a:pt x="17061" y="177513"/>
                  </a:lnTo>
                  <a:lnTo>
                    <a:pt x="4393" y="223648"/>
                  </a:lnTo>
                  <a:lnTo>
                    <a:pt x="0" y="272669"/>
                  </a:lnTo>
                  <a:lnTo>
                    <a:pt x="0" y="1636014"/>
                  </a:lnTo>
                  <a:lnTo>
                    <a:pt x="2022030" y="1636014"/>
                  </a:lnTo>
                  <a:lnTo>
                    <a:pt x="2022030" y="272669"/>
                  </a:lnTo>
                  <a:lnTo>
                    <a:pt x="2017634" y="223648"/>
                  </a:lnTo>
                  <a:lnTo>
                    <a:pt x="2004959" y="177513"/>
                  </a:lnTo>
                  <a:lnTo>
                    <a:pt x="1984777" y="135033"/>
                  </a:lnTo>
                  <a:lnTo>
                    <a:pt x="1957859" y="96979"/>
                  </a:lnTo>
                  <a:lnTo>
                    <a:pt x="1924977" y="64118"/>
                  </a:lnTo>
                  <a:lnTo>
                    <a:pt x="1886902" y="37220"/>
                  </a:lnTo>
                  <a:lnTo>
                    <a:pt x="1844406" y="17055"/>
                  </a:lnTo>
                  <a:lnTo>
                    <a:pt x="1798259" y="4392"/>
                  </a:lnTo>
                  <a:lnTo>
                    <a:pt x="1749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5541" y="1124966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272719" y="0"/>
                  </a:moveTo>
                  <a:lnTo>
                    <a:pt x="1749234" y="0"/>
                  </a:lnTo>
                  <a:lnTo>
                    <a:pt x="1798259" y="4392"/>
                  </a:lnTo>
                  <a:lnTo>
                    <a:pt x="1844406" y="17055"/>
                  </a:lnTo>
                  <a:lnTo>
                    <a:pt x="1886902" y="37220"/>
                  </a:lnTo>
                  <a:lnTo>
                    <a:pt x="1924977" y="64118"/>
                  </a:lnTo>
                  <a:lnTo>
                    <a:pt x="1957859" y="96979"/>
                  </a:lnTo>
                  <a:lnTo>
                    <a:pt x="1984777" y="135033"/>
                  </a:lnTo>
                  <a:lnTo>
                    <a:pt x="2004959" y="177513"/>
                  </a:lnTo>
                  <a:lnTo>
                    <a:pt x="2017634" y="223648"/>
                  </a:lnTo>
                  <a:lnTo>
                    <a:pt x="2022030" y="272669"/>
                  </a:lnTo>
                  <a:lnTo>
                    <a:pt x="2022030" y="1636014"/>
                  </a:lnTo>
                  <a:lnTo>
                    <a:pt x="0" y="1636014"/>
                  </a:lnTo>
                  <a:lnTo>
                    <a:pt x="0" y="272669"/>
                  </a:lnTo>
                  <a:lnTo>
                    <a:pt x="4393" y="223648"/>
                  </a:lnTo>
                  <a:lnTo>
                    <a:pt x="17061" y="177513"/>
                  </a:lnTo>
                  <a:lnTo>
                    <a:pt x="37233" y="135033"/>
                  </a:lnTo>
                  <a:lnTo>
                    <a:pt x="64139" y="96979"/>
                  </a:lnTo>
                  <a:lnTo>
                    <a:pt x="97008" y="64118"/>
                  </a:lnTo>
                  <a:lnTo>
                    <a:pt x="135071" y="37220"/>
                  </a:lnTo>
                  <a:lnTo>
                    <a:pt x="177557" y="17055"/>
                  </a:lnTo>
                  <a:lnTo>
                    <a:pt x="223697" y="4392"/>
                  </a:lnTo>
                  <a:lnTo>
                    <a:pt x="272719" y="0"/>
                  </a:lnTo>
                  <a:close/>
                </a:path>
              </a:pathLst>
            </a:custGeom>
            <a:ln w="25399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0966" y="1763649"/>
            <a:ext cx="147256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45" dirty="0">
                <a:latin typeface="Franklin Gothic Medium"/>
                <a:cs typeface="Franklin Gothic Medium"/>
              </a:rPr>
              <a:t>T</a:t>
            </a:r>
            <a:r>
              <a:rPr sz="2300" spc="-5" dirty="0">
                <a:latin typeface="Franklin Gothic Medium"/>
                <a:cs typeface="Franklin Gothic Medium"/>
              </a:rPr>
              <a:t>er</a:t>
            </a:r>
            <a:r>
              <a:rPr sz="2300" spc="-15" dirty="0">
                <a:latin typeface="Franklin Gothic Medium"/>
                <a:cs typeface="Franklin Gothic Medium"/>
              </a:rPr>
              <a:t>r</a:t>
            </a:r>
            <a:r>
              <a:rPr sz="2300" spc="-35" dirty="0">
                <a:latin typeface="Franklin Gothic Medium"/>
                <a:cs typeface="Franklin Gothic Medium"/>
              </a:rPr>
              <a:t>i</a:t>
            </a:r>
            <a:r>
              <a:rPr sz="2300" spc="-80" dirty="0">
                <a:latin typeface="Franklin Gothic Medium"/>
                <a:cs typeface="Franklin Gothic Medium"/>
              </a:rPr>
              <a:t>t</a:t>
            </a:r>
            <a:r>
              <a:rPr sz="2300" spc="-15" dirty="0">
                <a:latin typeface="Franklin Gothic Medium"/>
                <a:cs typeface="Franklin Gothic Medium"/>
              </a:rPr>
              <a:t>oriales</a:t>
            </a:r>
            <a:endParaRPr sz="230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9195" y="3172713"/>
            <a:ext cx="5307330" cy="12719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ct val="85100"/>
              </a:lnSpc>
              <a:spcBef>
                <a:spcPts val="515"/>
              </a:spcBef>
            </a:pPr>
            <a:r>
              <a:rPr sz="2300" spc="-5" dirty="0">
                <a:latin typeface="Franklin Gothic Medium"/>
                <a:cs typeface="Franklin Gothic Medium"/>
              </a:rPr>
              <a:t>Descenso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de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35" dirty="0">
                <a:latin typeface="Franklin Gothic Medium"/>
                <a:cs typeface="Franklin Gothic Medium"/>
              </a:rPr>
              <a:t>la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25" dirty="0">
                <a:latin typeface="Franklin Gothic Medium"/>
                <a:cs typeface="Franklin Gothic Medium"/>
              </a:rPr>
              <a:t>mortalidad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por las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30" dirty="0">
                <a:latin typeface="Franklin Gothic Medium"/>
                <a:cs typeface="Franklin Gothic Medium"/>
              </a:rPr>
              <a:t>mejoras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sanitarias </a:t>
            </a:r>
            <a:r>
              <a:rPr sz="2300" spc="5" dirty="0">
                <a:latin typeface="Wingdings"/>
                <a:cs typeface="Wingdings"/>
              </a:rPr>
              <a:t>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ruptura del </a:t>
            </a:r>
            <a:r>
              <a:rPr sz="2300" spc="-20" dirty="0">
                <a:latin typeface="Franklin Gothic Medium"/>
                <a:cs typeface="Franklin Gothic Medium"/>
              </a:rPr>
              <a:t>equilibrio </a:t>
            </a:r>
            <a:r>
              <a:rPr sz="2300" spc="-15" dirty="0">
                <a:latin typeface="Franklin Gothic Medium"/>
                <a:cs typeface="Franklin Gothic Medium"/>
              </a:rPr>
              <a:t> población/recursos </a:t>
            </a:r>
            <a:r>
              <a:rPr sz="2300" dirty="0">
                <a:latin typeface="Wingdings"/>
                <a:cs typeface="Wingdings"/>
              </a:rPr>
              <a:t>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subalimentación 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crónica.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82841" y="2830067"/>
            <a:ext cx="2047875" cy="1661795"/>
            <a:chOff x="382841" y="2830067"/>
            <a:chExt cx="2047875" cy="1661795"/>
          </a:xfrm>
        </p:grpSpPr>
        <p:sp>
          <p:nvSpPr>
            <p:cNvPr id="16" name="object 16"/>
            <p:cNvSpPr/>
            <p:nvPr/>
          </p:nvSpPr>
          <p:spPr>
            <a:xfrm>
              <a:off x="395541" y="2842767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1749234" y="0"/>
                  </a:moveTo>
                  <a:lnTo>
                    <a:pt x="272719" y="0"/>
                  </a:lnTo>
                  <a:lnTo>
                    <a:pt x="223697" y="4392"/>
                  </a:lnTo>
                  <a:lnTo>
                    <a:pt x="177557" y="17056"/>
                  </a:lnTo>
                  <a:lnTo>
                    <a:pt x="135071" y="37225"/>
                  </a:lnTo>
                  <a:lnTo>
                    <a:pt x="97008" y="64129"/>
                  </a:lnTo>
                  <a:lnTo>
                    <a:pt x="64139" y="97000"/>
                  </a:lnTo>
                  <a:lnTo>
                    <a:pt x="37233" y="135071"/>
                  </a:lnTo>
                  <a:lnTo>
                    <a:pt x="17061" y="177573"/>
                  </a:lnTo>
                  <a:lnTo>
                    <a:pt x="4393" y="223737"/>
                  </a:lnTo>
                  <a:lnTo>
                    <a:pt x="0" y="272796"/>
                  </a:lnTo>
                  <a:lnTo>
                    <a:pt x="0" y="1636014"/>
                  </a:lnTo>
                  <a:lnTo>
                    <a:pt x="2022030" y="1636014"/>
                  </a:lnTo>
                  <a:lnTo>
                    <a:pt x="2022030" y="272796"/>
                  </a:lnTo>
                  <a:lnTo>
                    <a:pt x="2017634" y="223737"/>
                  </a:lnTo>
                  <a:lnTo>
                    <a:pt x="2004959" y="177573"/>
                  </a:lnTo>
                  <a:lnTo>
                    <a:pt x="1984777" y="135071"/>
                  </a:lnTo>
                  <a:lnTo>
                    <a:pt x="1957859" y="97000"/>
                  </a:lnTo>
                  <a:lnTo>
                    <a:pt x="1924977" y="64129"/>
                  </a:lnTo>
                  <a:lnTo>
                    <a:pt x="1886902" y="37225"/>
                  </a:lnTo>
                  <a:lnTo>
                    <a:pt x="1844406" y="17056"/>
                  </a:lnTo>
                  <a:lnTo>
                    <a:pt x="1798259" y="4392"/>
                  </a:lnTo>
                  <a:lnTo>
                    <a:pt x="1749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541" y="2842767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272719" y="0"/>
                  </a:moveTo>
                  <a:lnTo>
                    <a:pt x="1749234" y="0"/>
                  </a:lnTo>
                  <a:lnTo>
                    <a:pt x="1798259" y="4392"/>
                  </a:lnTo>
                  <a:lnTo>
                    <a:pt x="1844406" y="17056"/>
                  </a:lnTo>
                  <a:lnTo>
                    <a:pt x="1886902" y="37225"/>
                  </a:lnTo>
                  <a:lnTo>
                    <a:pt x="1924977" y="64129"/>
                  </a:lnTo>
                  <a:lnTo>
                    <a:pt x="1957859" y="97000"/>
                  </a:lnTo>
                  <a:lnTo>
                    <a:pt x="1984777" y="135071"/>
                  </a:lnTo>
                  <a:lnTo>
                    <a:pt x="2004959" y="177573"/>
                  </a:lnTo>
                  <a:lnTo>
                    <a:pt x="2017634" y="223737"/>
                  </a:lnTo>
                  <a:lnTo>
                    <a:pt x="2022030" y="272796"/>
                  </a:lnTo>
                  <a:lnTo>
                    <a:pt x="2022030" y="1636014"/>
                  </a:lnTo>
                  <a:lnTo>
                    <a:pt x="0" y="1636014"/>
                  </a:lnTo>
                  <a:lnTo>
                    <a:pt x="0" y="272796"/>
                  </a:lnTo>
                  <a:lnTo>
                    <a:pt x="4393" y="223737"/>
                  </a:lnTo>
                  <a:lnTo>
                    <a:pt x="17061" y="177573"/>
                  </a:lnTo>
                  <a:lnTo>
                    <a:pt x="37233" y="135071"/>
                  </a:lnTo>
                  <a:lnTo>
                    <a:pt x="64139" y="97000"/>
                  </a:lnTo>
                  <a:lnTo>
                    <a:pt x="97008" y="64129"/>
                  </a:lnTo>
                  <a:lnTo>
                    <a:pt x="135071" y="37225"/>
                  </a:lnTo>
                  <a:lnTo>
                    <a:pt x="177557" y="17056"/>
                  </a:lnTo>
                  <a:lnTo>
                    <a:pt x="223697" y="4392"/>
                  </a:lnTo>
                  <a:lnTo>
                    <a:pt x="272719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8683" y="3481832"/>
            <a:ext cx="173482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30" dirty="0">
                <a:latin typeface="Franklin Gothic Medium"/>
                <a:cs typeface="Franklin Gothic Medium"/>
              </a:rPr>
              <a:t>Demográficas</a:t>
            </a:r>
            <a:endParaRPr sz="2300">
              <a:latin typeface="Franklin Gothic Medium"/>
              <a:cs typeface="Franklin Gothic 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3087" y="5199964"/>
            <a:ext cx="7193915" cy="9632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10"/>
              </a:lnSpc>
              <a:spcBef>
                <a:spcPts val="105"/>
              </a:spcBef>
            </a:pPr>
            <a:r>
              <a:rPr sz="2300" spc="-10" dirty="0">
                <a:latin typeface="Franklin Gothic Medium"/>
                <a:cs typeface="Franklin Gothic Medium"/>
              </a:rPr>
              <a:t>Educativas</a:t>
            </a:r>
            <a:endParaRPr sz="2300">
              <a:latin typeface="Franklin Gothic Medium"/>
              <a:cs typeface="Franklin Gothic Medium"/>
            </a:endParaRPr>
          </a:p>
          <a:p>
            <a:pPr marL="1738630" marR="5080">
              <a:lnSpc>
                <a:spcPts val="2350"/>
              </a:lnSpc>
              <a:spcBef>
                <a:spcPts val="170"/>
              </a:spcBef>
            </a:pPr>
            <a:r>
              <a:rPr sz="2300" spc="-30" dirty="0">
                <a:latin typeface="Franklin Gothic Medium"/>
                <a:cs typeface="Franklin Gothic Medium"/>
              </a:rPr>
              <a:t>Alfabetización </a:t>
            </a:r>
            <a:r>
              <a:rPr sz="2300" spc="-5" dirty="0">
                <a:latin typeface="Franklin Gothic Medium"/>
                <a:cs typeface="Franklin Gothic Medium"/>
              </a:rPr>
              <a:t>de </a:t>
            </a:r>
            <a:r>
              <a:rPr sz="2300" spc="-15" dirty="0">
                <a:latin typeface="Franklin Gothic Medium"/>
                <a:cs typeface="Franklin Gothic Medium"/>
              </a:rPr>
              <a:t>los </a:t>
            </a:r>
            <a:r>
              <a:rPr sz="2300" spc="-20" dirty="0">
                <a:latin typeface="Franklin Gothic Medium"/>
                <a:cs typeface="Franklin Gothic Medium"/>
              </a:rPr>
              <a:t>nativos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65" dirty="0">
                <a:latin typeface="Franklin Gothic Medium"/>
                <a:cs typeface="Franklin Gothic Medium"/>
              </a:rPr>
              <a:t>y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pérdida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de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15" dirty="0">
                <a:latin typeface="Franklin Gothic Medium"/>
                <a:cs typeface="Franklin Gothic Medium"/>
              </a:rPr>
              <a:t>su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identidad cultural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(aculturación).</a:t>
            </a:r>
            <a:endParaRPr sz="23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6196660"/>
            <a:ext cx="8281034" cy="0"/>
          </a:xfrm>
          <a:custGeom>
            <a:avLst/>
            <a:gdLst/>
            <a:ahLst/>
            <a:cxnLst/>
            <a:rect l="l" t="t" r="r" b="b"/>
            <a:pathLst>
              <a:path w="8281034">
                <a:moveTo>
                  <a:pt x="0" y="0"/>
                </a:moveTo>
                <a:lnTo>
                  <a:pt x="8280971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5541" y="4259326"/>
            <a:ext cx="8281034" cy="0"/>
          </a:xfrm>
          <a:custGeom>
            <a:avLst/>
            <a:gdLst/>
            <a:ahLst/>
            <a:cxnLst/>
            <a:rect l="l" t="t" r="r" b="b"/>
            <a:pathLst>
              <a:path w="8281034">
                <a:moveTo>
                  <a:pt x="0" y="0"/>
                </a:moveTo>
                <a:lnTo>
                  <a:pt x="8280971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5541" y="2321941"/>
            <a:ext cx="8281034" cy="0"/>
          </a:xfrm>
          <a:custGeom>
            <a:avLst/>
            <a:gdLst/>
            <a:ahLst/>
            <a:cxnLst/>
            <a:rect l="l" t="t" r="r" b="b"/>
            <a:pathLst>
              <a:path w="8281034">
                <a:moveTo>
                  <a:pt x="0" y="0"/>
                </a:moveTo>
                <a:lnTo>
                  <a:pt x="8280971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76322" y="478358"/>
            <a:ext cx="6035675" cy="18129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ct val="85000"/>
              </a:lnSpc>
              <a:spcBef>
                <a:spcPts val="480"/>
              </a:spcBef>
            </a:pPr>
            <a:r>
              <a:rPr sz="2100" spc="-10" dirty="0">
                <a:latin typeface="Franklin Gothic Medium"/>
                <a:cs typeface="Franklin Gothic Medium"/>
              </a:rPr>
              <a:t>Se </a:t>
            </a:r>
            <a:r>
              <a:rPr sz="2100" spc="-15" dirty="0">
                <a:latin typeface="Franklin Gothic Medium"/>
                <a:cs typeface="Franklin Gothic Medium"/>
              </a:rPr>
              <a:t>abandonaron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cultivos tradicionales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en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favor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las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grandes plantaciones,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por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lo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que</a:t>
            </a:r>
            <a:r>
              <a:rPr sz="2100" spc="-10" dirty="0">
                <a:latin typeface="Franklin Gothic Medium"/>
                <a:cs typeface="Franklin Gothic Medium"/>
              </a:rPr>
              <a:t> no</a:t>
            </a:r>
            <a:r>
              <a:rPr sz="2100" spc="5" dirty="0">
                <a:latin typeface="Franklin Gothic Medium"/>
                <a:cs typeface="Franklin Gothic Medium"/>
              </a:rPr>
              <a:t> se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aseguraba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la 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subsistencia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los </a:t>
            </a:r>
            <a:r>
              <a:rPr sz="2100" spc="-20" dirty="0">
                <a:latin typeface="Franklin Gothic Medium"/>
                <a:cs typeface="Franklin Gothic Medium"/>
              </a:rPr>
              <a:t>indígenas.</a:t>
            </a:r>
            <a:endParaRPr sz="2100">
              <a:latin typeface="Franklin Gothic Medium"/>
              <a:cs typeface="Franklin Gothic Medium"/>
            </a:endParaRPr>
          </a:p>
          <a:p>
            <a:pPr marL="12700" marR="146685" algn="just">
              <a:lnSpc>
                <a:spcPct val="85100"/>
              </a:lnSpc>
              <a:spcBef>
                <a:spcPts val="830"/>
              </a:spcBef>
            </a:pPr>
            <a:r>
              <a:rPr sz="2100" spc="-10" dirty="0">
                <a:latin typeface="Franklin Gothic Medium"/>
                <a:cs typeface="Franklin Gothic Medium"/>
              </a:rPr>
              <a:t>Se </a:t>
            </a:r>
            <a:r>
              <a:rPr sz="2100" spc="-20" dirty="0">
                <a:latin typeface="Franklin Gothic Medium"/>
                <a:cs typeface="Franklin Gothic Medium"/>
              </a:rPr>
              <a:t>introdujo </a:t>
            </a:r>
            <a:r>
              <a:rPr sz="2100" spc="-30" dirty="0">
                <a:latin typeface="Franklin Gothic Medium"/>
                <a:cs typeface="Franklin Gothic Medium"/>
              </a:rPr>
              <a:t>la economía </a:t>
            </a:r>
            <a:r>
              <a:rPr sz="2100" spc="-5" dirty="0">
                <a:latin typeface="Franklin Gothic Medium"/>
                <a:cs typeface="Franklin Gothic Medium"/>
              </a:rPr>
              <a:t>de </a:t>
            </a:r>
            <a:r>
              <a:rPr sz="2100" spc="-25" dirty="0">
                <a:latin typeface="Franklin Gothic Medium"/>
                <a:cs typeface="Franklin Gothic Medium"/>
              </a:rPr>
              <a:t>mercado, </a:t>
            </a:r>
            <a:r>
              <a:rPr sz="2100" spc="-60" dirty="0">
                <a:latin typeface="Franklin Gothic Medium"/>
                <a:cs typeface="Franklin Gothic Medium"/>
              </a:rPr>
              <a:t>y </a:t>
            </a:r>
            <a:r>
              <a:rPr sz="2100" spc="-30" dirty="0">
                <a:latin typeface="Franklin Gothic Medium"/>
                <a:cs typeface="Franklin Gothic Medium"/>
              </a:rPr>
              <a:t>la </a:t>
            </a:r>
            <a:r>
              <a:rPr sz="2100" spc="-10" dirty="0">
                <a:latin typeface="Franklin Gothic Medium"/>
                <a:cs typeface="Franklin Gothic Medium"/>
              </a:rPr>
              <a:t>artesanía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local </a:t>
            </a:r>
            <a:r>
              <a:rPr sz="2100" spc="5" dirty="0">
                <a:latin typeface="Franklin Gothic Medium"/>
                <a:cs typeface="Franklin Gothic Medium"/>
              </a:rPr>
              <a:t>se </a:t>
            </a:r>
            <a:r>
              <a:rPr sz="2100" spc="-15" dirty="0">
                <a:latin typeface="Franklin Gothic Medium"/>
                <a:cs typeface="Franklin Gothic Medium"/>
              </a:rPr>
              <a:t>arruinó por </a:t>
            </a:r>
            <a:r>
              <a:rPr sz="2100" spc="-35" dirty="0">
                <a:latin typeface="Franklin Gothic Medium"/>
                <a:cs typeface="Franklin Gothic Medium"/>
              </a:rPr>
              <a:t>la competencia </a:t>
            </a:r>
            <a:r>
              <a:rPr sz="2100" spc="-5" dirty="0">
                <a:latin typeface="Franklin Gothic Medium"/>
                <a:cs typeface="Franklin Gothic Medium"/>
              </a:rPr>
              <a:t>de </a:t>
            </a:r>
            <a:r>
              <a:rPr sz="2100" spc="-10" dirty="0">
                <a:latin typeface="Franklin Gothic Medium"/>
                <a:cs typeface="Franklin Gothic Medium"/>
              </a:rPr>
              <a:t>los </a:t>
            </a:r>
            <a:r>
              <a:rPr sz="2100" spc="-20" dirty="0">
                <a:latin typeface="Franklin Gothic Medium"/>
                <a:cs typeface="Franklin Gothic Medium"/>
              </a:rPr>
              <a:t>productos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europeos.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2841" y="464184"/>
            <a:ext cx="2178685" cy="1870710"/>
            <a:chOff x="382841" y="464184"/>
            <a:chExt cx="2178685" cy="1870710"/>
          </a:xfrm>
        </p:grpSpPr>
        <p:sp>
          <p:nvSpPr>
            <p:cNvPr id="7" name="object 7"/>
            <p:cNvSpPr/>
            <p:nvPr/>
          </p:nvSpPr>
          <p:spPr>
            <a:xfrm>
              <a:off x="395541" y="476884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1845500" y="0"/>
                  </a:moveTo>
                  <a:lnTo>
                    <a:pt x="307568" y="0"/>
                  </a:lnTo>
                  <a:lnTo>
                    <a:pt x="262119" y="3334"/>
                  </a:lnTo>
                  <a:lnTo>
                    <a:pt x="218739" y="13019"/>
                  </a:lnTo>
                  <a:lnTo>
                    <a:pt x="177906" y="28581"/>
                  </a:lnTo>
                  <a:lnTo>
                    <a:pt x="140095" y="49543"/>
                  </a:lnTo>
                  <a:lnTo>
                    <a:pt x="105782" y="75431"/>
                  </a:lnTo>
                  <a:lnTo>
                    <a:pt x="75442" y="105770"/>
                  </a:lnTo>
                  <a:lnTo>
                    <a:pt x="49551" y="140085"/>
                  </a:lnTo>
                  <a:lnTo>
                    <a:pt x="28586" y="177899"/>
                  </a:lnTo>
                  <a:lnTo>
                    <a:pt x="13022" y="218739"/>
                  </a:lnTo>
                  <a:lnTo>
                    <a:pt x="3334" y="262129"/>
                  </a:lnTo>
                  <a:lnTo>
                    <a:pt x="0" y="307593"/>
                  </a:lnTo>
                  <a:lnTo>
                    <a:pt x="0" y="1845055"/>
                  </a:lnTo>
                  <a:lnTo>
                    <a:pt x="2153094" y="1845055"/>
                  </a:lnTo>
                  <a:lnTo>
                    <a:pt x="2153094" y="307593"/>
                  </a:lnTo>
                  <a:lnTo>
                    <a:pt x="2149757" y="262129"/>
                  </a:lnTo>
                  <a:lnTo>
                    <a:pt x="2140064" y="218739"/>
                  </a:lnTo>
                  <a:lnTo>
                    <a:pt x="2124492" y="177899"/>
                  </a:lnTo>
                  <a:lnTo>
                    <a:pt x="2103518" y="140085"/>
                  </a:lnTo>
                  <a:lnTo>
                    <a:pt x="2077619" y="105770"/>
                  </a:lnTo>
                  <a:lnTo>
                    <a:pt x="2047272" y="75431"/>
                  </a:lnTo>
                  <a:lnTo>
                    <a:pt x="2012953" y="49543"/>
                  </a:lnTo>
                  <a:lnTo>
                    <a:pt x="1975139" y="28581"/>
                  </a:lnTo>
                  <a:lnTo>
                    <a:pt x="1934308" y="13019"/>
                  </a:lnTo>
                  <a:lnTo>
                    <a:pt x="1890936" y="3334"/>
                  </a:lnTo>
                  <a:lnTo>
                    <a:pt x="184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541" y="476884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307568" y="0"/>
                  </a:moveTo>
                  <a:lnTo>
                    <a:pt x="1845500" y="0"/>
                  </a:lnTo>
                  <a:lnTo>
                    <a:pt x="1890936" y="3334"/>
                  </a:lnTo>
                  <a:lnTo>
                    <a:pt x="1934308" y="13019"/>
                  </a:lnTo>
                  <a:lnTo>
                    <a:pt x="1975139" y="28581"/>
                  </a:lnTo>
                  <a:lnTo>
                    <a:pt x="2012953" y="49543"/>
                  </a:lnTo>
                  <a:lnTo>
                    <a:pt x="2047272" y="75431"/>
                  </a:lnTo>
                  <a:lnTo>
                    <a:pt x="2077619" y="105770"/>
                  </a:lnTo>
                  <a:lnTo>
                    <a:pt x="2103518" y="140085"/>
                  </a:lnTo>
                  <a:lnTo>
                    <a:pt x="2124492" y="177899"/>
                  </a:lnTo>
                  <a:lnTo>
                    <a:pt x="2140064" y="218739"/>
                  </a:lnTo>
                  <a:lnTo>
                    <a:pt x="2149757" y="262129"/>
                  </a:lnTo>
                  <a:lnTo>
                    <a:pt x="2153094" y="307593"/>
                  </a:lnTo>
                  <a:lnTo>
                    <a:pt x="2153094" y="1845055"/>
                  </a:lnTo>
                  <a:lnTo>
                    <a:pt x="0" y="1845055"/>
                  </a:lnTo>
                  <a:lnTo>
                    <a:pt x="0" y="307593"/>
                  </a:lnTo>
                  <a:lnTo>
                    <a:pt x="3334" y="262129"/>
                  </a:lnTo>
                  <a:lnTo>
                    <a:pt x="13022" y="218739"/>
                  </a:lnTo>
                  <a:lnTo>
                    <a:pt x="28586" y="177899"/>
                  </a:lnTo>
                  <a:lnTo>
                    <a:pt x="49551" y="140085"/>
                  </a:lnTo>
                  <a:lnTo>
                    <a:pt x="75442" y="105770"/>
                  </a:lnTo>
                  <a:lnTo>
                    <a:pt x="105782" y="75431"/>
                  </a:lnTo>
                  <a:lnTo>
                    <a:pt x="140095" y="49543"/>
                  </a:lnTo>
                  <a:lnTo>
                    <a:pt x="177906" y="28581"/>
                  </a:lnTo>
                  <a:lnTo>
                    <a:pt x="218739" y="13019"/>
                  </a:lnTo>
                  <a:lnTo>
                    <a:pt x="262119" y="3334"/>
                  </a:lnTo>
                  <a:lnTo>
                    <a:pt x="307568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3923" y="1180592"/>
            <a:ext cx="183768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10" dirty="0">
                <a:solidFill>
                  <a:srgbClr val="000000"/>
                </a:solidFill>
                <a:latin typeface="Franklin Gothic Medium"/>
                <a:cs typeface="Franklin Gothic Medium"/>
              </a:rPr>
              <a:t>E</a:t>
            </a:r>
            <a:r>
              <a:rPr sz="2800" b="0" spc="15" dirty="0">
                <a:solidFill>
                  <a:srgbClr val="000000"/>
                </a:solidFill>
                <a:latin typeface="Franklin Gothic Medium"/>
                <a:cs typeface="Franklin Gothic Medium"/>
              </a:rPr>
              <a:t>c</a:t>
            </a:r>
            <a:r>
              <a:rPr sz="2800" b="0" spc="-35" dirty="0">
                <a:solidFill>
                  <a:srgbClr val="000000"/>
                </a:solidFill>
                <a:latin typeface="Franklin Gothic Medium"/>
                <a:cs typeface="Franklin Gothic Medium"/>
              </a:rPr>
              <a:t>onómicas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050414">
              <a:lnSpc>
                <a:spcPct val="100000"/>
              </a:lnSpc>
              <a:spcBef>
                <a:spcPts val="555"/>
              </a:spcBef>
            </a:pPr>
            <a:r>
              <a:rPr spc="-10" dirty="0"/>
              <a:t>Destrucción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15" dirty="0"/>
              <a:t>las</a:t>
            </a:r>
            <a:r>
              <a:rPr spc="-10" dirty="0"/>
              <a:t> </a:t>
            </a:r>
            <a:r>
              <a:rPr spc="-5" dirty="0"/>
              <a:t>estructuras</a:t>
            </a:r>
            <a:r>
              <a:rPr spc="-35" dirty="0"/>
              <a:t> </a:t>
            </a:r>
            <a:r>
              <a:rPr spc="-10" dirty="0"/>
              <a:t>tribales.</a:t>
            </a:r>
          </a:p>
          <a:p>
            <a:pPr marL="2050414" marR="5080">
              <a:lnSpc>
                <a:spcPct val="118100"/>
              </a:lnSpc>
            </a:pPr>
            <a:r>
              <a:rPr spc="-20" dirty="0"/>
              <a:t>Intensa</a:t>
            </a:r>
            <a:r>
              <a:rPr spc="-5" dirty="0"/>
              <a:t> </a:t>
            </a:r>
            <a:r>
              <a:rPr spc="-20" dirty="0"/>
              <a:t>segregación</a:t>
            </a:r>
            <a:r>
              <a:rPr spc="-25" dirty="0"/>
              <a:t> </a:t>
            </a:r>
            <a:r>
              <a:rPr spc="-15" dirty="0"/>
              <a:t>social</a:t>
            </a:r>
            <a:r>
              <a:rPr dirty="0"/>
              <a:t> </a:t>
            </a:r>
            <a:r>
              <a:rPr spc="-10" dirty="0"/>
              <a:t>entre</a:t>
            </a:r>
            <a:r>
              <a:rPr dirty="0"/>
              <a:t> </a:t>
            </a:r>
            <a:r>
              <a:rPr spc="-10" dirty="0"/>
              <a:t>colonos e</a:t>
            </a:r>
            <a:r>
              <a:rPr dirty="0"/>
              <a:t> </a:t>
            </a:r>
            <a:r>
              <a:rPr spc="-20" dirty="0"/>
              <a:t>indígenas. </a:t>
            </a:r>
            <a:r>
              <a:rPr spc="-509" dirty="0"/>
              <a:t> </a:t>
            </a:r>
            <a:r>
              <a:rPr spc="-30" dirty="0"/>
              <a:t>Pérdida</a:t>
            </a:r>
            <a:r>
              <a:rPr spc="5" dirty="0"/>
              <a:t> </a:t>
            </a:r>
            <a:r>
              <a:rPr spc="-5" dirty="0"/>
              <a:t>de</a:t>
            </a:r>
            <a:r>
              <a:rPr dirty="0"/>
              <a:t> </a:t>
            </a:r>
            <a:r>
              <a:rPr spc="-30" dirty="0"/>
              <a:t>la</a:t>
            </a:r>
            <a:r>
              <a:rPr spc="-15" dirty="0"/>
              <a:t> </a:t>
            </a:r>
            <a:r>
              <a:rPr spc="-20" dirty="0"/>
              <a:t>identidad</a:t>
            </a:r>
            <a:r>
              <a:rPr spc="5" dirty="0"/>
              <a:t> </a:t>
            </a:r>
            <a:r>
              <a:rPr spc="-15" dirty="0"/>
              <a:t>cultural (lengua,</a:t>
            </a:r>
            <a:r>
              <a:rPr dirty="0"/>
              <a:t> </a:t>
            </a:r>
            <a:r>
              <a:rPr spc="-15" dirty="0"/>
              <a:t>costumbres,</a:t>
            </a:r>
          </a:p>
          <a:p>
            <a:pPr marL="2050414">
              <a:lnSpc>
                <a:spcPts val="2140"/>
              </a:lnSpc>
            </a:pPr>
            <a:r>
              <a:rPr spc="-5" dirty="0"/>
              <a:t>creencias.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82841" y="2401570"/>
            <a:ext cx="2178685" cy="1870710"/>
            <a:chOff x="382841" y="2401570"/>
            <a:chExt cx="2178685" cy="1870710"/>
          </a:xfrm>
        </p:grpSpPr>
        <p:sp>
          <p:nvSpPr>
            <p:cNvPr id="12" name="object 12"/>
            <p:cNvSpPr/>
            <p:nvPr/>
          </p:nvSpPr>
          <p:spPr>
            <a:xfrm>
              <a:off x="395541" y="2414270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1845500" y="0"/>
                  </a:moveTo>
                  <a:lnTo>
                    <a:pt x="307568" y="0"/>
                  </a:lnTo>
                  <a:lnTo>
                    <a:pt x="262119" y="3333"/>
                  </a:lnTo>
                  <a:lnTo>
                    <a:pt x="218739" y="13018"/>
                  </a:lnTo>
                  <a:lnTo>
                    <a:pt x="177906" y="28578"/>
                  </a:lnTo>
                  <a:lnTo>
                    <a:pt x="140095" y="49537"/>
                  </a:lnTo>
                  <a:lnTo>
                    <a:pt x="105782" y="75419"/>
                  </a:lnTo>
                  <a:lnTo>
                    <a:pt x="75442" y="105750"/>
                  </a:lnTo>
                  <a:lnTo>
                    <a:pt x="49551" y="140052"/>
                  </a:lnTo>
                  <a:lnTo>
                    <a:pt x="28586" y="177851"/>
                  </a:lnTo>
                  <a:lnTo>
                    <a:pt x="13022" y="218670"/>
                  </a:lnTo>
                  <a:lnTo>
                    <a:pt x="3334" y="262034"/>
                  </a:lnTo>
                  <a:lnTo>
                    <a:pt x="0" y="307466"/>
                  </a:lnTo>
                  <a:lnTo>
                    <a:pt x="0" y="1845055"/>
                  </a:lnTo>
                  <a:lnTo>
                    <a:pt x="2153094" y="1845055"/>
                  </a:lnTo>
                  <a:lnTo>
                    <a:pt x="2153094" y="307466"/>
                  </a:lnTo>
                  <a:lnTo>
                    <a:pt x="2149757" y="262034"/>
                  </a:lnTo>
                  <a:lnTo>
                    <a:pt x="2140064" y="218670"/>
                  </a:lnTo>
                  <a:lnTo>
                    <a:pt x="2124492" y="177851"/>
                  </a:lnTo>
                  <a:lnTo>
                    <a:pt x="2103518" y="140052"/>
                  </a:lnTo>
                  <a:lnTo>
                    <a:pt x="2077619" y="105750"/>
                  </a:lnTo>
                  <a:lnTo>
                    <a:pt x="2047272" y="75419"/>
                  </a:lnTo>
                  <a:lnTo>
                    <a:pt x="2012953" y="49537"/>
                  </a:lnTo>
                  <a:lnTo>
                    <a:pt x="1975139" y="28578"/>
                  </a:lnTo>
                  <a:lnTo>
                    <a:pt x="1934308" y="13018"/>
                  </a:lnTo>
                  <a:lnTo>
                    <a:pt x="1890936" y="3333"/>
                  </a:lnTo>
                  <a:lnTo>
                    <a:pt x="184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5541" y="2414270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307568" y="0"/>
                  </a:moveTo>
                  <a:lnTo>
                    <a:pt x="1845500" y="0"/>
                  </a:lnTo>
                  <a:lnTo>
                    <a:pt x="1890936" y="3333"/>
                  </a:lnTo>
                  <a:lnTo>
                    <a:pt x="1934308" y="13018"/>
                  </a:lnTo>
                  <a:lnTo>
                    <a:pt x="1975139" y="28578"/>
                  </a:lnTo>
                  <a:lnTo>
                    <a:pt x="2012953" y="49537"/>
                  </a:lnTo>
                  <a:lnTo>
                    <a:pt x="2047272" y="75419"/>
                  </a:lnTo>
                  <a:lnTo>
                    <a:pt x="2077619" y="105750"/>
                  </a:lnTo>
                  <a:lnTo>
                    <a:pt x="2103518" y="140052"/>
                  </a:lnTo>
                  <a:lnTo>
                    <a:pt x="2124492" y="177851"/>
                  </a:lnTo>
                  <a:lnTo>
                    <a:pt x="2140064" y="218670"/>
                  </a:lnTo>
                  <a:lnTo>
                    <a:pt x="2149757" y="262034"/>
                  </a:lnTo>
                  <a:lnTo>
                    <a:pt x="2153094" y="307466"/>
                  </a:lnTo>
                  <a:lnTo>
                    <a:pt x="2153094" y="1845055"/>
                  </a:lnTo>
                  <a:lnTo>
                    <a:pt x="0" y="1845055"/>
                  </a:lnTo>
                  <a:lnTo>
                    <a:pt x="0" y="307466"/>
                  </a:lnTo>
                  <a:lnTo>
                    <a:pt x="3334" y="262034"/>
                  </a:lnTo>
                  <a:lnTo>
                    <a:pt x="13022" y="218670"/>
                  </a:lnTo>
                  <a:lnTo>
                    <a:pt x="28586" y="177851"/>
                  </a:lnTo>
                  <a:lnTo>
                    <a:pt x="49551" y="140052"/>
                  </a:lnTo>
                  <a:lnTo>
                    <a:pt x="75442" y="105750"/>
                  </a:lnTo>
                  <a:lnTo>
                    <a:pt x="105782" y="75419"/>
                  </a:lnTo>
                  <a:lnTo>
                    <a:pt x="140095" y="49537"/>
                  </a:lnTo>
                  <a:lnTo>
                    <a:pt x="177906" y="28578"/>
                  </a:lnTo>
                  <a:lnTo>
                    <a:pt x="218739" y="13018"/>
                  </a:lnTo>
                  <a:lnTo>
                    <a:pt x="262119" y="3333"/>
                  </a:lnTo>
                  <a:lnTo>
                    <a:pt x="307568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32815" y="3117926"/>
            <a:ext cx="1278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Franklin Gothic Medium"/>
                <a:cs typeface="Franklin Gothic Medium"/>
              </a:rPr>
              <a:t>Sociales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76322" y="4898897"/>
            <a:ext cx="5257165" cy="126746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46990">
              <a:lnSpc>
                <a:spcPts val="2140"/>
              </a:lnSpc>
              <a:spcBef>
                <a:spcPts val="484"/>
              </a:spcBef>
            </a:pPr>
            <a:r>
              <a:rPr sz="2100" spc="-10" dirty="0">
                <a:latin typeface="Franklin Gothic Medium"/>
                <a:cs typeface="Franklin Gothic Medium"/>
              </a:rPr>
              <a:t>Las </a:t>
            </a:r>
            <a:r>
              <a:rPr sz="2100" spc="-15" dirty="0">
                <a:latin typeface="Franklin Gothic Medium"/>
                <a:cs typeface="Franklin Gothic Medium"/>
              </a:rPr>
              <a:t>autoridades locales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fueron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sustituidas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por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gobernantes </a:t>
            </a:r>
            <a:r>
              <a:rPr sz="2100" spc="-15" dirty="0">
                <a:latin typeface="Franklin Gothic Medium"/>
                <a:cs typeface="Franklin Gothic Medium"/>
              </a:rPr>
              <a:t>coloniales.</a:t>
            </a:r>
            <a:endParaRPr sz="2100">
              <a:latin typeface="Franklin Gothic Medium"/>
              <a:cs typeface="Franklin Gothic Medium"/>
            </a:endParaRPr>
          </a:p>
          <a:p>
            <a:pPr marL="12700" marR="5080">
              <a:lnSpc>
                <a:spcPts val="2150"/>
              </a:lnSpc>
              <a:spcBef>
                <a:spcPts val="825"/>
              </a:spcBef>
            </a:pPr>
            <a:r>
              <a:rPr sz="2100" spc="-30" dirty="0">
                <a:latin typeface="Franklin Gothic Medium"/>
                <a:cs typeface="Franklin Gothic Medium"/>
              </a:rPr>
              <a:t>Aparición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45" dirty="0">
                <a:latin typeface="Franklin Gothic Medium"/>
                <a:cs typeface="Franklin Gothic Medium"/>
              </a:rPr>
              <a:t>movimientos</a:t>
            </a:r>
            <a:r>
              <a:rPr sz="2100" spc="1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nacionales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contra </a:t>
            </a:r>
            <a:r>
              <a:rPr sz="2100" spc="-30" dirty="0">
                <a:latin typeface="Franklin Gothic Medium"/>
                <a:cs typeface="Franklin Gothic Medium"/>
              </a:rPr>
              <a:t>la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ocupación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colonial.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82841" y="4338828"/>
            <a:ext cx="2178685" cy="1870710"/>
            <a:chOff x="382841" y="4338828"/>
            <a:chExt cx="2178685" cy="1870710"/>
          </a:xfrm>
        </p:grpSpPr>
        <p:sp>
          <p:nvSpPr>
            <p:cNvPr id="17" name="object 17"/>
            <p:cNvSpPr/>
            <p:nvPr/>
          </p:nvSpPr>
          <p:spPr>
            <a:xfrm>
              <a:off x="395541" y="4351528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1845500" y="0"/>
                  </a:moveTo>
                  <a:lnTo>
                    <a:pt x="307568" y="0"/>
                  </a:lnTo>
                  <a:lnTo>
                    <a:pt x="262119" y="3336"/>
                  </a:lnTo>
                  <a:lnTo>
                    <a:pt x="218739" y="13029"/>
                  </a:lnTo>
                  <a:lnTo>
                    <a:pt x="177906" y="28601"/>
                  </a:lnTo>
                  <a:lnTo>
                    <a:pt x="140095" y="49575"/>
                  </a:lnTo>
                  <a:lnTo>
                    <a:pt x="105782" y="75474"/>
                  </a:lnTo>
                  <a:lnTo>
                    <a:pt x="75442" y="105822"/>
                  </a:lnTo>
                  <a:lnTo>
                    <a:pt x="49551" y="140141"/>
                  </a:lnTo>
                  <a:lnTo>
                    <a:pt x="28586" y="177954"/>
                  </a:lnTo>
                  <a:lnTo>
                    <a:pt x="13022" y="218786"/>
                  </a:lnTo>
                  <a:lnTo>
                    <a:pt x="3334" y="262158"/>
                  </a:lnTo>
                  <a:lnTo>
                    <a:pt x="0" y="307594"/>
                  </a:lnTo>
                  <a:lnTo>
                    <a:pt x="0" y="1845132"/>
                  </a:lnTo>
                  <a:lnTo>
                    <a:pt x="2153094" y="1845132"/>
                  </a:lnTo>
                  <a:lnTo>
                    <a:pt x="2153094" y="307594"/>
                  </a:lnTo>
                  <a:lnTo>
                    <a:pt x="2149757" y="262158"/>
                  </a:lnTo>
                  <a:lnTo>
                    <a:pt x="2140064" y="218786"/>
                  </a:lnTo>
                  <a:lnTo>
                    <a:pt x="2124492" y="177954"/>
                  </a:lnTo>
                  <a:lnTo>
                    <a:pt x="2103518" y="140141"/>
                  </a:lnTo>
                  <a:lnTo>
                    <a:pt x="2077619" y="105822"/>
                  </a:lnTo>
                  <a:lnTo>
                    <a:pt x="2047272" y="75474"/>
                  </a:lnTo>
                  <a:lnTo>
                    <a:pt x="2012953" y="49575"/>
                  </a:lnTo>
                  <a:lnTo>
                    <a:pt x="1975139" y="28601"/>
                  </a:lnTo>
                  <a:lnTo>
                    <a:pt x="1934308" y="13029"/>
                  </a:lnTo>
                  <a:lnTo>
                    <a:pt x="1890936" y="3336"/>
                  </a:lnTo>
                  <a:lnTo>
                    <a:pt x="184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5541" y="4351528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307568" y="0"/>
                  </a:moveTo>
                  <a:lnTo>
                    <a:pt x="1845500" y="0"/>
                  </a:lnTo>
                  <a:lnTo>
                    <a:pt x="1890936" y="3336"/>
                  </a:lnTo>
                  <a:lnTo>
                    <a:pt x="1934308" y="13029"/>
                  </a:lnTo>
                  <a:lnTo>
                    <a:pt x="1975139" y="28601"/>
                  </a:lnTo>
                  <a:lnTo>
                    <a:pt x="2012953" y="49575"/>
                  </a:lnTo>
                  <a:lnTo>
                    <a:pt x="2047272" y="75474"/>
                  </a:lnTo>
                  <a:lnTo>
                    <a:pt x="2077619" y="105822"/>
                  </a:lnTo>
                  <a:lnTo>
                    <a:pt x="2103518" y="140141"/>
                  </a:lnTo>
                  <a:lnTo>
                    <a:pt x="2124492" y="177954"/>
                  </a:lnTo>
                  <a:lnTo>
                    <a:pt x="2140064" y="218786"/>
                  </a:lnTo>
                  <a:lnTo>
                    <a:pt x="2149757" y="262158"/>
                  </a:lnTo>
                  <a:lnTo>
                    <a:pt x="2153094" y="307594"/>
                  </a:lnTo>
                  <a:lnTo>
                    <a:pt x="2153094" y="1845132"/>
                  </a:lnTo>
                  <a:lnTo>
                    <a:pt x="0" y="1845132"/>
                  </a:lnTo>
                  <a:lnTo>
                    <a:pt x="0" y="307594"/>
                  </a:lnTo>
                  <a:lnTo>
                    <a:pt x="3334" y="262158"/>
                  </a:lnTo>
                  <a:lnTo>
                    <a:pt x="13022" y="218786"/>
                  </a:lnTo>
                  <a:lnTo>
                    <a:pt x="28586" y="177954"/>
                  </a:lnTo>
                  <a:lnTo>
                    <a:pt x="49551" y="140141"/>
                  </a:lnTo>
                  <a:lnTo>
                    <a:pt x="75442" y="105822"/>
                  </a:lnTo>
                  <a:lnTo>
                    <a:pt x="105782" y="75474"/>
                  </a:lnTo>
                  <a:lnTo>
                    <a:pt x="140095" y="49575"/>
                  </a:lnTo>
                  <a:lnTo>
                    <a:pt x="177906" y="28601"/>
                  </a:lnTo>
                  <a:lnTo>
                    <a:pt x="218739" y="13029"/>
                  </a:lnTo>
                  <a:lnTo>
                    <a:pt x="262119" y="3336"/>
                  </a:lnTo>
                  <a:lnTo>
                    <a:pt x="307568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34339" y="5056123"/>
            <a:ext cx="1276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5" dirty="0">
                <a:latin typeface="Franklin Gothic Medium"/>
                <a:cs typeface="Franklin Gothic Medium"/>
              </a:rPr>
              <a:t>Políticas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6">
            <a:extLst>
              <a:ext uri="{FF2B5EF4-FFF2-40B4-BE49-F238E27FC236}">
                <a16:creationId xmlns:a16="http://schemas.microsoft.com/office/drawing/2014/main" id="{081FF180-782B-41E0-AC09-0959CFDE291C}"/>
              </a:ext>
            </a:extLst>
          </p:cNvPr>
          <p:cNvGrpSpPr/>
          <p:nvPr/>
        </p:nvGrpSpPr>
        <p:grpSpPr>
          <a:xfrm>
            <a:off x="381000" y="304800"/>
            <a:ext cx="8153400" cy="6019800"/>
            <a:chOff x="2684559" y="327964"/>
            <a:chExt cx="9107530" cy="6335598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6052E8DD-649F-4B67-BCBA-9FBD1EEB2E1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4559" y="377240"/>
              <a:ext cx="9038882" cy="6286322"/>
            </a:xfrm>
            <a:prstGeom prst="rect">
              <a:avLst/>
            </a:prstGeom>
          </p:spPr>
        </p:pic>
        <p:sp>
          <p:nvSpPr>
            <p:cNvPr id="6" name="object 8">
              <a:extLst>
                <a:ext uri="{FF2B5EF4-FFF2-40B4-BE49-F238E27FC236}">
                  <a16:creationId xmlns:a16="http://schemas.microsoft.com/office/drawing/2014/main" id="{55984F7D-2852-4B76-9635-96DFB7327C36}"/>
                </a:ext>
              </a:extLst>
            </p:cNvPr>
            <p:cNvSpPr/>
            <p:nvPr/>
          </p:nvSpPr>
          <p:spPr>
            <a:xfrm>
              <a:off x="2714764" y="327964"/>
              <a:ext cx="9077325" cy="6324600"/>
            </a:xfrm>
            <a:custGeom>
              <a:avLst/>
              <a:gdLst/>
              <a:ahLst/>
              <a:cxnLst/>
              <a:rect l="l" t="t" r="r" b="b"/>
              <a:pathLst>
                <a:path w="9077325" h="6324600">
                  <a:moveTo>
                    <a:pt x="0" y="0"/>
                  </a:moveTo>
                  <a:lnTo>
                    <a:pt x="9077032" y="0"/>
                  </a:lnTo>
                  <a:lnTo>
                    <a:pt x="9077032" y="6324473"/>
                  </a:lnTo>
                  <a:lnTo>
                    <a:pt x="0" y="6324473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02003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1907ABB-73F8-4388-8629-DBE63C71E7E6}"/>
              </a:ext>
            </a:extLst>
          </p:cNvPr>
          <p:cNvSpPr txBox="1"/>
          <p:nvPr/>
        </p:nvSpPr>
        <p:spPr>
          <a:xfrm>
            <a:off x="685800" y="2438400"/>
            <a:ext cx="8153400" cy="3164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5745" indent="-2286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6379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Describa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cómo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se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llevó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cabo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el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 reparto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África.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6379" indent="-229235">
              <a:lnSpc>
                <a:spcPct val="100000"/>
              </a:lnSpc>
              <a:buAutoNum type="arabicPeriod"/>
              <a:tabLst>
                <a:tab pos="247015" algn="l"/>
              </a:tabLst>
            </a:pP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Destaque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importancia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la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Conferencia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Berlín.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4475" indent="-228600">
              <a:lnSpc>
                <a:spcPct val="100000"/>
              </a:lnSpc>
              <a:buAutoNum type="arabicPeriod"/>
              <a:tabLst>
                <a:tab pos="245110" algn="l"/>
              </a:tabLst>
            </a:pP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conocer cómo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llevó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cabo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reparto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de Asia.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7015" indent="-228600">
              <a:lnSpc>
                <a:spcPct val="100000"/>
              </a:lnSpc>
              <a:buAutoNum type="arabicPeriod"/>
              <a:tabLst>
                <a:tab pos="247650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Señale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cómo</a:t>
            </a:r>
            <a:r>
              <a:rPr lang="es-ES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realizó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posesión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otros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territorios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coloniales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europeos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9554" indent="-228600">
              <a:lnSpc>
                <a:spcPct val="100000"/>
              </a:lnSpc>
              <a:buAutoNum type="arabicPeriod"/>
              <a:tabLst>
                <a:tab pos="250190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Describa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nacimiento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otras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potencias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imperialistas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extraeuropeas.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Analice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las consecuencias del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Imperialismo</a:t>
            </a:r>
            <a:r>
              <a:rPr lang="es-ES" sz="1800" b="1" spc="-5" dirty="0">
                <a:solidFill>
                  <a:srgbClr val="FFFF00"/>
                </a:solidFill>
                <a:latin typeface="Calibri"/>
                <a:cs typeface="Calibri"/>
              </a:rPr>
              <a:t>.</a:t>
            </a:r>
            <a:endParaRPr lang="es-ES" sz="1800" b="1" dirty="0">
              <a:latin typeface="Calibri"/>
              <a:cs typeface="Calibri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E6B7351-DF4B-4834-B06D-0C4C95A50D09}"/>
              </a:ext>
            </a:extLst>
          </p:cNvPr>
          <p:cNvSpPr/>
          <p:nvPr/>
        </p:nvSpPr>
        <p:spPr>
          <a:xfrm>
            <a:off x="533400" y="533400"/>
            <a:ext cx="8305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solidFill>
                  <a:srgbClr val="FF0000"/>
                </a:solidFill>
              </a:rPr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2882776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989</Words>
  <Application>Microsoft Office PowerPoint</Application>
  <PresentationFormat>Presentación en pantalla (4:3)</PresentationFormat>
  <Paragraphs>127</Paragraphs>
  <Slides>25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Arial MT</vt:lpstr>
      <vt:lpstr>Calibri</vt:lpstr>
      <vt:lpstr>Franklin Gothic Medium</vt:lpstr>
      <vt:lpstr>Times New Roman</vt:lpstr>
      <vt:lpstr>Wingdings</vt:lpstr>
      <vt:lpstr>Office Theme</vt:lpstr>
      <vt:lpstr>Presentación de PowerPoint</vt:lpstr>
      <vt:lpstr>1. LA SEGUNDA REVOLUCIÓN INDUSTRIAL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IMPERIALISMO</vt:lpstr>
      <vt:lpstr>Presentación de PowerPoint</vt:lpstr>
      <vt:lpstr>Estratégicas</vt:lpstr>
      <vt:lpstr>Presentación de PowerPoint</vt:lpstr>
      <vt:lpstr>2.2. CONQUISTA, ORGANIZACIÓN Y EXPLOTACIÓN  COLONIAL</vt:lpstr>
      <vt:lpstr>Presentación de PowerPoint</vt:lpstr>
      <vt:lpstr>Presentación de PowerPoint</vt:lpstr>
      <vt:lpstr>-Los grandes imperios coloniales: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2.3. Consecuencias del imperialismo:</vt:lpstr>
      <vt:lpstr>Económicas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Maria Sanz</cp:lastModifiedBy>
  <cp:revision>3</cp:revision>
  <dcterms:created xsi:type="dcterms:W3CDTF">2022-02-04T09:20:57Z</dcterms:created>
  <dcterms:modified xsi:type="dcterms:W3CDTF">2025-08-12T09:00:09Z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2022-02-04T00:00:00Z</vt:filetime>
  </property>
</Properties>
</file>