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16" autoAdjust="0"/>
    <p:restoredTop sz="90929"/>
  </p:normalViewPr>
  <p:slideViewPr>
    <p:cSldViewPr>
      <p:cViewPr>
        <p:scale>
          <a:sx n="53" d="100"/>
          <a:sy n="53" d="100"/>
        </p:scale>
        <p:origin x="480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8B47D-F54C-411F-8CD7-C95D1B6D8573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C3443-93E0-433D-96E0-55789D6C15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C3443-93E0-433D-96E0-55789D6C15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69A40-DAC4-4B40-B04B-49F353586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00" y="1247775"/>
            <a:ext cx="7620000" cy="265271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24153C-9CE7-4FB8-BB23-0A6A20018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000" y="4002088"/>
            <a:ext cx="7620000" cy="18399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06D293-C922-4B54-81A5-FC9D2E73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583C66-2D9D-4A98-9DEF-AB28D279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E0B14B-CECD-4F16-A60A-33DFDDAF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16A47-0326-4247-8F9B-57476D8471F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780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47002-F690-4EDF-844B-9EC03BBCD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6F11D-4BDC-4BC8-9BF6-B48381809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F7F47E-D604-4F24-A4A9-C0671AD40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70712D-CD09-4BA5-8904-82C8730B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50C275-86C1-403D-ACE0-9D2241DD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0B668-A833-4EE9-BE38-FF726F4FBE3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0784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B55D0-5033-45F3-9A02-93A2819E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1900238"/>
            <a:ext cx="8763000" cy="3168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109EFC-0755-4145-A62F-9D79DABBF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5099050"/>
            <a:ext cx="8763000" cy="16668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882185-7B6F-4166-A648-DA7BDC1E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A286AE-12F3-4CB4-B8DD-6CA346A1D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F86FEB-6507-4C12-9318-145C6640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DE0BA-7D19-4769-8617-680B96CF2F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34020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7DDB6-6327-46E7-9D2A-DAAC4628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FA8AE8-6B22-44E6-84E3-9DDE9E2846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6550F1-3016-4173-938A-8B74A8B60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6525D8-9B2F-4DE6-A380-5CD7A02D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4D535A-06AF-4681-A348-907F623C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EDA4A4-09E7-4C31-9E6A-BE35F84E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C0E20-E9D1-4714-9F08-83FBFF714E9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8794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448CE-CF2C-4ABF-A11F-BF6115961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406400"/>
            <a:ext cx="8763000" cy="147161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B46530-9A87-40F9-8893-34A2962C2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88" y="1868488"/>
            <a:ext cx="4297362" cy="914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8AB58E-AFE4-4BFD-8623-25344C406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088" y="2782888"/>
            <a:ext cx="4297362" cy="40941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679C17-E93C-466A-8E83-D9F5BB0D8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43500" y="1868488"/>
            <a:ext cx="4319588" cy="914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F23A34-B2CB-4279-B44B-E549D6CE2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43500" y="2782888"/>
            <a:ext cx="4319588" cy="40941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749FB4D-A0F2-4820-9E6A-28484A86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71AA003-0C00-45EE-A734-3F0F85A8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97E034A-D374-4369-B00E-5323A38C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5CB54-9085-451F-9B3D-59CC9ADF731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4280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D51A7-5C9B-4022-823F-A795E333B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8D2C93-AC15-4FB5-BBD4-246550BC6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753222-C879-47E6-8428-CC9E8AF5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F0EA0E-4A5E-422B-A943-52750AF6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5A9E4-8771-4B9A-99FA-67BBA7D935B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9712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A096794-4BC1-4E3C-8600-3A4E55FF0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4B7EA4-0545-4243-8675-48EFB33E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33A51C-9E5D-4199-B029-32A06A4F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29626-D6C8-4653-8976-6DFA72F86E9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4771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DA908-B2A7-4304-9F2F-189173775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508000"/>
            <a:ext cx="3276600" cy="1778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232D9A-7EED-4911-8D9F-0681CF683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588" y="1096963"/>
            <a:ext cx="5143500" cy="54149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62F935-96D8-4851-82F7-DAFCA1AFB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0088" y="2286000"/>
            <a:ext cx="3276600" cy="423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F2C8C6-2DC1-4903-81C4-2D4CB248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E9FE5D-AA39-4E6A-B010-D6EA6DD60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E7660F-C201-4279-AECB-31656F25E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87F9E-624B-438D-8B41-046C8B4E6A9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9718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D1F4A-5871-4CF8-92E6-530A641D4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508000"/>
            <a:ext cx="3276600" cy="1778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1DBA0C9-E41F-4323-B8A4-56FB563B25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19588" y="1096963"/>
            <a:ext cx="5143500" cy="54149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0E3777-CE91-47A4-927D-3E5778DC7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0088" y="2286000"/>
            <a:ext cx="3276600" cy="423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AEB366-2BE3-444B-BD9F-CBCF0145A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A5902F-1C3A-47B7-A3B9-8767E7E3A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131357-CB4E-4A0F-9205-18C36A871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4AE70-7C18-4BE8-BD2D-6F6E99314DA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3358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F747D1-041F-4DCF-A433-F9058A0C3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7736CA-D17A-439A-9A4E-2C51A2672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874A3B-98B1-421B-8E4C-9D961D904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11AAB0-349F-4459-93E4-589EB4B8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88B169-9D46-4389-816B-00DE91D7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ED7B8-6AD0-4FDC-9896-81A1A0DBE8E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8171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AC8EEA-3043-485D-AA43-5E0D09F09F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43C149-9DDC-4F09-A570-4AFCF82A4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855D89-3138-41EA-BE16-7C29D143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48306C-BE6E-4D6F-A900-15EBD388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17667A-BA12-474E-BC30-3D77195A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83B61D-73FA-4DA1-9DBD-DDD752FB7C8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6008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5525A07-4553-47B2-9CCE-341BD8073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00820E9-6B9B-406C-9300-5592E63C6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1CD09C2-7A20-4A6E-B4F6-7A4D3DD880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439200-041E-42BC-AB60-9E8E2F0768E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788304B-E8C1-419C-923C-8598F31A173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33367A-DBF8-4566-8D2C-99B064BE76A2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una sola esquina redondeada 1">
            <a:extLst>
              <a:ext uri="{FF2B5EF4-FFF2-40B4-BE49-F238E27FC236}">
                <a16:creationId xmlns:a16="http://schemas.microsoft.com/office/drawing/2014/main" id="{C52F29C6-E623-4842-B415-74626862D3F2}"/>
              </a:ext>
            </a:extLst>
          </p:cNvPr>
          <p:cNvSpPr/>
          <p:nvPr/>
        </p:nvSpPr>
        <p:spPr>
          <a:xfrm>
            <a:off x="111448" y="5250160"/>
            <a:ext cx="5400600" cy="1944216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LA EUROPA NAPOLEÓNICA  Y EL CONGRESO DE VIENA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B05E4F47-B148-49E0-B472-BBF149315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351434" cy="7620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7A2CE8EB-F719-4F84-9E91-F538438C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  <p:sp>
        <p:nvSpPr>
          <p:cNvPr id="13317" name="Text Box 5">
            <a:extLst>
              <a:ext uri="{FF2B5EF4-FFF2-40B4-BE49-F238E27FC236}">
                <a16:creationId xmlns:a16="http://schemas.microsoft.com/office/drawing/2014/main" id="{CE657CE1-8C3D-40E3-B433-7D5477891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783" y="892172"/>
            <a:ext cx="3971942" cy="16156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3500" b="1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El </a:t>
            </a:r>
            <a:r>
              <a:rPr lang="en-US" altLang="es-ES" sz="3500" b="1" kern="12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Consulado</a:t>
            </a:r>
            <a:endParaRPr lang="en-US" altLang="es-ES" sz="3500" b="1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1" name="Freeform 50">
            <a:extLst>
              <a:ext uri="{FF2B5EF4-FFF2-40B4-BE49-F238E27FC236}">
                <a16:creationId xmlns:a16="http://schemas.microsoft.com/office/drawing/2014/main" id="{684BF3E1-C321-4F38-85CF-FEBBEEC1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5732"/>
            <a:ext cx="4554065" cy="6974268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F552D82D-CE7B-421A-AED6-5AD99C9CA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560" y="2690758"/>
            <a:ext cx="3971624" cy="37260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Napoleón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llevó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a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cabo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un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amplio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programa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de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reformas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internas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.</a:t>
            </a:r>
            <a:br>
              <a:rPr lang="en-US" altLang="es-ES" sz="1700" dirty="0">
                <a:solidFill>
                  <a:srgbClr val="000000"/>
                </a:solidFill>
                <a:latin typeface="+mn-lt"/>
              </a:rPr>
            </a:b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En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cuanto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a la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política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exterior,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emprendió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un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ambicioso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plan de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conquistas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militares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.</a:t>
            </a:r>
            <a:br>
              <a:rPr lang="en-US" altLang="es-ES" sz="1700" dirty="0">
                <a:solidFill>
                  <a:srgbClr val="000000"/>
                </a:solidFill>
                <a:latin typeface="+mn-lt"/>
              </a:rPr>
            </a:br>
            <a:br>
              <a:rPr lang="en-US" altLang="es-ES" sz="1700" dirty="0">
                <a:solidFill>
                  <a:srgbClr val="000000"/>
                </a:solidFill>
                <a:latin typeface="+mn-lt"/>
              </a:rPr>
            </a:b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Los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franceses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triunfaron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en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Marengo (Italia) y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Hohenlinden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(Austria); al no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poder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vencer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a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Inglaterra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firmaron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con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este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imperio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el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Tratado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de Amiens (1802).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en-US" altLang="es-ES" sz="1700" dirty="0">
                <a:solidFill>
                  <a:srgbClr val="000000"/>
                </a:solidFill>
                <a:latin typeface="+mn-lt"/>
              </a:rPr>
            </a:b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Sin embargo,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en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1803 la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paz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establecida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con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Inglaterra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se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rompió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. Ello,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sumado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a las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conspiraciones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de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varias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regiones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francesas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planteó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a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Napoleón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la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necesidad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de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fortalecer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su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1700" dirty="0" err="1">
                <a:solidFill>
                  <a:srgbClr val="000000"/>
                </a:solidFill>
                <a:latin typeface="+mn-lt"/>
              </a:rPr>
              <a:t>poder</a:t>
            </a:r>
            <a:r>
              <a:rPr lang="en-US" altLang="es-ES" sz="1700" dirty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DEFED197-4755-4785-BC31-C2396B759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6650" y="134938"/>
            <a:ext cx="365283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95000"/>
              </a:lnSpc>
              <a:spcAft>
                <a:spcPts val="600"/>
              </a:spcAft>
            </a:pPr>
            <a:r>
              <a:rPr lang="en-US" altLang="es-ES" sz="1700" b="1">
                <a:solidFill>
                  <a:srgbClr val="FFFFFF"/>
                </a:solidFill>
                <a:latin typeface="Arial" panose="020B0604020202020204" pitchFamily="34" charset="0"/>
              </a:rPr>
              <a:t>La Revolución Francesa</a:t>
            </a:r>
          </a:p>
        </p:txBody>
      </p:sp>
      <p:pic>
        <p:nvPicPr>
          <p:cNvPr id="13322" name="Picture 10" descr="Consulado (Francia) - Wikipedia, la enciclopedia libre">
            <a:extLst>
              <a:ext uri="{FF2B5EF4-FFF2-40B4-BE49-F238E27FC236}">
                <a16:creationId xmlns:a16="http://schemas.microsoft.com/office/drawing/2014/main" id="{BD2CE1D7-0392-443D-9DC6-EAF6B1CF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48" y="0"/>
            <a:ext cx="4760915" cy="39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>
            <a:extLst>
              <a:ext uri="{FF2B5EF4-FFF2-40B4-BE49-F238E27FC236}">
                <a16:creationId xmlns:a16="http://schemas.microsoft.com/office/drawing/2014/main" id="{2241223E-6840-473C-84C0-94091B06A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84" y="3951650"/>
            <a:ext cx="3883249" cy="327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99027" y="762000"/>
            <a:ext cx="4170051" cy="6096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2C78A70-A1BC-4EA4-8DCD-B2A5B99AA750}"/>
              </a:ext>
            </a:extLst>
          </p:cNvPr>
          <p:cNvSpPr/>
          <p:nvPr/>
        </p:nvSpPr>
        <p:spPr>
          <a:xfrm>
            <a:off x="3444988" y="323601"/>
            <a:ext cx="3349256" cy="876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700" b="1" kern="1200" dirty="0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NAPOLEÓN EMPERADOR</a:t>
            </a:r>
          </a:p>
        </p:txBody>
      </p:sp>
      <p:pic>
        <p:nvPicPr>
          <p:cNvPr id="14345" name="Picture 9">
            <a:extLst>
              <a:ext uri="{FF2B5EF4-FFF2-40B4-BE49-F238E27FC236}">
                <a16:creationId xmlns:a16="http://schemas.microsoft.com/office/drawing/2014/main" id="{477D42FA-FF74-4344-AEEE-BE25147F6E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4" r="36390"/>
          <a:stretch/>
        </p:blipFill>
        <p:spPr bwMode="auto">
          <a:xfrm>
            <a:off x="567069" y="761994"/>
            <a:ext cx="244274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A8CAB4F-26CF-4CD0-91EA-AD64777CADF9}"/>
              </a:ext>
            </a:extLst>
          </p:cNvPr>
          <p:cNvSpPr txBox="1"/>
          <p:nvPr/>
        </p:nvSpPr>
        <p:spPr>
          <a:xfrm>
            <a:off x="3423093" y="1793776"/>
            <a:ext cx="3313814" cy="5328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Tras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ser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consagrado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emperador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 los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franceses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Napoleón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concentró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sus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esfuerzos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la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difusión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</a:t>
            </a:r>
            <a:br>
              <a:rPr lang="en-US" altLang="es-ES" sz="2000" b="1" dirty="0">
                <a:solidFill>
                  <a:schemeClr val="bg1"/>
                </a:solidFill>
                <a:latin typeface="+mn-lt"/>
              </a:rPr>
            </a:b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los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principios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 la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revolución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: la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implantación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 las ideas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liberales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, la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redacción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Constituciones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y la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adopción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reformas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la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Iglesia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000" b="1" dirty="0">
              <a:solidFill>
                <a:schemeClr val="bg1"/>
              </a:solidFill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el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ámbito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externo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tuvo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que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enfrentar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sucesivas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coaliciones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de los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Estados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Europeos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Su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política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expansiva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llegó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a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su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máximo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apogeo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sz="2000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sz="2000" b="1" dirty="0">
                <a:solidFill>
                  <a:schemeClr val="bg1"/>
                </a:solidFill>
                <a:latin typeface="+mn-lt"/>
              </a:rPr>
              <a:t> 1812</a:t>
            </a:r>
            <a:r>
              <a:rPr lang="en-US" altLang="es-ES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pic>
        <p:nvPicPr>
          <p:cNvPr id="14348" name="Picture 12">
            <a:extLst>
              <a:ext uri="{FF2B5EF4-FFF2-40B4-BE49-F238E27FC236}">
                <a16:creationId xmlns:a16="http://schemas.microsoft.com/office/drawing/2014/main" id="{2F8EF14B-16DD-45FC-9285-727DC1A6A4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" r="29021" b="2"/>
          <a:stretch/>
        </p:blipFill>
        <p:spPr bwMode="auto">
          <a:xfrm>
            <a:off x="7171764" y="762005"/>
            <a:ext cx="2421166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>
            <a:extLst>
              <a:ext uri="{FF2B5EF4-FFF2-40B4-BE49-F238E27FC236}">
                <a16:creationId xmlns:a16="http://schemas.microsoft.com/office/drawing/2014/main" id="{E1AE09B6-F36D-41D7-BEBB-B72F2B288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152525"/>
            <a:ext cx="5130800" cy="460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5">
            <a:extLst>
              <a:ext uri="{FF2B5EF4-FFF2-40B4-BE49-F238E27FC236}">
                <a16:creationId xmlns:a16="http://schemas.microsoft.com/office/drawing/2014/main" id="{287E85B0-4465-433A-9F37-916B884E5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727075"/>
            <a:ext cx="50847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s-ES" sz="2600" b="1">
                <a:solidFill>
                  <a:srgbClr val="333399"/>
                </a:solidFill>
                <a:latin typeface="Arial" panose="020B0604020202020204" pitchFamily="34" charset="0"/>
              </a:rPr>
              <a:t>El gran imperio napoleónico (1812)</a:t>
            </a:r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4BEDC816-5F93-453E-9F8A-3E8A1F4FD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1333500"/>
            <a:ext cx="6996112" cy="589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A6104DCB-2938-4150-B9BD-2DE2B1158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209600"/>
            <a:ext cx="16129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8" name="Picture 14">
            <a:extLst>
              <a:ext uri="{FF2B5EF4-FFF2-40B4-BE49-F238E27FC236}">
                <a16:creationId xmlns:a16="http://schemas.microsoft.com/office/drawing/2014/main" id="{FF961AAB-6353-4195-8278-8207E6919B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8" r="4" b="4"/>
          <a:stretch/>
        </p:blipFill>
        <p:spPr bwMode="auto">
          <a:xfrm>
            <a:off x="5012589" y="-1"/>
            <a:ext cx="5147412" cy="32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Batalla de Leipzig, 19 de octubre de 1813 (grabado en color) de Unbekannt Unbekannt">
            <a:extLst>
              <a:ext uri="{FF2B5EF4-FFF2-40B4-BE49-F238E27FC236}">
                <a16:creationId xmlns:a16="http://schemas.microsoft.com/office/drawing/2014/main" id="{DADA5095-87DE-44A5-998C-5D0CA5B6CD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6"/>
          <a:stretch/>
        </p:blipFill>
        <p:spPr bwMode="auto">
          <a:xfrm>
            <a:off x="3534721" y="3340397"/>
            <a:ext cx="6656967" cy="43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531"/>
            <a:ext cx="6549833" cy="7620531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531"/>
            <a:ext cx="6192645" cy="7620531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07663942-5A39-4813-830B-B939E883B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6304136" cy="12897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 DECLIVE DEL IMPERIO</a:t>
            </a: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755AF705-84EB-4653-92A4-69976B9C1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89720"/>
            <a:ext cx="3955142" cy="57606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600" dirty="0" err="1">
                <a:latin typeface="+mn-lt"/>
              </a:rPr>
              <a:t>En</a:t>
            </a:r>
            <a:r>
              <a:rPr lang="en-US" altLang="es-ES" sz="2600" dirty="0">
                <a:latin typeface="+mn-lt"/>
              </a:rPr>
              <a:t> 1812, </a:t>
            </a:r>
            <a:r>
              <a:rPr lang="en-US" altLang="es-ES" sz="2600" dirty="0" err="1">
                <a:latin typeface="+mn-lt"/>
              </a:rPr>
              <a:t>luego</a:t>
            </a:r>
            <a:r>
              <a:rPr lang="en-US" altLang="es-ES" sz="2600" dirty="0">
                <a:latin typeface="+mn-lt"/>
              </a:rPr>
              <a:t> de </a:t>
            </a:r>
            <a:r>
              <a:rPr lang="en-US" altLang="es-ES" sz="2600" dirty="0" err="1">
                <a:latin typeface="+mn-lt"/>
              </a:rPr>
              <a:t>llegar</a:t>
            </a:r>
            <a:r>
              <a:rPr lang="en-US" altLang="es-ES" sz="2600" dirty="0">
                <a:latin typeface="+mn-lt"/>
              </a:rPr>
              <a:t> a </a:t>
            </a:r>
            <a:r>
              <a:rPr lang="en-US" altLang="es-ES" sz="2600" dirty="0" err="1">
                <a:latin typeface="+mn-lt"/>
              </a:rPr>
              <a:t>su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máxima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expansión</a:t>
            </a:r>
            <a:r>
              <a:rPr lang="en-US" altLang="es-ES" sz="2600" dirty="0">
                <a:latin typeface="+mn-lt"/>
              </a:rPr>
              <a:t>, se </a:t>
            </a:r>
            <a:r>
              <a:rPr lang="en-US" altLang="es-ES" sz="2600" dirty="0" err="1">
                <a:latin typeface="+mn-lt"/>
              </a:rPr>
              <a:t>inició</a:t>
            </a:r>
            <a:r>
              <a:rPr lang="en-US" altLang="es-ES" sz="2600" dirty="0">
                <a:latin typeface="+mn-lt"/>
              </a:rPr>
              <a:t> la </a:t>
            </a:r>
            <a:r>
              <a:rPr lang="en-US" altLang="es-ES" sz="2600" dirty="0" err="1">
                <a:latin typeface="+mn-lt"/>
              </a:rPr>
              <a:t>caída</a:t>
            </a:r>
            <a:r>
              <a:rPr lang="en-US" altLang="es-ES" sz="2600" dirty="0">
                <a:latin typeface="+mn-lt"/>
              </a:rPr>
              <a:t> del </a:t>
            </a:r>
            <a:r>
              <a:rPr lang="en-US" altLang="es-ES" sz="2600" dirty="0" err="1">
                <a:latin typeface="+mn-lt"/>
              </a:rPr>
              <a:t>imperio</a:t>
            </a:r>
            <a:r>
              <a:rPr lang="en-US" altLang="es-ES" sz="2600" dirty="0">
                <a:latin typeface="+mn-lt"/>
              </a:rPr>
              <a:t>: </a:t>
            </a:r>
            <a:r>
              <a:rPr lang="en-US" altLang="es-ES" sz="2600" dirty="0" err="1">
                <a:latin typeface="+mn-lt"/>
              </a:rPr>
              <a:t>en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España</a:t>
            </a:r>
            <a:r>
              <a:rPr lang="en-US" altLang="es-ES" sz="2600" dirty="0">
                <a:latin typeface="+mn-lt"/>
              </a:rPr>
              <a:t> la población se </a:t>
            </a:r>
            <a:r>
              <a:rPr lang="en-US" altLang="es-ES" sz="2600" dirty="0" err="1">
                <a:latin typeface="+mn-lt"/>
              </a:rPr>
              <a:t>levantó</a:t>
            </a:r>
            <a:r>
              <a:rPr lang="en-US" altLang="es-ES" sz="2600" dirty="0">
                <a:latin typeface="+mn-lt"/>
              </a:rPr>
              <a:t> contra las </a:t>
            </a:r>
            <a:r>
              <a:rPr lang="en-US" altLang="es-ES" sz="2600" dirty="0" err="1">
                <a:latin typeface="+mn-lt"/>
              </a:rPr>
              <a:t>tropas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francesas</a:t>
            </a:r>
            <a:r>
              <a:rPr lang="en-US" altLang="es-ES" sz="2600" dirty="0">
                <a:latin typeface="+mn-lt"/>
              </a:rPr>
              <a:t> y </a:t>
            </a:r>
            <a:r>
              <a:rPr lang="en-US" altLang="es-ES" sz="2600" dirty="0" err="1">
                <a:latin typeface="+mn-lt"/>
              </a:rPr>
              <a:t>en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Rusia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sufrieron</a:t>
            </a:r>
            <a:r>
              <a:rPr lang="en-US" altLang="es-ES" sz="2600" dirty="0">
                <a:latin typeface="+mn-lt"/>
              </a:rPr>
              <a:t> una </a:t>
            </a:r>
            <a:r>
              <a:rPr lang="en-US" altLang="es-ES" sz="2600" dirty="0" err="1">
                <a:latin typeface="+mn-lt"/>
              </a:rPr>
              <a:t>catastrófica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derrota</a:t>
            </a:r>
            <a:r>
              <a:rPr lang="en-US" altLang="es-ES" sz="2600" dirty="0">
                <a:latin typeface="+mn-lt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600" dirty="0"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600" dirty="0">
                <a:latin typeface="+mn-lt"/>
              </a:rPr>
              <a:t>Una </a:t>
            </a:r>
            <a:r>
              <a:rPr lang="en-US" altLang="es-ES" sz="2600" dirty="0" err="1">
                <a:latin typeface="+mn-lt"/>
              </a:rPr>
              <a:t>nueva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coalición</a:t>
            </a:r>
            <a:r>
              <a:rPr lang="en-US" altLang="es-ES" sz="2600" dirty="0">
                <a:latin typeface="+mn-lt"/>
              </a:rPr>
              <a:t>, </a:t>
            </a:r>
            <a:r>
              <a:rPr lang="en-US" altLang="es-ES" sz="2600" dirty="0" err="1">
                <a:latin typeface="+mn-lt"/>
              </a:rPr>
              <a:t>integrada</a:t>
            </a:r>
            <a:r>
              <a:rPr lang="en-US" altLang="es-ES" sz="2600" dirty="0">
                <a:latin typeface="+mn-lt"/>
              </a:rPr>
              <a:t> por </a:t>
            </a:r>
            <a:r>
              <a:rPr lang="en-US" altLang="es-ES" sz="2600" dirty="0" err="1">
                <a:latin typeface="+mn-lt"/>
              </a:rPr>
              <a:t>Inglaterra</a:t>
            </a:r>
            <a:r>
              <a:rPr lang="en-US" altLang="es-ES" sz="2600" dirty="0">
                <a:latin typeface="+mn-lt"/>
              </a:rPr>
              <a:t>, </a:t>
            </a:r>
            <a:r>
              <a:rPr lang="en-US" altLang="es-ES" sz="2600" dirty="0" err="1">
                <a:latin typeface="+mn-lt"/>
              </a:rPr>
              <a:t>Rusia</a:t>
            </a:r>
            <a:r>
              <a:rPr lang="en-US" altLang="es-ES" sz="2600" dirty="0">
                <a:latin typeface="+mn-lt"/>
              </a:rPr>
              <a:t>, Austria y </a:t>
            </a:r>
            <a:r>
              <a:rPr lang="en-US" altLang="es-ES" sz="2600" dirty="0" err="1">
                <a:latin typeface="+mn-lt"/>
              </a:rPr>
              <a:t>Prusia</a:t>
            </a:r>
            <a:r>
              <a:rPr lang="en-US" altLang="es-ES" sz="2600" dirty="0">
                <a:latin typeface="+mn-lt"/>
              </a:rPr>
              <a:t>, </a:t>
            </a:r>
            <a:r>
              <a:rPr lang="en-US" altLang="es-ES" sz="2600" dirty="0" err="1">
                <a:latin typeface="+mn-lt"/>
              </a:rPr>
              <a:t>derrotó</a:t>
            </a:r>
            <a:r>
              <a:rPr lang="en-US" altLang="es-ES" sz="2600" dirty="0">
                <a:latin typeface="+mn-lt"/>
              </a:rPr>
              <a:t> a </a:t>
            </a:r>
            <a:r>
              <a:rPr lang="en-US" altLang="es-ES" sz="2600" dirty="0" err="1">
                <a:latin typeface="+mn-lt"/>
              </a:rPr>
              <a:t>Napoleón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en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Leipizig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en</a:t>
            </a:r>
            <a:r>
              <a:rPr lang="en-US" altLang="es-ES" sz="2600" dirty="0">
                <a:latin typeface="+mn-lt"/>
              </a:rPr>
              <a:t> 1813. El </a:t>
            </a:r>
            <a:r>
              <a:rPr lang="en-US" altLang="es-ES" sz="2600" dirty="0" err="1">
                <a:latin typeface="+mn-lt"/>
              </a:rPr>
              <a:t>emperador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fue</a:t>
            </a:r>
            <a:r>
              <a:rPr lang="en-US" altLang="es-ES" sz="2600" dirty="0">
                <a:latin typeface="+mn-lt"/>
              </a:rPr>
              <a:t> </a:t>
            </a:r>
            <a:r>
              <a:rPr lang="en-US" altLang="es-ES" sz="2600" dirty="0" err="1">
                <a:latin typeface="+mn-lt"/>
              </a:rPr>
              <a:t>exiliado</a:t>
            </a:r>
            <a:r>
              <a:rPr lang="en-US" altLang="es-ES" sz="2600" dirty="0">
                <a:latin typeface="+mn-lt"/>
              </a:rPr>
              <a:t> a la </a:t>
            </a:r>
            <a:r>
              <a:rPr lang="en-US" altLang="es-ES" sz="2600" dirty="0" err="1">
                <a:latin typeface="+mn-lt"/>
              </a:rPr>
              <a:t>isla</a:t>
            </a:r>
            <a:r>
              <a:rPr lang="en-US" altLang="es-ES" sz="2600" dirty="0">
                <a:latin typeface="+mn-lt"/>
              </a:rPr>
              <a:t> de Elba.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99027" y="762000"/>
            <a:ext cx="4170051" cy="6096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F6F90F92-3A62-4ED8-92C2-915464CD2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372" y="353617"/>
            <a:ext cx="3349256" cy="11521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s-ES" sz="4000" b="1" kern="1200" dirty="0">
                <a:solidFill>
                  <a:srgbClr val="92D050">
                    <a:alpha val="60000"/>
                  </a:srgbClr>
                </a:solidFill>
                <a:latin typeface="+mj-lt"/>
                <a:ea typeface="+mj-ea"/>
                <a:cs typeface="+mj-cs"/>
              </a:rPr>
              <a:t>El </a:t>
            </a:r>
            <a:r>
              <a:rPr lang="en-US" altLang="es-ES" sz="4000" b="1" kern="1200" dirty="0" err="1">
                <a:solidFill>
                  <a:srgbClr val="92D050">
                    <a:alpha val="60000"/>
                  </a:srgbClr>
                </a:solidFill>
                <a:latin typeface="+mj-lt"/>
                <a:ea typeface="+mj-ea"/>
                <a:cs typeface="+mj-cs"/>
              </a:rPr>
              <a:t>imperio</a:t>
            </a:r>
            <a:r>
              <a:rPr lang="en-US" altLang="es-ES" sz="4000" b="1" kern="1200" dirty="0">
                <a:solidFill>
                  <a:srgbClr val="92D050">
                    <a:alpha val="60000"/>
                  </a:srgbClr>
                </a:solidFill>
                <a:latin typeface="+mj-lt"/>
                <a:ea typeface="+mj-ea"/>
                <a:cs typeface="+mj-cs"/>
              </a:rPr>
              <a:t> de los </a:t>
            </a:r>
            <a:r>
              <a:rPr lang="en-US" altLang="es-ES" sz="4000" b="1" kern="1200" dirty="0" err="1">
                <a:solidFill>
                  <a:srgbClr val="92D050">
                    <a:alpha val="60000"/>
                  </a:srgbClr>
                </a:solidFill>
                <a:latin typeface="+mj-lt"/>
                <a:ea typeface="+mj-ea"/>
                <a:cs typeface="+mj-cs"/>
              </a:rPr>
              <a:t>Cien</a:t>
            </a:r>
            <a:r>
              <a:rPr lang="en-US" altLang="es-ES" sz="4000" b="1" kern="1200" dirty="0">
                <a:solidFill>
                  <a:srgbClr val="92D050">
                    <a:alpha val="60000"/>
                  </a:srgbClr>
                </a:solidFill>
                <a:latin typeface="+mj-lt"/>
                <a:ea typeface="+mj-ea"/>
                <a:cs typeface="+mj-cs"/>
              </a:rPr>
              <a:t> Días</a:t>
            </a:r>
          </a:p>
        </p:txBody>
      </p:sp>
      <p:pic>
        <p:nvPicPr>
          <p:cNvPr id="17417" name="Picture 9">
            <a:extLst>
              <a:ext uri="{FF2B5EF4-FFF2-40B4-BE49-F238E27FC236}">
                <a16:creationId xmlns:a16="http://schemas.microsoft.com/office/drawing/2014/main" id="{79CDB347-C27A-4511-B885-839A687FC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1" r="40833"/>
          <a:stretch/>
        </p:blipFill>
        <p:spPr bwMode="auto">
          <a:xfrm>
            <a:off x="567069" y="761994"/>
            <a:ext cx="244274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Text Box 7">
            <a:extLst>
              <a:ext uri="{FF2B5EF4-FFF2-40B4-BE49-F238E27FC236}">
                <a16:creationId xmlns:a16="http://schemas.microsoft.com/office/drawing/2014/main" id="{66FD8A4F-32E4-49DF-862B-96A7744E3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3093" y="1859362"/>
            <a:ext cx="3313814" cy="49986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marzo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de 1815,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Napoleón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recuperó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el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poder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por un breve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periodo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conocido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como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los “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Cien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Días”.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Fue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derrotado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forma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definitiva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la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batalla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de Waterloo.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b="1" dirty="0">
              <a:solidFill>
                <a:schemeClr val="bg1"/>
              </a:solidFill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Napoleón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fue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confinado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por los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ingleses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a la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isla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de Santa Elena,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donde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murió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s-ES" b="1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altLang="es-ES" b="1" dirty="0">
                <a:solidFill>
                  <a:schemeClr val="bg1"/>
                </a:solidFill>
                <a:latin typeface="+mn-lt"/>
              </a:rPr>
              <a:t> 1821.</a:t>
            </a:r>
          </a:p>
        </p:txBody>
      </p:sp>
      <p:pic>
        <p:nvPicPr>
          <p:cNvPr id="17420" name="Picture 12">
            <a:extLst>
              <a:ext uri="{FF2B5EF4-FFF2-40B4-BE49-F238E27FC236}">
                <a16:creationId xmlns:a16="http://schemas.microsoft.com/office/drawing/2014/main" id="{086D2AE3-F74B-4B36-9DCC-3A9A949D9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8" r="43299" b="1"/>
          <a:stretch/>
        </p:blipFill>
        <p:spPr bwMode="auto">
          <a:xfrm>
            <a:off x="7171764" y="762005"/>
            <a:ext cx="2421166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E9271-FC80-406B-830F-61E726284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"/>
            <a:ext cx="8636000" cy="1361728"/>
          </a:xfrm>
        </p:spPr>
        <p:txBody>
          <a:bodyPr/>
          <a:lstStyle/>
          <a:p>
            <a:r>
              <a:rPr lang="es-ES" altLang="es-ES" sz="4400" b="1" dirty="0"/>
              <a:t>El Congreso de Viena (1814-1815)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393F77-6226-4A1A-8476-3841E5FC4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73" y="1217712"/>
            <a:ext cx="9329627" cy="5556151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dirty="0"/>
              <a:t>En Viena se reúnen en un Congreso representantes de Gran Bretaña, Rusia, Prusia, Austria… + Francia, presididos por el canciller austriaco </a:t>
            </a:r>
            <a:r>
              <a:rPr lang="es-ES" altLang="es-ES" dirty="0" err="1"/>
              <a:t>Metternich</a:t>
            </a:r>
            <a:r>
              <a:rPr lang="es-ES" altLang="es-ES" dirty="0"/>
              <a:t>.</a:t>
            </a:r>
          </a:p>
          <a:p>
            <a:endParaRPr lang="en-US" dirty="0"/>
          </a:p>
        </p:txBody>
      </p:sp>
      <p:pic>
        <p:nvPicPr>
          <p:cNvPr id="4" name="Picture 8" descr="C:\Documents and Settings\Enrique\Mis documentos\Mis imágenes\congreso-viena-1815.jpg">
            <a:extLst>
              <a:ext uri="{FF2B5EF4-FFF2-40B4-BE49-F238E27FC236}">
                <a16:creationId xmlns:a16="http://schemas.microsoft.com/office/drawing/2014/main" id="{7A132A90-17D4-4A6B-B2FD-25664D385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3" y="3379284"/>
            <a:ext cx="6802438" cy="39290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C6D5BB5-90B2-439E-833D-C5F784A9B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328" y="2441848"/>
            <a:ext cx="205929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66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1A1FA41-E1D1-43CF-8B3B-5E6140890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CC2D84B-6969-4F00-BEBA-81C2EBCD3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80000" cy="7620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D282BE-4461-4794-89A5-394723CDF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00" y="1524001"/>
            <a:ext cx="2795476" cy="4571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065848-5CD4-4706-8F2D-A1E4C553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64" y="968268"/>
            <a:ext cx="2127463" cy="5040521"/>
          </a:xfrm>
        </p:spPr>
        <p:txBody>
          <a:bodyPr>
            <a:normAutofit/>
          </a:bodyPr>
          <a:lstStyle/>
          <a:p>
            <a:r>
              <a:rPr lang="es-ES" altLang="es-ES" sz="3200" b="1" dirty="0">
                <a:solidFill>
                  <a:srgbClr val="92D050">
                    <a:alpha val="60000"/>
                  </a:srgbClr>
                </a:solidFill>
              </a:rPr>
              <a:t>El Congreso de Viena (1814-1815)</a:t>
            </a:r>
            <a:endParaRPr lang="en-US" sz="3200" dirty="0">
              <a:solidFill>
                <a:srgbClr val="92D050">
                  <a:alpha val="60000"/>
                </a:srgbClr>
              </a:solidFill>
            </a:endParaRPr>
          </a:p>
        </p:txBody>
      </p:sp>
      <p:sp>
        <p:nvSpPr>
          <p:cNvPr id="26" name="Marcador de contenido 4">
            <a:extLst>
              <a:ext uri="{FF2B5EF4-FFF2-40B4-BE49-F238E27FC236}">
                <a16:creationId xmlns:a16="http://schemas.microsoft.com/office/drawing/2014/main" id="{E576C1FA-8AB4-4C80-8D8C-2111E201E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046" y="968268"/>
            <a:ext cx="4105490" cy="5683463"/>
          </a:xfrm>
        </p:spPr>
        <p:txBody>
          <a:bodyPr anchor="ctr">
            <a:noAutofit/>
          </a:bodyPr>
          <a:lstStyle/>
          <a:p>
            <a:r>
              <a:rPr lang="es-ES" altLang="es-ES" sz="2400" dirty="0">
                <a:solidFill>
                  <a:schemeClr val="bg1"/>
                </a:solidFill>
              </a:rPr>
              <a:t>Objetivos: </a:t>
            </a:r>
          </a:p>
          <a:p>
            <a:pPr lvl="1"/>
            <a:r>
              <a:rPr lang="es-ES" altLang="es-ES" sz="2400" dirty="0">
                <a:solidFill>
                  <a:schemeClr val="bg1"/>
                </a:solidFill>
              </a:rPr>
              <a:t>Restaurar el AR y los monarcas y dinastías derrocados por las guerras napoleónicas.</a:t>
            </a:r>
          </a:p>
          <a:p>
            <a:pPr lvl="1"/>
            <a:r>
              <a:rPr lang="es-ES" altLang="es-ES" sz="2400" dirty="0">
                <a:solidFill>
                  <a:schemeClr val="bg1"/>
                </a:solidFill>
              </a:rPr>
              <a:t>Abolir Constituciones y reimplantar el absolutismo.</a:t>
            </a:r>
          </a:p>
          <a:p>
            <a:pPr lvl="1"/>
            <a:r>
              <a:rPr lang="es-ES" altLang="es-ES" sz="2400" dirty="0">
                <a:solidFill>
                  <a:schemeClr val="bg1"/>
                </a:solidFill>
              </a:rPr>
              <a:t>Recomponer el mapa político de Europa.</a:t>
            </a:r>
          </a:p>
          <a:p>
            <a:pPr lvl="1"/>
            <a:r>
              <a:rPr lang="es-ES" altLang="es-ES" sz="2400" dirty="0">
                <a:solidFill>
                  <a:schemeClr val="bg1"/>
                </a:solidFill>
              </a:rPr>
              <a:t>No aplicar medidas humillantes a Francia (no se pudo volver al AR).</a:t>
            </a:r>
          </a:p>
          <a:p>
            <a:pPr lvl="2"/>
            <a:r>
              <a:rPr lang="es-ES" altLang="es-ES" dirty="0">
                <a:solidFill>
                  <a:schemeClr val="bg1"/>
                </a:solidFill>
              </a:rPr>
              <a:t>Luis XVIII promulga una “Carta Otorgada”, con postulados liberales moderados.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0051F8F8-5B4C-490A-845C-8824861A2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999" y="519692"/>
            <a:ext cx="3074047" cy="667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27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E6112-AAF2-4AB3-A2CB-0D479417F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400" b="1"/>
              <a:t>El Congreso de Viena (1814-1815)</a:t>
            </a:r>
            <a:endParaRPr lang="en-US" dirty="0"/>
          </a:p>
        </p:txBody>
      </p:sp>
      <p:pic>
        <p:nvPicPr>
          <p:cNvPr id="18434" name="Picture 2" descr="Comentario mapa 1815 – TODOS SOMOS HISTORIA">
            <a:extLst>
              <a:ext uri="{FF2B5EF4-FFF2-40B4-BE49-F238E27FC236}">
                <a16:creationId xmlns:a16="http://schemas.microsoft.com/office/drawing/2014/main" id="{AC8A8C8D-3EA6-453B-8912-A322466D0E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878" y="2081808"/>
            <a:ext cx="6238244" cy="45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968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DB592-8513-44E9-A8DC-6788121AA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"/>
            <a:ext cx="8636000" cy="857671"/>
          </a:xfrm>
        </p:spPr>
        <p:txBody>
          <a:bodyPr/>
          <a:lstStyle/>
          <a:p>
            <a:r>
              <a:rPr lang="es-ES" altLang="es-ES" sz="4400" b="1" dirty="0"/>
              <a:t>El Congreso de Viena (1814-1815)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BF04CC-FE37-4B60-A052-F47F05153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7673"/>
            <a:ext cx="6520160" cy="5688632"/>
          </a:xfrm>
        </p:spPr>
        <p:txBody>
          <a:bodyPr/>
          <a:lstStyle/>
          <a:p>
            <a:pPr lvl="1" algn="l"/>
            <a:r>
              <a:rPr lang="es-ES" altLang="es-ES" dirty="0"/>
              <a:t>En Francia se restablecen las fronteras de 1789.</a:t>
            </a:r>
          </a:p>
          <a:p>
            <a:pPr lvl="1" algn="l"/>
            <a:r>
              <a:rPr lang="es-ES" altLang="es-ES" dirty="0"/>
              <a:t>Nuevos Estados-tapón en torno a Francia: </a:t>
            </a:r>
            <a:r>
              <a:rPr lang="es-ES" altLang="es-ES" b="1" dirty="0"/>
              <a:t>Países Bajos </a:t>
            </a:r>
            <a:r>
              <a:rPr lang="es-ES" altLang="es-ES" dirty="0"/>
              <a:t>(Holanda, Bélgica y Luxemburgo)</a:t>
            </a:r>
            <a:r>
              <a:rPr lang="es-ES" altLang="es-ES" b="1" dirty="0"/>
              <a:t>, Confederación Helvética, reino de Piamonte-Cerdeña</a:t>
            </a:r>
            <a:r>
              <a:rPr lang="es-ES" altLang="es-ES" dirty="0"/>
              <a:t>.</a:t>
            </a:r>
          </a:p>
          <a:p>
            <a:pPr lvl="1" algn="l"/>
            <a:r>
              <a:rPr lang="es-ES" altLang="es-ES" dirty="0"/>
              <a:t>Reparto territorial equilibrado entre:</a:t>
            </a:r>
          </a:p>
          <a:p>
            <a:pPr lvl="2" algn="l"/>
            <a:r>
              <a:rPr lang="es-ES" altLang="es-ES" b="1" dirty="0"/>
              <a:t>Rusia: </a:t>
            </a:r>
            <a:r>
              <a:rPr lang="es-ES" altLang="es-ES" dirty="0"/>
              <a:t>Finlandia, Besarabia, Polonia;</a:t>
            </a:r>
            <a:endParaRPr lang="es-ES" altLang="es-ES" b="1" dirty="0"/>
          </a:p>
          <a:p>
            <a:pPr lvl="2" algn="l"/>
            <a:r>
              <a:rPr lang="es-ES" altLang="es-ES" b="1" dirty="0"/>
              <a:t>Austria: </a:t>
            </a:r>
            <a:r>
              <a:rPr lang="es-ES" altLang="es-ES" dirty="0"/>
              <a:t>Italia y Adriático;</a:t>
            </a:r>
            <a:endParaRPr lang="es-ES" altLang="es-ES" b="1" dirty="0"/>
          </a:p>
          <a:p>
            <a:pPr lvl="2" algn="l"/>
            <a:r>
              <a:rPr lang="es-ES" altLang="es-ES" b="1" dirty="0"/>
              <a:t>Prusia: </a:t>
            </a:r>
            <a:r>
              <a:rPr lang="es-ES" altLang="es-ES" dirty="0"/>
              <a:t>Sajonia (Brandemburgo), parte de la Pomerania sueca, Renania (Westfalia), </a:t>
            </a:r>
            <a:r>
              <a:rPr lang="es-ES" altLang="es-ES" dirty="0" err="1"/>
              <a:t>Posnania</a:t>
            </a:r>
            <a:r>
              <a:rPr lang="es-ES" altLang="es-ES" dirty="0"/>
              <a:t>; para impedir la hegemonía de una sobre las demás.</a:t>
            </a:r>
          </a:p>
        </p:txBody>
      </p:sp>
      <p:pic>
        <p:nvPicPr>
          <p:cNvPr id="4" name="Picture 2" descr="D:\Actual\T03 Los nacionalismos europeos\Europa en 1815.jpg">
            <a:extLst>
              <a:ext uri="{FF2B5EF4-FFF2-40B4-BE49-F238E27FC236}">
                <a16:creationId xmlns:a16="http://schemas.microsoft.com/office/drawing/2014/main" id="{5F23F36F-215A-426F-A983-717576DB2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68" y="1061328"/>
            <a:ext cx="2498973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Europa en 1815. El Congreso de Viena">
            <a:extLst>
              <a:ext uri="{FF2B5EF4-FFF2-40B4-BE49-F238E27FC236}">
                <a16:creationId xmlns:a16="http://schemas.microsoft.com/office/drawing/2014/main" id="{45E0CC6D-C0F3-4C40-8576-EECF7F384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3" t="7974" r="21153" b="23491"/>
          <a:stretch>
            <a:fillRect/>
          </a:stretch>
        </p:blipFill>
        <p:spPr bwMode="auto">
          <a:xfrm>
            <a:off x="6672912" y="4017727"/>
            <a:ext cx="3015599" cy="332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72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21">
            <a:extLst>
              <a:ext uri="{FF2B5EF4-FFF2-40B4-BE49-F238E27FC236}">
                <a16:creationId xmlns:a16="http://schemas.microsoft.com/office/drawing/2014/main" id="{FEB0B922-A6AE-4089-8B21-F3E1A770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31321" cy="7620000"/>
          </a:xfrm>
          <a:custGeom>
            <a:avLst/>
            <a:gdLst>
              <a:gd name="connsiteX0" fmla="*/ 0 w 10237586"/>
              <a:gd name="connsiteY0" fmla="*/ 0 h 6858000"/>
              <a:gd name="connsiteX1" fmla="*/ 7061432 w 10237586"/>
              <a:gd name="connsiteY1" fmla="*/ 0 h 6858000"/>
              <a:gd name="connsiteX2" fmla="*/ 10237586 w 10237586"/>
              <a:gd name="connsiteY2" fmla="*/ 6858000 h 6858000"/>
              <a:gd name="connsiteX3" fmla="*/ 0 w 102375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7586" h="6858000">
                <a:moveTo>
                  <a:pt x="0" y="0"/>
                </a:moveTo>
                <a:lnTo>
                  <a:pt x="7061432" y="0"/>
                </a:lnTo>
                <a:lnTo>
                  <a:pt x="1023758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 20">
            <a:extLst>
              <a:ext uri="{FF2B5EF4-FFF2-40B4-BE49-F238E27FC236}">
                <a16:creationId xmlns:a16="http://schemas.microsoft.com/office/drawing/2014/main" id="{C5EB7378-ADA3-4D6E-8E3A-09FAD147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16946" cy="7620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83835E-B086-4805-B084-AEF5F9AF2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05694"/>
            <a:ext cx="8763000" cy="1472848"/>
          </a:xfrm>
        </p:spPr>
        <p:txBody>
          <a:bodyPr>
            <a:normAutofit/>
          </a:bodyPr>
          <a:lstStyle/>
          <a:p>
            <a:r>
              <a:rPr lang="es-ES" altLang="es-ES" b="1">
                <a:solidFill>
                  <a:srgbClr val="FFFFFF"/>
                </a:solidFill>
              </a:rPr>
              <a:t>El Congreso de Viena (1814-1815)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9FE6E3-FEBC-4CA4-8C0A-90C6C6956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455" y="1649760"/>
            <a:ext cx="5831909" cy="5346471"/>
          </a:xfrm>
        </p:spPr>
        <p:txBody>
          <a:bodyPr>
            <a:normAutofit/>
          </a:bodyPr>
          <a:lstStyle/>
          <a:p>
            <a:pPr lvl="1"/>
            <a:r>
              <a:rPr lang="es-ES" altLang="es-ES" sz="2400" b="1" dirty="0">
                <a:solidFill>
                  <a:srgbClr val="FFFFFF"/>
                </a:solidFill>
              </a:rPr>
              <a:t>Suecia</a:t>
            </a:r>
            <a:r>
              <a:rPr lang="es-ES" altLang="es-ES" sz="2400" dirty="0">
                <a:solidFill>
                  <a:srgbClr val="FFFFFF"/>
                </a:solidFill>
              </a:rPr>
              <a:t> incorporó Noruega y parte de Finlandia.</a:t>
            </a:r>
          </a:p>
          <a:p>
            <a:pPr lvl="1"/>
            <a:r>
              <a:rPr lang="es-ES" altLang="es-ES" sz="2400" b="1" dirty="0">
                <a:solidFill>
                  <a:srgbClr val="FFFFFF"/>
                </a:solidFill>
              </a:rPr>
              <a:t>Dinamarca se </a:t>
            </a:r>
            <a:r>
              <a:rPr lang="es-ES" altLang="es-ES" sz="2400" dirty="0">
                <a:solidFill>
                  <a:srgbClr val="FFFFFF"/>
                </a:solidFill>
              </a:rPr>
              <a:t>anexionó los ducados de Schleswig-Holstein, </a:t>
            </a:r>
            <a:r>
              <a:rPr lang="es-ES" altLang="es-ES" sz="2400" dirty="0" err="1">
                <a:solidFill>
                  <a:srgbClr val="FFFFFF"/>
                </a:solidFill>
              </a:rPr>
              <a:t>Lauemburgo</a:t>
            </a:r>
            <a:r>
              <a:rPr lang="es-ES" altLang="es-ES" sz="2400" dirty="0">
                <a:solidFill>
                  <a:srgbClr val="FFFFFF"/>
                </a:solidFill>
              </a:rPr>
              <a:t> y parte de la Pomerania sueca.</a:t>
            </a:r>
          </a:p>
          <a:p>
            <a:pPr lvl="1"/>
            <a:r>
              <a:rPr lang="es-ES" altLang="es-ES" sz="2400" dirty="0">
                <a:solidFill>
                  <a:srgbClr val="FFFFFF"/>
                </a:solidFill>
              </a:rPr>
              <a:t>En Alemania se estableció la </a:t>
            </a:r>
            <a:r>
              <a:rPr lang="es-ES" altLang="es-ES" sz="2400" b="1" dirty="0">
                <a:solidFill>
                  <a:srgbClr val="FFFFFF"/>
                </a:solidFill>
              </a:rPr>
              <a:t>Confederación Germánica</a:t>
            </a:r>
            <a:r>
              <a:rPr lang="es-ES" altLang="es-ES" sz="2400" dirty="0">
                <a:solidFill>
                  <a:srgbClr val="FFFFFF"/>
                </a:solidFill>
              </a:rPr>
              <a:t>, con una Dieta o Asamblea permanente.</a:t>
            </a:r>
          </a:p>
          <a:p>
            <a:pPr lvl="1"/>
            <a:r>
              <a:rPr lang="es-ES" altLang="es-ES" sz="2400" b="1" dirty="0">
                <a:solidFill>
                  <a:srgbClr val="FFFFFF"/>
                </a:solidFill>
              </a:rPr>
              <a:t>GB</a:t>
            </a:r>
            <a:r>
              <a:rPr lang="es-ES" altLang="es-ES" sz="2400" dirty="0">
                <a:solidFill>
                  <a:srgbClr val="FFFFFF"/>
                </a:solidFill>
              </a:rPr>
              <a:t> aumentó su imperio ultramarino, convirtiéndose en gran potencia (en Europa consigue  </a:t>
            </a:r>
            <a:r>
              <a:rPr lang="es-ES" altLang="es-ES" sz="2400" dirty="0" err="1">
                <a:solidFill>
                  <a:srgbClr val="FFFFFF"/>
                </a:solidFill>
              </a:rPr>
              <a:t>Helgoland</a:t>
            </a:r>
            <a:r>
              <a:rPr lang="es-ES" altLang="es-ES" sz="2400" dirty="0">
                <a:solidFill>
                  <a:srgbClr val="FFFFFF"/>
                </a:solidFill>
              </a:rPr>
              <a:t>, Malta e Islas Jónicas).</a:t>
            </a:r>
          </a:p>
          <a:p>
            <a:endParaRPr lang="en-US" sz="1900" dirty="0">
              <a:solidFill>
                <a:srgbClr val="FFFFFF"/>
              </a:solidFill>
            </a:endParaRPr>
          </a:p>
        </p:txBody>
      </p:sp>
      <p:pic>
        <p:nvPicPr>
          <p:cNvPr id="5" name="Picture 5" descr="Europa en 1815. El Congreso de Viena">
            <a:extLst>
              <a:ext uri="{FF2B5EF4-FFF2-40B4-BE49-F238E27FC236}">
                <a16:creationId xmlns:a16="http://schemas.microsoft.com/office/drawing/2014/main" id="{88797B8B-C1F0-412F-805A-E1B5D2B9B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5" t="7759" r="41350" b="34052"/>
          <a:stretch>
            <a:fillRect/>
          </a:stretch>
        </p:blipFill>
        <p:spPr bwMode="auto">
          <a:xfrm>
            <a:off x="6945544" y="1649760"/>
            <a:ext cx="2865644" cy="347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Actual\T03 Los nacionalismos europeos\Europa en 1815.jpg">
            <a:extLst>
              <a:ext uri="{FF2B5EF4-FFF2-40B4-BE49-F238E27FC236}">
                <a16:creationId xmlns:a16="http://schemas.microsoft.com/office/drawing/2014/main" id="{919809DB-8360-48F0-AD60-71218805D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8232" y="5528081"/>
            <a:ext cx="2420268" cy="146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505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0" y="0"/>
            <a:ext cx="10157460" cy="76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800100" y="0"/>
            <a:ext cx="9348884" cy="7620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83540" y="0"/>
            <a:ext cx="8976460" cy="7620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E04B5C-A195-4A8F-8FEF-ABF85E3D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365" y="405694"/>
            <a:ext cx="5970411" cy="1472848"/>
          </a:xfrm>
        </p:spPr>
        <p:txBody>
          <a:bodyPr>
            <a:normAutofit/>
          </a:bodyPr>
          <a:lstStyle/>
          <a:p>
            <a:r>
              <a:rPr lang="es-ES" altLang="es-ES" b="1"/>
              <a:t>El Congreso de Viena (1814-1815)</a:t>
            </a:r>
            <a:endParaRPr lang="en-US"/>
          </a:p>
        </p:txBody>
      </p:sp>
      <p:pic>
        <p:nvPicPr>
          <p:cNvPr id="21506" name="Picture 2" descr="mas-historia: Congreso de Viena">
            <a:extLst>
              <a:ext uri="{FF2B5EF4-FFF2-40B4-BE49-F238E27FC236}">
                <a16:creationId xmlns:a16="http://schemas.microsoft.com/office/drawing/2014/main" id="{BCCAB651-D903-4AE4-A3A8-E8667854C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694" y="2932755"/>
            <a:ext cx="3795798" cy="426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A27C3E-8E98-46F0-BA72-FDBB2F8C9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888" y="1878542"/>
            <a:ext cx="6077096" cy="533576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altLang="es-ES" sz="2200" dirty="0"/>
              <a:t>                   Nuevo orden político-ideológico, basado  en:</a:t>
            </a:r>
          </a:p>
          <a:p>
            <a:pPr marL="1168400" lvl="1" algn="just"/>
            <a:r>
              <a:rPr lang="es-ES" altLang="es-ES" sz="2200" b="1" dirty="0"/>
              <a:t>Legitimidad</a:t>
            </a:r>
            <a:r>
              <a:rPr lang="es-ES" altLang="es-ES" sz="2200" dirty="0"/>
              <a:t>. Derecho divino de los monarcas </a:t>
            </a:r>
            <a:r>
              <a:rPr lang="es-ES" altLang="es-ES" sz="2200" dirty="0">
                <a:sym typeface="Wingdings" panose="05000000000000000000" pitchFamily="2" charset="2"/>
              </a:rPr>
              <a:t></a:t>
            </a:r>
            <a:r>
              <a:rPr lang="es-ES" altLang="es-ES" sz="2200" dirty="0"/>
              <a:t> regreso al trono a las dinastías reinantes antes de 1789.</a:t>
            </a:r>
          </a:p>
          <a:p>
            <a:pPr marL="1168400" lvl="1" algn="just"/>
            <a:r>
              <a:rPr lang="es-ES" altLang="es-ES" sz="2200" b="1" dirty="0"/>
              <a:t>Absolutismo</a:t>
            </a:r>
            <a:r>
              <a:rPr lang="es-ES" altLang="es-ES" sz="2200" dirty="0"/>
              <a:t>. Poder absoluto del monarca no frenado ni por ninguna Constitución ni  por el principio de soberanía nacional.</a:t>
            </a:r>
          </a:p>
          <a:p>
            <a:pPr marL="1168400" lvl="1" algn="just"/>
            <a:r>
              <a:rPr lang="es-ES" altLang="es-ES" sz="2200" b="1" dirty="0"/>
              <a:t>Equilibrio</a:t>
            </a:r>
            <a:r>
              <a:rPr lang="es-ES" altLang="es-ES" sz="2200" dirty="0"/>
              <a:t>. Principio de inspiración británica que impedía la expansión de una potencia a costa de otros Estados para evitar conflictos en Europa.</a:t>
            </a:r>
          </a:p>
          <a:p>
            <a:pPr marL="1168400" lvl="1" algn="just"/>
            <a:r>
              <a:rPr lang="es-ES" altLang="es-ES" sz="2200" b="1" dirty="0"/>
              <a:t>Intervencionismo</a:t>
            </a:r>
            <a:r>
              <a:rPr lang="es-ES" altLang="es-ES" sz="2200" dirty="0"/>
              <a:t>. Las potencias intervendrían en aquellos territorios en los que surgieran movimientos populares que pusieran en peligro los otros principios señalados. Esto condujo a un sistema de alianzas y la realización de congresos.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93767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77964" cy="762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77964" y="0"/>
            <a:ext cx="8482036" cy="76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4402D0-4688-4F66-A240-B2B5A4363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18" y="2376264"/>
            <a:ext cx="1909906" cy="2968160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s-ES" altLang="es-ES" sz="2500" b="1" dirty="0"/>
              <a:t>El </a:t>
            </a:r>
            <a:r>
              <a:rPr lang="es-ES" altLang="es-ES" sz="2500" dirty="0"/>
              <a:t>Congreso de </a:t>
            </a:r>
            <a:r>
              <a:rPr lang="es-ES" altLang="es-ES" sz="2500" b="1" dirty="0"/>
              <a:t>Viena (1814-1815)</a:t>
            </a:r>
            <a:endParaRPr lang="en-US" sz="25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B25434-950C-44D0-A29C-88FA37C6A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106" y="425624"/>
            <a:ext cx="7296950" cy="6768752"/>
          </a:xfrm>
        </p:spPr>
        <p:txBody>
          <a:bodyPr anchor="ctr">
            <a:normAutofit/>
          </a:bodyPr>
          <a:lstStyle/>
          <a:p>
            <a:pPr marL="914400" lvl="2" indent="0">
              <a:lnSpc>
                <a:spcPct val="90000"/>
              </a:lnSpc>
              <a:buNone/>
              <a:defRPr/>
            </a:pPr>
            <a:r>
              <a:rPr lang="es-ES" sz="2000" b="1" dirty="0">
                <a:solidFill>
                  <a:schemeClr val="bg1"/>
                </a:solidFill>
              </a:rPr>
              <a:t>INSTRUMENTOS DE INTERVENCIÓN:</a:t>
            </a:r>
          </a:p>
          <a:p>
            <a:pPr marL="1970088" lvl="2">
              <a:lnSpc>
                <a:spcPct val="90000"/>
              </a:lnSpc>
              <a:defRPr/>
            </a:pPr>
            <a:r>
              <a:rPr lang="es-ES" sz="2000" b="1" dirty="0">
                <a:solidFill>
                  <a:schemeClr val="bg1"/>
                </a:solidFill>
              </a:rPr>
              <a:t>La Santa Alianza: </a:t>
            </a:r>
            <a:r>
              <a:rPr lang="es-ES" sz="2000" dirty="0">
                <a:solidFill>
                  <a:schemeClr val="bg1"/>
                </a:solidFill>
              </a:rPr>
              <a:t>Fieles al principio de solidaridad entre reyes, los monarcas </a:t>
            </a:r>
            <a:r>
              <a:rPr lang="es-ES" sz="2000" i="1" dirty="0">
                <a:solidFill>
                  <a:schemeClr val="bg1"/>
                </a:solidFill>
              </a:rPr>
              <a:t>ruso</a:t>
            </a:r>
            <a:r>
              <a:rPr lang="es-ES" sz="2000" dirty="0">
                <a:solidFill>
                  <a:schemeClr val="bg1"/>
                </a:solidFill>
              </a:rPr>
              <a:t> (ortodoxo), </a:t>
            </a:r>
            <a:r>
              <a:rPr lang="es-ES" sz="2000" i="1" dirty="0">
                <a:solidFill>
                  <a:schemeClr val="bg1"/>
                </a:solidFill>
              </a:rPr>
              <a:t>austríaco</a:t>
            </a:r>
            <a:r>
              <a:rPr lang="es-ES" sz="2000" dirty="0">
                <a:solidFill>
                  <a:schemeClr val="bg1"/>
                </a:solidFill>
              </a:rPr>
              <a:t> (católico) y </a:t>
            </a:r>
            <a:r>
              <a:rPr lang="es-ES" sz="2000" i="1" dirty="0">
                <a:solidFill>
                  <a:schemeClr val="bg1"/>
                </a:solidFill>
              </a:rPr>
              <a:t>prusiano</a:t>
            </a:r>
            <a:r>
              <a:rPr lang="es-ES" sz="2000" dirty="0">
                <a:solidFill>
                  <a:schemeClr val="bg1"/>
                </a:solidFill>
              </a:rPr>
              <a:t> (protestante), que se consideraban a sí mismos reyes por la "Gracia de Dios", firmaron el </a:t>
            </a:r>
            <a:r>
              <a:rPr lang="es-ES" sz="2000" b="1" dirty="0">
                <a:solidFill>
                  <a:schemeClr val="bg1"/>
                </a:solidFill>
              </a:rPr>
              <a:t>Pacto de la Santa Alianza</a:t>
            </a:r>
            <a:r>
              <a:rPr lang="es-ES" sz="2000" dirty="0">
                <a:solidFill>
                  <a:schemeClr val="bg1"/>
                </a:solidFill>
              </a:rPr>
              <a:t>. Se trataba de un documento que, invocando los principios del </a:t>
            </a:r>
            <a:r>
              <a:rPr lang="es-ES" sz="2000" b="1" dirty="0">
                <a:solidFill>
                  <a:schemeClr val="bg1"/>
                </a:solidFill>
              </a:rPr>
              <a:t>cristianismo</a:t>
            </a:r>
            <a:r>
              <a:rPr lang="es-ES" sz="2000" dirty="0">
                <a:solidFill>
                  <a:schemeClr val="bg1"/>
                </a:solidFill>
              </a:rPr>
              <a:t>, pretendía sustentar las relaciones internacionales mediante una serie de máximas religiosas como la </a:t>
            </a:r>
            <a:r>
              <a:rPr lang="es-ES" sz="2000" i="1" dirty="0">
                <a:solidFill>
                  <a:schemeClr val="bg1"/>
                </a:solidFill>
              </a:rPr>
              <a:t>"eterna religión de Dios salvador</a:t>
            </a:r>
            <a:r>
              <a:rPr lang="es-ES" sz="2000" dirty="0">
                <a:solidFill>
                  <a:schemeClr val="bg1"/>
                </a:solidFill>
              </a:rPr>
              <a:t>“</a:t>
            </a:r>
          </a:p>
          <a:p>
            <a:pPr marL="1970088" lvl="2">
              <a:lnSpc>
                <a:spcPct val="90000"/>
              </a:lnSpc>
              <a:defRPr/>
            </a:pPr>
            <a:r>
              <a:rPr lang="es-ES" sz="2000" b="1" dirty="0">
                <a:solidFill>
                  <a:schemeClr val="bg1"/>
                </a:solidFill>
              </a:rPr>
              <a:t>Cuádruple Alianza</a:t>
            </a:r>
            <a:r>
              <a:rPr lang="es-ES" sz="2000" dirty="0">
                <a:solidFill>
                  <a:schemeClr val="bg1"/>
                </a:solidFill>
              </a:rPr>
              <a:t>: coalición integrada por las potencias europeas (Rusia, Austria, Prusia y GB) para defender el orden europeo en Viena y a conducir las relaciones internacionales por medio de contactos diplomáticos.</a:t>
            </a:r>
          </a:p>
          <a:p>
            <a:pPr marL="2328863" lvl="3" indent="-358775">
              <a:lnSpc>
                <a:spcPct val="90000"/>
              </a:lnSpc>
              <a:defRPr/>
            </a:pPr>
            <a:r>
              <a:rPr lang="es-ES" dirty="0">
                <a:solidFill>
                  <a:schemeClr val="bg1"/>
                </a:solidFill>
              </a:rPr>
              <a:t>Se reunirán en </a:t>
            </a:r>
            <a:r>
              <a:rPr lang="es-ES" b="1" dirty="0">
                <a:solidFill>
                  <a:schemeClr val="bg1"/>
                </a:solidFill>
              </a:rPr>
              <a:t>congresos</a:t>
            </a:r>
            <a:r>
              <a:rPr lang="es-ES" dirty="0">
                <a:solidFill>
                  <a:schemeClr val="bg1"/>
                </a:solidFill>
              </a:rPr>
              <a:t>, foros donde se discutieron las formas de resolver los conflictos internacionales y evitar el recurso a la guerra para resolver disputas entre naciones. Congresos de </a:t>
            </a:r>
            <a:r>
              <a:rPr lang="es-ES" b="1" dirty="0">
                <a:solidFill>
                  <a:schemeClr val="bg1"/>
                </a:solidFill>
              </a:rPr>
              <a:t>Aquisgrán</a:t>
            </a:r>
            <a:r>
              <a:rPr lang="es-ES" dirty="0">
                <a:solidFill>
                  <a:schemeClr val="bg1"/>
                </a:solidFill>
              </a:rPr>
              <a:t> (1818), </a:t>
            </a:r>
            <a:r>
              <a:rPr lang="es-ES" b="1" dirty="0" err="1">
                <a:solidFill>
                  <a:schemeClr val="bg1"/>
                </a:solidFill>
              </a:rPr>
              <a:t>Troppau</a:t>
            </a:r>
            <a:r>
              <a:rPr lang="es-ES" dirty="0">
                <a:solidFill>
                  <a:schemeClr val="bg1"/>
                </a:solidFill>
              </a:rPr>
              <a:t> (1820) y </a:t>
            </a:r>
            <a:r>
              <a:rPr lang="es-ES" b="1" dirty="0">
                <a:solidFill>
                  <a:schemeClr val="bg1"/>
                </a:solidFill>
              </a:rPr>
              <a:t>Verona</a:t>
            </a:r>
            <a:r>
              <a:rPr lang="es-ES" dirty="0">
                <a:solidFill>
                  <a:schemeClr val="bg1"/>
                </a:solidFill>
              </a:rPr>
              <a:t> (1822).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endParaRPr lang="es-E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685BE417-313B-4F3C-B2A3-F9AA3F591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" y="-13205"/>
            <a:ext cx="3185958" cy="238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Cuádruple Alianza - EcuRed">
            <a:extLst>
              <a:ext uri="{FF2B5EF4-FFF2-40B4-BE49-F238E27FC236}">
                <a16:creationId xmlns:a16="http://schemas.microsoft.com/office/drawing/2014/main" id="{CAFE0C4F-522B-4B8C-BC15-A864E5657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252" y="5243737"/>
            <a:ext cx="3556431" cy="242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8098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861</Words>
  <Application>Microsoft Office PowerPoint</Application>
  <PresentationFormat>Personalizado</PresentationFormat>
  <Paragraphs>52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Times New Roman</vt:lpstr>
      <vt:lpstr>Arial</vt:lpstr>
      <vt:lpstr>Default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Congreso de Viena (1814-1815)</vt:lpstr>
      <vt:lpstr>El Congreso de Viena (1814-1815)</vt:lpstr>
      <vt:lpstr>El Congreso de Viena (1814-1815)</vt:lpstr>
      <vt:lpstr>El Congreso de Viena (1814-1815)</vt:lpstr>
      <vt:lpstr>El Congreso de Viena (1814-1815)</vt:lpstr>
      <vt:lpstr>El Congreso de Viena (1814-1815)</vt:lpstr>
      <vt:lpstr>El Congreso de Viena (1814-1815)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2</cp:revision>
  <dcterms:created xsi:type="dcterms:W3CDTF">2020-10-21T16:49:09Z</dcterms:created>
  <dcterms:modified xsi:type="dcterms:W3CDTF">2020-10-21T16:58:50Z</dcterms:modified>
</cp:coreProperties>
</file>