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314" r:id="rId4"/>
    <p:sldId id="315" r:id="rId5"/>
    <p:sldId id="259" r:id="rId6"/>
    <p:sldId id="321" r:id="rId7"/>
    <p:sldId id="261" r:id="rId8"/>
    <p:sldId id="327" r:id="rId9"/>
    <p:sldId id="260" r:id="rId10"/>
    <p:sldId id="313" r:id="rId11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7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82971-6BC1-425A-ACF9-2A04CE9BA30C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1AD13-DA32-4471-BC4A-05DE90C95F0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8896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3198FD-1696-4A33-98A8-41A7BA8CD054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7381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382D5E-AD46-4A55-A2B1-D40EEEE1381D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4361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F4A198-ED1D-41C3-A6E7-E646F553BFE8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0474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AED41-0213-4D16-8970-4E20A9D227E1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323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496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503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252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882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4731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833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4039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005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893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9059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7652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3682F4B-82EE-4198-8D92-2077DCD2A66D}" type="slidenum">
              <a:rPr lang="es-CL" altLang="es-CL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745272769"/>
      </p:ext>
    </p:extLst>
  </p:cSld>
  <p:clrMapOvr>
    <a:masterClrMapping/>
  </p:clrMapOvr>
  <p:transition>
    <p:randomBa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79326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B43DF-6EF8-4AB2-B93F-BBBF93D7FA82}" type="datetimeFigureOut">
              <a:rPr lang="es-CL" smtClean="0"/>
              <a:t>14-07-2025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D640-C953-4EB7-A0DE-9E33DB1B599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616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ladehistori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ladehistori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3 Marcador de contenido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779" y="738050"/>
            <a:ext cx="4531584" cy="6125983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1 CuadroTexto"/>
          <p:cNvSpPr txBox="1">
            <a:spLocks noChangeArrowheads="1"/>
          </p:cNvSpPr>
          <p:nvPr/>
        </p:nvSpPr>
        <p:spPr bwMode="auto">
          <a:xfrm>
            <a:off x="914198" y="410649"/>
            <a:ext cx="41767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CL" altLang="es-CL" sz="1600" b="1" dirty="0">
                <a:latin typeface="Verdana" panose="020B0604030504040204" pitchFamily="34" charset="0"/>
              </a:rPr>
              <a:t>Introducción a la Economía</a:t>
            </a:r>
          </a:p>
        </p:txBody>
      </p:sp>
      <p:cxnSp>
        <p:nvCxnSpPr>
          <p:cNvPr id="7" name="6 Conector recto"/>
          <p:cNvCxnSpPr/>
          <p:nvPr/>
        </p:nvCxnSpPr>
        <p:spPr>
          <a:xfrm flipV="1">
            <a:off x="0" y="765175"/>
            <a:ext cx="9144000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4 Rectángulo"/>
          <p:cNvSpPr>
            <a:spLocks/>
          </p:cNvSpPr>
          <p:nvPr/>
        </p:nvSpPr>
        <p:spPr>
          <a:xfrm>
            <a:off x="233697" y="247471"/>
            <a:ext cx="647700" cy="6477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3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</a:p>
        </p:txBody>
      </p:sp>
      <p:sp>
        <p:nvSpPr>
          <p:cNvPr id="6" name="5 CuadroTexto">
            <a:hlinkClick r:id="rId3"/>
          </p:cNvPr>
          <p:cNvSpPr txBox="1"/>
          <p:nvPr/>
        </p:nvSpPr>
        <p:spPr>
          <a:xfrm>
            <a:off x="-116610" y="6247326"/>
            <a:ext cx="88201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IES </a:t>
            </a:r>
            <a:r>
              <a:rPr lang="es-CL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JUAN DE VILLANUEVA</a:t>
            </a:r>
            <a:endParaRPr lang="es-CL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964144" y="1943950"/>
            <a:ext cx="49688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C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+mn-cs"/>
              </a:rPr>
              <a:t>Sistemas Económicos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33594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3967" y="4185716"/>
            <a:ext cx="2266950" cy="7016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s-ES_tradnl" sz="2000" b="1" dirty="0">
                <a:latin typeface="Century Gothic" pitchFamily="34" charset="0"/>
              </a:rPr>
              <a:t>¿PARA QUIÉN </a:t>
            </a:r>
          </a:p>
          <a:p>
            <a:pPr algn="ctr">
              <a:defRPr/>
            </a:pPr>
            <a:r>
              <a:rPr lang="es-ES_tradnl" sz="2000" b="1" dirty="0">
                <a:latin typeface="Century Gothic" pitchFamily="34" charset="0"/>
              </a:rPr>
              <a:t>PRODUCIR?</a:t>
            </a:r>
            <a:endParaRPr lang="es-ES" sz="2000" dirty="0">
              <a:latin typeface="Century Gothic" pitchFamily="34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83967" y="3021607"/>
            <a:ext cx="2266950" cy="7016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2000" b="1" dirty="0">
                <a:latin typeface="Century Gothic" pitchFamily="34" charset="0"/>
              </a:rPr>
              <a:t>¿CÓMO </a:t>
            </a:r>
          </a:p>
          <a:p>
            <a:pPr algn="ctr">
              <a:defRPr/>
            </a:pPr>
            <a:r>
              <a:rPr lang="es-ES_tradnl" sz="2000" b="1" dirty="0">
                <a:latin typeface="Century Gothic" pitchFamily="34" charset="0"/>
              </a:rPr>
              <a:t>PRODUCIR?</a:t>
            </a:r>
            <a:endParaRPr lang="es-ES" sz="2000" dirty="0">
              <a:latin typeface="Century Gothic" pitchFamily="34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444131"/>
            <a:ext cx="9144000" cy="9223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dirty="0">
                <a:latin typeface="Century Gothic" pitchFamily="34" charset="0"/>
              </a:rPr>
              <a:t>La actividad económica requiere de </a:t>
            </a:r>
          </a:p>
          <a:p>
            <a:pPr algn="ctr">
              <a:defRPr/>
            </a:pPr>
            <a:r>
              <a:rPr lang="es-ES" dirty="0">
                <a:latin typeface="Century Gothic" pitchFamily="34" charset="0"/>
              </a:rPr>
              <a:t>coordinación para responder </a:t>
            </a:r>
          </a:p>
          <a:p>
            <a:pPr algn="ctr">
              <a:defRPr/>
            </a:pPr>
            <a:r>
              <a:rPr lang="es-ES" dirty="0">
                <a:latin typeface="Century Gothic" pitchFamily="34" charset="0"/>
              </a:rPr>
              <a:t>tres preguntas básicas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83968" y="1820394"/>
            <a:ext cx="2266950" cy="7016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2000" b="1" dirty="0">
                <a:latin typeface="Century Gothic" pitchFamily="34" charset="0"/>
              </a:rPr>
              <a:t>¿QUÉ </a:t>
            </a:r>
          </a:p>
          <a:p>
            <a:pPr algn="ctr">
              <a:defRPr/>
            </a:pPr>
            <a:r>
              <a:rPr lang="es-ES_tradnl" sz="2000" b="1" dirty="0">
                <a:latin typeface="Century Gothic" pitchFamily="34" charset="0"/>
              </a:rPr>
              <a:t>PRODUCIR?</a:t>
            </a:r>
            <a:endParaRPr lang="es-ES" sz="2000" dirty="0">
              <a:latin typeface="Century Gothic" pitchFamily="34" charset="0"/>
            </a:endParaRP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0" y="5572257"/>
            <a:ext cx="9144000" cy="6461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dirty="0">
                <a:latin typeface="Century Gothic" pitchFamily="34" charset="0"/>
              </a:rPr>
              <a:t>Las respuestas al qué, cómo y para quién producir</a:t>
            </a:r>
          </a:p>
          <a:p>
            <a:pPr algn="ctr">
              <a:defRPr/>
            </a:pPr>
            <a:r>
              <a:rPr lang="es-ES" dirty="0">
                <a:latin typeface="Century Gothic" pitchFamily="34" charset="0"/>
              </a:rPr>
              <a:t>son resueltas por los </a:t>
            </a:r>
            <a:r>
              <a:rPr lang="es-ES" b="1" dirty="0">
                <a:latin typeface="Century Gothic" pitchFamily="34" charset="0"/>
              </a:rPr>
              <a:t>sistemas económicos</a:t>
            </a:r>
            <a:r>
              <a:rPr lang="es-ES" dirty="0">
                <a:latin typeface="Century Gothic" pitchFamily="34" charset="0"/>
              </a:rPr>
              <a:t>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123016" y="1783405"/>
            <a:ext cx="5364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/>
              <a:t>Es necesario priorizar y decidir qué bienes y servicios se van a producir y, además, en qué cantidades. La decisión dependerá del sistema de valores de la sociedad</a:t>
            </a:r>
            <a:endParaRPr lang="es-CL" sz="1600" dirty="0"/>
          </a:p>
        </p:txBody>
      </p:sp>
      <p:sp>
        <p:nvSpPr>
          <p:cNvPr id="3" name="Rectángulo 2"/>
          <p:cNvSpPr/>
          <p:nvPr/>
        </p:nvSpPr>
        <p:spPr>
          <a:xfrm>
            <a:off x="3123015" y="2992598"/>
            <a:ext cx="5364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/>
              <a:t>La elección dependerá de la tecnología y de la cantidad de medios de producción disponibles, además de la ideología económica, política y social dominante.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123014" y="4244165"/>
            <a:ext cx="52482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/>
              <a:t>Se trata de establecer cómo se asignarán los bienes y servicios disponibles.</a:t>
            </a:r>
          </a:p>
        </p:txBody>
      </p:sp>
    </p:spTree>
    <p:extLst>
      <p:ext uri="{BB962C8B-B14F-4D97-AF65-F5344CB8AC3E}">
        <p14:creationId xmlns:p14="http://schemas.microsoft.com/office/powerpoint/2010/main" val="58987133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68946" y="679140"/>
            <a:ext cx="7353838" cy="1062509"/>
          </a:xfrm>
        </p:spPr>
        <p:txBody>
          <a:bodyPr>
            <a:noAutofit/>
          </a:bodyPr>
          <a:lstStyle/>
          <a:p>
            <a:pPr marL="0" indent="0" algn="just" eaLnBrk="1" hangingPunct="1">
              <a:buNone/>
            </a:pPr>
            <a:r>
              <a:rPr lang="es-ES" sz="2000" dirty="0"/>
              <a:t>El criterio que se emplea para clasificar los sistemas económicos actuales es el </a:t>
            </a:r>
            <a:r>
              <a:rPr lang="es-ES" sz="2000" b="1" dirty="0"/>
              <a:t>grado de intervención del Estado</a:t>
            </a:r>
            <a:r>
              <a:rPr lang="es-ES" sz="2000" dirty="0"/>
              <a:t> en la actividad económica: </a:t>
            </a:r>
          </a:p>
          <a:p>
            <a:pPr algn="just" eaLnBrk="1" hangingPunct="1"/>
            <a:endParaRPr lang="es-ES" sz="2000" dirty="0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 rot="16200000">
            <a:off x="3494274" y="2144081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CL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529868" y="30386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593243" y="2389350"/>
            <a:ext cx="1500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latin typeface="Century Gothic" pitchFamily="34" charset="0"/>
              </a:rPr>
              <a:t>Capitalista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377343" y="3632363"/>
            <a:ext cx="1800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" sz="2000">
                <a:latin typeface="Century Gothic" pitchFamily="34" charset="0"/>
              </a:rPr>
              <a:t>Mixto o Keynesiano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448780" y="4981738"/>
            <a:ext cx="253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latin typeface="Century Gothic" pitchFamily="34" charset="0"/>
              </a:rPr>
              <a:t>Central Planificado</a:t>
            </a:r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 rot="16200000">
            <a:off x="4194361" y="4828545"/>
            <a:ext cx="485775" cy="792162"/>
          </a:xfrm>
          <a:prstGeom prst="downArrow">
            <a:avLst>
              <a:gd name="adj1" fmla="val 50000"/>
              <a:gd name="adj2" fmla="val 40768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CL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3898293" y="2246475"/>
            <a:ext cx="38877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s-ES" sz="2000">
                <a:latin typeface="Century Gothic" pitchFamily="34" charset="0"/>
              </a:rPr>
              <a:t>Liberal o de </a:t>
            </a:r>
          </a:p>
          <a:p>
            <a:pPr algn="ctr">
              <a:buFont typeface="Wingdings" pitchFamily="2" charset="2"/>
              <a:buNone/>
            </a:pPr>
            <a:r>
              <a:rPr lang="es-ES" sz="2000">
                <a:latin typeface="Century Gothic" pitchFamily="34" charset="0"/>
              </a:rPr>
              <a:t>Libre mercado o de </a:t>
            </a:r>
          </a:p>
          <a:p>
            <a:pPr algn="ctr">
              <a:buFont typeface="Wingdings" pitchFamily="2" charset="2"/>
              <a:buNone/>
            </a:pPr>
            <a:r>
              <a:rPr lang="es-ES" sz="2000">
                <a:latin typeface="Century Gothic" pitchFamily="34" charset="0"/>
              </a:rPr>
              <a:t>Mercado o Neoliberal.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4977793" y="4981738"/>
            <a:ext cx="3100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>
                <a:latin typeface="Century Gothic" pitchFamily="34" charset="0"/>
              </a:rPr>
              <a:t>Socialista o Comunista. </a:t>
            </a: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2025043" y="2821150"/>
            <a:ext cx="485775" cy="833438"/>
          </a:xfrm>
          <a:prstGeom prst="downArrow">
            <a:avLst>
              <a:gd name="adj1" fmla="val 50000"/>
              <a:gd name="adj2" fmla="val 42892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55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837126" y="402465"/>
            <a:ext cx="7263685" cy="1928611"/>
          </a:xfrm>
        </p:spPr>
        <p:txBody>
          <a:bodyPr>
            <a:normAutofit fontScale="92500" lnSpcReduction="10000"/>
          </a:bodyPr>
          <a:lstStyle/>
          <a:p>
            <a:pPr marL="0" indent="0" algn="just" eaLnBrk="1" hangingPunct="1">
              <a:buNone/>
            </a:pPr>
            <a:r>
              <a:rPr lang="es-ES" sz="2400" dirty="0"/>
              <a:t>El </a:t>
            </a:r>
            <a:r>
              <a:rPr lang="es-ES" sz="2400" b="1" dirty="0">
                <a:solidFill>
                  <a:srgbClr val="A80074"/>
                </a:solidFill>
              </a:rPr>
              <a:t>capitalismo puro</a:t>
            </a:r>
            <a:r>
              <a:rPr lang="es-ES" sz="2400" dirty="0"/>
              <a:t>, también llamado economía de mercado,</a:t>
            </a:r>
            <a:r>
              <a:rPr lang="es-ES" sz="2400" b="1" dirty="0">
                <a:solidFill>
                  <a:srgbClr val="A80074"/>
                </a:solidFill>
              </a:rPr>
              <a:t> </a:t>
            </a:r>
            <a:r>
              <a:rPr lang="es-ES" sz="2400" dirty="0"/>
              <a:t>es un sistema en el que </a:t>
            </a:r>
            <a:r>
              <a:rPr lang="es-ES" sz="2400" b="1" dirty="0"/>
              <a:t>el Estado no interviene en la actividad económica o muy poco</a:t>
            </a:r>
            <a:r>
              <a:rPr lang="es-ES" sz="2400" dirty="0"/>
              <a:t>. </a:t>
            </a:r>
          </a:p>
          <a:p>
            <a:pPr marL="0" indent="0" algn="just" eaLnBrk="1" hangingPunct="1">
              <a:buNone/>
            </a:pPr>
            <a:r>
              <a:rPr lang="es-ES" sz="2400" dirty="0"/>
              <a:t>Los valores predominantes son la propiedad privada y la libertad económica, y las personas y las empresas tienen mucha autonomía.</a:t>
            </a:r>
          </a:p>
        </p:txBody>
      </p:sp>
      <p:sp>
        <p:nvSpPr>
          <p:cNvPr id="10246" name="Rectangle 12"/>
          <p:cNvSpPr>
            <a:spLocks noChangeArrowheads="1"/>
          </p:cNvSpPr>
          <p:nvPr/>
        </p:nvSpPr>
        <p:spPr bwMode="auto">
          <a:xfrm>
            <a:off x="597737" y="272166"/>
            <a:ext cx="7742461" cy="2189207"/>
          </a:xfrm>
          <a:prstGeom prst="rect">
            <a:avLst/>
          </a:prstGeom>
          <a:solidFill>
            <a:srgbClr val="FFCC99">
              <a:alpha val="14902"/>
            </a:srgbClr>
          </a:solidFill>
          <a:ln w="9525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rIns="18000" anchor="ctr"/>
          <a:lstStyle/>
          <a:p>
            <a:pPr algn="ctr"/>
            <a:endParaRPr lang="es-CO" sz="1800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597737" y="2733540"/>
            <a:ext cx="4412145" cy="39634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/>
              <a:t>En un sistema de mercado los problemas económicos fundamentales –qué producir, cómo y para quién– se resuelven en los mercados a través del sistema de precios. </a:t>
            </a:r>
          </a:p>
          <a:p>
            <a:pPr marL="0" indent="0">
              <a:buNone/>
            </a:pPr>
            <a:r>
              <a:rPr lang="es-ES" sz="2000" dirty="0"/>
              <a:t>Las decisiones económicas se toman buscando el máximo beneficio, que dependerá de los precios, y estos a su vez de la oferta y demanda de los diferentes bienes y servicios.</a:t>
            </a:r>
          </a:p>
          <a:p>
            <a:pPr marL="0" indent="0">
              <a:buNone/>
            </a:pPr>
            <a:r>
              <a:rPr lang="es-ES" sz="2000" dirty="0"/>
              <a:t>El mercado opera con una intervención mínima del Estado. Los medios de producción son privados, y todas las decisiones relativas a inversiones, producción, distribución, precios y rentas se determinan según los mercados.</a:t>
            </a:r>
          </a:p>
          <a:p>
            <a:pPr marL="0" indent="0">
              <a:lnSpc>
                <a:spcPct val="80000"/>
              </a:lnSpc>
              <a:buNone/>
            </a:pPr>
            <a:endParaRPr lang="es-ES" sz="2000" dirty="0"/>
          </a:p>
        </p:txBody>
      </p:sp>
      <p:pic>
        <p:nvPicPr>
          <p:cNvPr id="8" name="Picture 6" descr="merc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186" y="2779063"/>
            <a:ext cx="3744912" cy="39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463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5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652983322"/>
              </p:ext>
            </p:extLst>
          </p:nvPr>
        </p:nvGraphicFramePr>
        <p:xfrm>
          <a:off x="971550" y="1700213"/>
          <a:ext cx="7416800" cy="4086529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505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1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647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¿QUÉ PRODUCIR?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El mercado lo determina a través de la demanda.</a:t>
                      </a:r>
                      <a:endParaRPr kumimoji="0" lang="es-E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Las empresas producen aquellos bienes que demande el público.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61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¿CÓMO PRODUCIR?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 acuerdo con los recursos disponibles. Determinado por la competencia. Produciendo con los menores costos.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9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¿PARA QUIÉN PRODUCIR?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Para el que pueda pagar, cada cual adquiere lo que está en condiciones de comprar.</a:t>
                      </a:r>
                      <a:endParaRPr kumimoji="0" lang="es-ES_tradn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0976" name="Rectangle 17"/>
          <p:cNvSpPr>
            <a:spLocks noChangeArrowheads="1"/>
          </p:cNvSpPr>
          <p:nvPr/>
        </p:nvSpPr>
        <p:spPr bwMode="auto">
          <a:xfrm>
            <a:off x="0" y="73357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CL" sz="2400" b="1" dirty="0">
                <a:latin typeface="Century Gothic" panose="020B0502020202020204" pitchFamily="34" charset="0"/>
              </a:rPr>
              <a:t>Las respuestas de la economía de mercado</a:t>
            </a:r>
            <a:endParaRPr lang="es-CL" altLang="es-CL" sz="2400" b="1" u="sn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435240"/>
      </p:ext>
    </p:extLst>
  </p:cSld>
  <p:clrMapOvr>
    <a:masterClrMapping/>
  </p:clrMapOvr>
  <p:transition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1" y="2551626"/>
            <a:ext cx="4977684" cy="3334019"/>
          </a:xfrm>
        </p:spPr>
        <p:txBody>
          <a:bodyPr>
            <a:normAutofit/>
          </a:bodyPr>
          <a:lstStyle/>
          <a:p>
            <a:pPr marL="0" indent="0" algn="l" eaLnBrk="1" hangingPunct="1">
              <a:buNone/>
            </a:pPr>
            <a:r>
              <a:rPr lang="es-ES" sz="1800" dirty="0"/>
              <a:t>En las economías de dirección central no existe la propiedad privada (o es muy reducida). Los medios de producción </a:t>
            </a:r>
            <a:r>
              <a:rPr lang="es-ES" sz="2000" dirty="0"/>
              <a:t>son</a:t>
            </a:r>
            <a:r>
              <a:rPr lang="es-ES" sz="1800" dirty="0"/>
              <a:t> propiedad del Estado: tierras, industrias, bancos... El Estado también controla todas las relaciones comerciales.</a:t>
            </a:r>
          </a:p>
          <a:p>
            <a:pPr marL="0" indent="0">
              <a:buNone/>
            </a:pPr>
            <a:r>
              <a:rPr lang="es-ES" sz="1800" dirty="0"/>
              <a:t>El objetivo es alcanzar la </a:t>
            </a:r>
            <a:r>
              <a:rPr lang="es-ES" sz="1800" b="1" dirty="0"/>
              <a:t>justicia social</a:t>
            </a:r>
            <a:r>
              <a:rPr lang="es-ES" sz="1800" dirty="0"/>
              <a:t> y lograr una </a:t>
            </a:r>
            <a:r>
              <a:rPr lang="es-ES" sz="1800" b="1" dirty="0"/>
              <a:t>distribución más equitativa de la riqueza</a:t>
            </a:r>
            <a:r>
              <a:rPr lang="es-ES" sz="1800" dirty="0"/>
              <a:t>. Este objetivo se materializa en la existencia del pleno empleo, el Estado cubre las necesidades más básicas de la población y hay pocas desigualdades de renta</a:t>
            </a:r>
            <a:r>
              <a:rPr lang="es-ES" sz="2000" dirty="0"/>
              <a:t>.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18052" y="641241"/>
            <a:ext cx="8352874" cy="1354984"/>
          </a:xfrm>
          <a:prstGeom prst="rect">
            <a:avLst/>
          </a:prstGeom>
          <a:solidFill>
            <a:srgbClr val="FFCC99">
              <a:alpha val="14902"/>
            </a:srgbClr>
          </a:solidFill>
          <a:ln w="9525" algn="ctr">
            <a:solidFill>
              <a:srgbClr val="993366"/>
            </a:solidFill>
            <a:miter lim="800000"/>
            <a:headEnd/>
            <a:tailEnd/>
          </a:ln>
        </p:spPr>
        <p:txBody>
          <a:bodyPr wrap="square" rIns="18000" anchor="ctr">
            <a:normAutofit/>
          </a:bodyPr>
          <a:lstStyle/>
          <a:p>
            <a:pPr algn="ctr"/>
            <a:endParaRPr lang="es-CO" sz="1800" dirty="0"/>
          </a:p>
        </p:txBody>
      </p:sp>
      <p:sp>
        <p:nvSpPr>
          <p:cNvPr id="3" name="Rectángulo 2"/>
          <p:cNvSpPr/>
          <p:nvPr/>
        </p:nvSpPr>
        <p:spPr>
          <a:xfrm>
            <a:off x="457201" y="757152"/>
            <a:ext cx="79398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200" dirty="0"/>
              <a:t>En un sistema económico de dirección central, también llamado de economía planificada, </a:t>
            </a:r>
            <a:r>
              <a:rPr lang="es-ES" sz="2200" b="1" dirty="0"/>
              <a:t>las cuestiones económicas fundamentales las resuelve la autoridad central</a:t>
            </a:r>
            <a:r>
              <a:rPr lang="es-ES" sz="2200" dirty="0"/>
              <a:t>. </a:t>
            </a:r>
          </a:p>
        </p:txBody>
      </p:sp>
      <p:pic>
        <p:nvPicPr>
          <p:cNvPr id="11" name="Picture 5" descr="stemmadistatourssccc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310" y="2670452"/>
            <a:ext cx="3361141" cy="350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70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Group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926217845"/>
              </p:ext>
            </p:extLst>
          </p:nvPr>
        </p:nvGraphicFramePr>
        <p:xfrm>
          <a:off x="978794" y="1532588"/>
          <a:ext cx="7443989" cy="42254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126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964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¿QUÉ PRODUCIR?</a:t>
                      </a:r>
                      <a:endParaRPr kumimoji="0" lang="es-ES_tradnl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2" marB="4571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Decisión del poder central, de acuerdo con una jerarquización de las necesidades de los individuos.</a:t>
                      </a:r>
                      <a:endParaRPr kumimoji="0" lang="es-ES_tradnl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3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¿CÓMO PRODUCIR?</a:t>
                      </a:r>
                      <a:endParaRPr kumimoji="0" lang="es-ES_tradnl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2" marB="4571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El organismo central optimiza los recursos y asegura a todos el trabajo, realizando un análisis de los factores productivos disponibles, combinándolos en una forma que permita un aprovechamiento integral de ellos.</a:t>
                      </a:r>
                      <a:endParaRPr kumimoji="0" lang="es-ES_tradnl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49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¿PARA QUIÉN PRODUCIR?</a:t>
                      </a:r>
                      <a:endParaRPr kumimoji="0" lang="es-ES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2" marB="45712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Para todos. El Estado provee a bajo costo o gratuitamente.</a:t>
                      </a:r>
                      <a:endParaRPr kumimoji="0" lang="es-ES_tradnl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2" marB="45712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3024" name="Text Box 17"/>
          <p:cNvSpPr txBox="1">
            <a:spLocks noChangeArrowheads="1"/>
          </p:cNvSpPr>
          <p:nvPr/>
        </p:nvSpPr>
        <p:spPr bwMode="auto">
          <a:xfrm>
            <a:off x="0" y="47625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CL" sz="2400" b="1" dirty="0">
                <a:latin typeface="Century Gothic" panose="020B0502020202020204" pitchFamily="34" charset="0"/>
              </a:rPr>
              <a:t>Las respuestas de la economía planificada </a:t>
            </a:r>
          </a:p>
        </p:txBody>
      </p:sp>
    </p:spTree>
    <p:extLst>
      <p:ext uri="{BB962C8B-B14F-4D97-AF65-F5344CB8AC3E}">
        <p14:creationId xmlns:p14="http://schemas.microsoft.com/office/powerpoint/2010/main" val="1971291820"/>
      </p:ext>
    </p:extLst>
  </p:cSld>
  <p:clrMapOvr>
    <a:masterClrMapping/>
  </p:clrMapOvr>
  <p:transition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55323" y="509952"/>
            <a:ext cx="7817476" cy="1104363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s-ES" sz="2200" dirty="0"/>
              <a:t>Un sistema económico mixto</a:t>
            </a:r>
            <a:r>
              <a:rPr lang="es-ES" sz="2200" b="1" dirty="0">
                <a:solidFill>
                  <a:srgbClr val="A80074"/>
                </a:solidFill>
              </a:rPr>
              <a:t> </a:t>
            </a:r>
            <a:r>
              <a:rPr lang="es-ES" sz="2200" dirty="0"/>
              <a:t>es aquel en el que los problemas económicos fundamentales se resuelven en parte por la </a:t>
            </a:r>
            <a:r>
              <a:rPr lang="es-ES" sz="2200" b="1" dirty="0"/>
              <a:t>autoridad central y</a:t>
            </a:r>
            <a:r>
              <a:rPr lang="es-ES" sz="2200" dirty="0"/>
              <a:t> en parte según los </a:t>
            </a:r>
            <a:r>
              <a:rPr lang="es-ES" sz="2200" b="1" dirty="0"/>
              <a:t>mecanismos del mercado</a:t>
            </a:r>
            <a:r>
              <a:rPr lang="es-ES" sz="2200" dirty="0"/>
              <a:t>.</a:t>
            </a:r>
          </a:p>
          <a:p>
            <a:pPr algn="l" eaLnBrk="1" hangingPunct="1">
              <a:lnSpc>
                <a:spcPct val="90000"/>
              </a:lnSpc>
            </a:pPr>
            <a:endParaRPr lang="es-ES" sz="3000" dirty="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57199" y="369191"/>
            <a:ext cx="8213725" cy="1385887"/>
          </a:xfrm>
          <a:prstGeom prst="rect">
            <a:avLst/>
          </a:prstGeom>
          <a:solidFill>
            <a:srgbClr val="FFCC99">
              <a:alpha val="14902"/>
            </a:srgbClr>
          </a:solidFill>
          <a:ln w="9525" algn="ctr">
            <a:solidFill>
              <a:srgbClr val="993366"/>
            </a:solidFill>
            <a:miter lim="800000"/>
            <a:headEnd/>
            <a:tailEnd/>
          </a:ln>
        </p:spPr>
        <p:txBody>
          <a:bodyPr wrap="none" rIns="18000" anchor="ctr"/>
          <a:lstStyle/>
          <a:p>
            <a:pPr algn="ctr"/>
            <a:endParaRPr lang="es-CO" sz="1800"/>
          </a:p>
        </p:txBody>
      </p:sp>
      <p:sp>
        <p:nvSpPr>
          <p:cNvPr id="2" name="Rectángulo 1"/>
          <p:cNvSpPr/>
          <p:nvPr/>
        </p:nvSpPr>
        <p:spPr>
          <a:xfrm>
            <a:off x="457200" y="2110986"/>
            <a:ext cx="4307984" cy="283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ES" dirty="0"/>
              <a:t>Las economías mixtas constituyen el tipo de </a:t>
            </a:r>
            <a:r>
              <a:rPr lang="es-ES" b="1" dirty="0"/>
              <a:t>sistema económico más extendido</a:t>
            </a:r>
            <a:r>
              <a:rPr lang="es-ES" dirty="0"/>
              <a:t> en las sociedades actuales, pero existen grandes diferencias entre los países respecto al grado de intervención estatal.</a:t>
            </a:r>
          </a:p>
          <a:p>
            <a:pPr>
              <a:lnSpc>
                <a:spcPct val="90000"/>
              </a:lnSpc>
            </a:pPr>
            <a:endParaRPr lang="es-ES" dirty="0"/>
          </a:p>
          <a:p>
            <a:pPr>
              <a:lnSpc>
                <a:spcPct val="90000"/>
              </a:lnSpc>
            </a:pPr>
            <a:r>
              <a:rPr lang="es-ES" dirty="0"/>
              <a:t>En una economía mixta existe la </a:t>
            </a:r>
            <a:r>
              <a:rPr lang="es-ES" b="1" dirty="0"/>
              <a:t>libertad de mercado</a:t>
            </a:r>
            <a:r>
              <a:rPr lang="es-ES" dirty="0"/>
              <a:t>, es decir, libertad para comprar, para vender y para obtener beneficios, </a:t>
            </a:r>
            <a:r>
              <a:rPr lang="es-ES" b="1" dirty="0"/>
              <a:t>pero regulada en mayor o menor medida por el Estado</a:t>
            </a:r>
            <a:r>
              <a:rPr lang="es-ES" dirty="0"/>
              <a:t>.</a:t>
            </a:r>
          </a:p>
        </p:txBody>
      </p:sp>
      <p:pic>
        <p:nvPicPr>
          <p:cNvPr id="9" name="3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60768" y="2045710"/>
            <a:ext cx="3289341" cy="44452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2762268" y="5967732"/>
            <a:ext cx="2434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1400" dirty="0"/>
              <a:t>John Maynard Keynes</a:t>
            </a:r>
          </a:p>
          <a:p>
            <a:pPr algn="r"/>
            <a:r>
              <a:rPr lang="es-CL" sz="1400" dirty="0"/>
              <a:t>(1883 – 1946)</a:t>
            </a:r>
          </a:p>
        </p:txBody>
      </p:sp>
    </p:spTree>
    <p:extLst>
      <p:ext uri="{BB962C8B-B14F-4D97-AF65-F5344CB8AC3E}">
        <p14:creationId xmlns:p14="http://schemas.microsoft.com/office/powerpoint/2010/main" val="2126599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058508118"/>
              </p:ext>
            </p:extLst>
          </p:nvPr>
        </p:nvGraphicFramePr>
        <p:xfrm>
          <a:off x="669701" y="1557338"/>
          <a:ext cx="7765961" cy="4224245"/>
        </p:xfrm>
        <a:graphic>
          <a:graphicData uri="http://schemas.openxmlformats.org/drawingml/2006/table">
            <a:tbl>
              <a:tblPr/>
              <a:tblGrid>
                <a:gridCol w="2189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6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9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¿QUÉ PRODUCIR?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Estado regula el qué producir, mientras que el sector privado participa activamente en la economía. El sector público se dedica a actividades con rentabilidad social.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7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¿CÓMO PRODUCIR?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sector público atiende necesidades esenciales de la población; el sector privado, de acuerdo con la competencia.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¿PARA QUIÉN PRODUCIR?</a:t>
                      </a:r>
                      <a:endParaRPr kumimoji="0" lang="es-ES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estado se preocupa de las necesidades esenciales  de la población menos pudiente, como salud y educación pública con leyes que protejan a los asalariados.</a:t>
                      </a:r>
                      <a:endParaRPr kumimoji="0" lang="es-ES" sz="18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sector privado produce para los que pueden pagar.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000" name="Text Box 17"/>
          <p:cNvSpPr txBox="1">
            <a:spLocks noChangeArrowheads="1"/>
          </p:cNvSpPr>
          <p:nvPr/>
        </p:nvSpPr>
        <p:spPr bwMode="auto">
          <a:xfrm>
            <a:off x="0" y="62071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CL" sz="2400" b="1" dirty="0">
                <a:latin typeface="Century Gothic" panose="020B0502020202020204" pitchFamily="34" charset="0"/>
              </a:rPr>
              <a:t>Las respuestas de la economía mixta</a:t>
            </a:r>
          </a:p>
        </p:txBody>
      </p:sp>
    </p:spTree>
    <p:extLst>
      <p:ext uri="{BB962C8B-B14F-4D97-AF65-F5344CB8AC3E}">
        <p14:creationId xmlns:p14="http://schemas.microsoft.com/office/powerpoint/2010/main" val="90159380"/>
      </p:ext>
    </p:extLst>
  </p:cSld>
  <p:clrMapOvr>
    <a:masterClrMapping/>
  </p:clrMapOvr>
  <p:transition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3 Marcador de contenido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779" y="738050"/>
            <a:ext cx="4531584" cy="6125983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1 CuadroTexto"/>
          <p:cNvSpPr txBox="1">
            <a:spLocks noChangeArrowheads="1"/>
          </p:cNvSpPr>
          <p:nvPr/>
        </p:nvSpPr>
        <p:spPr bwMode="auto">
          <a:xfrm>
            <a:off x="914198" y="410649"/>
            <a:ext cx="41767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CL" altLang="es-CL" sz="1600" b="1" dirty="0">
                <a:latin typeface="Verdana" panose="020B0604030504040204" pitchFamily="34" charset="0"/>
              </a:rPr>
              <a:t>Introducción a la Economía</a:t>
            </a:r>
          </a:p>
        </p:txBody>
      </p:sp>
      <p:cxnSp>
        <p:nvCxnSpPr>
          <p:cNvPr id="7" name="6 Conector recto"/>
          <p:cNvCxnSpPr/>
          <p:nvPr/>
        </p:nvCxnSpPr>
        <p:spPr>
          <a:xfrm flipV="1">
            <a:off x="0" y="765175"/>
            <a:ext cx="9144000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4 Rectángulo"/>
          <p:cNvSpPr>
            <a:spLocks/>
          </p:cNvSpPr>
          <p:nvPr/>
        </p:nvSpPr>
        <p:spPr>
          <a:xfrm>
            <a:off x="233697" y="247471"/>
            <a:ext cx="647700" cy="6477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3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</a:p>
        </p:txBody>
      </p:sp>
      <p:sp>
        <p:nvSpPr>
          <p:cNvPr id="6" name="5 CuadroTexto">
            <a:hlinkClick r:id="rId3"/>
          </p:cNvPr>
          <p:cNvSpPr txBox="1"/>
          <p:nvPr/>
        </p:nvSpPr>
        <p:spPr>
          <a:xfrm>
            <a:off x="215900" y="6413500"/>
            <a:ext cx="88201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  <a:hlinkClick r:id="rId3"/>
              </a:rPr>
              <a:t>saladehistoria.com</a:t>
            </a:r>
            <a:endParaRPr lang="es-CL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964144" y="1943950"/>
            <a:ext cx="49688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C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+mn-cs"/>
              </a:rPr>
              <a:t>Sistemas Económicos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1964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807</Words>
  <Application>Microsoft Office PowerPoint</Application>
  <PresentationFormat>Presentación en pantalla (4:3)</PresentationFormat>
  <Paragraphs>71</Paragraphs>
  <Slides>10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Copperplate Gothic Bold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Antonio Vergara</dc:creator>
  <cp:lastModifiedBy>Maria Sanz</cp:lastModifiedBy>
  <cp:revision>22</cp:revision>
  <dcterms:created xsi:type="dcterms:W3CDTF">2015-03-04T17:29:32Z</dcterms:created>
  <dcterms:modified xsi:type="dcterms:W3CDTF">2025-07-14T17:03:04Z</dcterms:modified>
</cp:coreProperties>
</file>