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4" r:id="rId8"/>
    <p:sldId id="262" r:id="rId9"/>
    <p:sldId id="265" r:id="rId10"/>
    <p:sldId id="263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94660"/>
  </p:normalViewPr>
  <p:slideViewPr>
    <p:cSldViewPr snapToGrid="0">
      <p:cViewPr varScale="1">
        <p:scale>
          <a:sx n="74" d="100"/>
          <a:sy n="74" d="100"/>
        </p:scale>
        <p:origin x="994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7/23/2025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7/23/2025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C5BDD1EA-D8C1-45AF-9F0A-14A2A137BA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5F10025-A9AC-4B91-B9E7-8112A40275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32710" y="628617"/>
            <a:ext cx="3971902" cy="3028983"/>
          </a:xfrm>
        </p:spPr>
        <p:txBody>
          <a:bodyPr>
            <a:normAutofit/>
          </a:bodyPr>
          <a:lstStyle/>
          <a:p>
            <a:pPr algn="ctr"/>
            <a:r>
              <a:rPr lang="es-ES" sz="4400" b="1"/>
              <a:t>LA SOCIEDAD DEL ANTIGUO RÉGIMEN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5558384-B43A-48AC-B9BC-621D5956B2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32709" y="3843868"/>
            <a:ext cx="4385664" cy="1564744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90000"/>
              </a:lnSpc>
            </a:pPr>
            <a:endParaRPr lang="es-ES" sz="1000" dirty="0"/>
          </a:p>
          <a:p>
            <a:pPr>
              <a:lnSpc>
                <a:spcPct val="90000"/>
              </a:lnSpc>
            </a:pPr>
            <a:endParaRPr lang="es-ES" sz="1000" dirty="0"/>
          </a:p>
          <a:p>
            <a:pPr>
              <a:lnSpc>
                <a:spcPct val="90000"/>
              </a:lnSpc>
            </a:pPr>
            <a:endParaRPr lang="es-ES" sz="1000" dirty="0"/>
          </a:p>
          <a:p>
            <a:pPr algn="r">
              <a:lnSpc>
                <a:spcPct val="90000"/>
              </a:lnSpc>
            </a:pPr>
            <a:endParaRPr lang="es-ES" sz="2000" dirty="0">
              <a:solidFill>
                <a:schemeClr val="tx1"/>
              </a:solidFill>
            </a:endParaRPr>
          </a:p>
          <a:p>
            <a:pPr algn="r">
              <a:lnSpc>
                <a:spcPct val="90000"/>
              </a:lnSpc>
            </a:pPr>
            <a:r>
              <a:rPr lang="es-ES" sz="2400" dirty="0">
                <a:solidFill>
                  <a:schemeClr val="tx1"/>
                </a:solidFill>
              </a:rPr>
              <a:t>IES  JUAN DE VILLANUEVA</a:t>
            </a:r>
          </a:p>
          <a:p>
            <a:pPr algn="r">
              <a:lnSpc>
                <a:spcPct val="90000"/>
              </a:lnSpc>
            </a:pPr>
            <a:r>
              <a:rPr lang="es-ES" sz="2400" dirty="0">
                <a:solidFill>
                  <a:schemeClr val="tx1"/>
                </a:solidFill>
              </a:rPr>
              <a:t>MARÍA SANZ</a:t>
            </a:r>
          </a:p>
        </p:txBody>
      </p:sp>
      <p:sp>
        <p:nvSpPr>
          <p:cNvPr id="1035" name="Snip Diagonal Corner Rectangle 6">
            <a:extLst>
              <a:ext uri="{FF2B5EF4-FFF2-40B4-BE49-F238E27FC236}">
                <a16:creationId xmlns:a16="http://schemas.microsoft.com/office/drawing/2014/main" id="{14354E08-0068-48D7-A8AD-84C7B1CF58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000" y="620722"/>
            <a:ext cx="6575496" cy="5286838"/>
          </a:xfrm>
          <a:prstGeom prst="snip2DiagRect">
            <a:avLst>
              <a:gd name="adj1" fmla="val 10787"/>
              <a:gd name="adj2" fmla="val 0"/>
            </a:avLst>
          </a:prstGeom>
          <a:solidFill>
            <a:schemeClr val="tx1"/>
          </a:solidFill>
          <a:ln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Una caricatura de una persona&#10;&#10;El contenido generado por IA puede ser incorrecto.">
            <a:extLst>
              <a:ext uri="{FF2B5EF4-FFF2-40B4-BE49-F238E27FC236}">
                <a16:creationId xmlns:a16="http://schemas.microsoft.com/office/drawing/2014/main" id="{22684F08-F8DB-48D9-C471-22F56E160B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81" b="-3"/>
          <a:stretch>
            <a:fillRect/>
          </a:stretch>
        </p:blipFill>
        <p:spPr bwMode="auto">
          <a:xfrm>
            <a:off x="799072" y="786117"/>
            <a:ext cx="6245352" cy="4956048"/>
          </a:xfrm>
          <a:custGeom>
            <a:avLst/>
            <a:gdLst/>
            <a:ahLst/>
            <a:cxnLst/>
            <a:rect l="l" t="t" r="r" b="b"/>
            <a:pathLst>
              <a:path w="6245352" h="4956048">
                <a:moveTo>
                  <a:pt x="534609" y="0"/>
                </a:moveTo>
                <a:lnTo>
                  <a:pt x="6245352" y="0"/>
                </a:lnTo>
                <a:lnTo>
                  <a:pt x="6245352" y="4421439"/>
                </a:lnTo>
                <a:lnTo>
                  <a:pt x="5710743" y="4956048"/>
                </a:lnTo>
                <a:lnTo>
                  <a:pt x="0" y="4956048"/>
                </a:lnTo>
                <a:lnTo>
                  <a:pt x="0" y="534609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37" name="Group 1036">
            <a:extLst>
              <a:ext uri="{FF2B5EF4-FFF2-40B4-BE49-F238E27FC236}">
                <a16:creationId xmlns:a16="http://schemas.microsoft.com/office/drawing/2014/main" id="{A779F34F-2960-4B81-BA08-445B6F6A0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1038" name="Straight Connector 1037">
              <a:extLst>
                <a:ext uri="{FF2B5EF4-FFF2-40B4-BE49-F238E27FC236}">
                  <a16:creationId xmlns:a16="http://schemas.microsoft.com/office/drawing/2014/main" id="{10A57ACC-416F-4A5D-B7F7-DDA9886A3A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9" name="Straight Connector 1038">
              <a:extLst>
                <a:ext uri="{FF2B5EF4-FFF2-40B4-BE49-F238E27FC236}">
                  <a16:creationId xmlns:a16="http://schemas.microsoft.com/office/drawing/2014/main" id="{26522B4F-50C4-4FCE-8AE2-3789D63ED3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0" name="Straight Connector 1039">
              <a:extLst>
                <a:ext uri="{FF2B5EF4-FFF2-40B4-BE49-F238E27FC236}">
                  <a16:creationId xmlns:a16="http://schemas.microsoft.com/office/drawing/2014/main" id="{2C3978FC-B5D1-42BE-B086-BC2A733D58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1" name="Straight Connector 1040">
              <a:extLst>
                <a:ext uri="{FF2B5EF4-FFF2-40B4-BE49-F238E27FC236}">
                  <a16:creationId xmlns:a16="http://schemas.microsoft.com/office/drawing/2014/main" id="{ACED99F1-340D-4970-8E66-3B28E92711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2" name="Straight Connector 1041">
              <a:extLst>
                <a:ext uri="{FF2B5EF4-FFF2-40B4-BE49-F238E27FC236}">
                  <a16:creationId xmlns:a16="http://schemas.microsoft.com/office/drawing/2014/main" id="{50A54E39-63C0-4847-A766-C6B74FEB48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66265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10000">
                <a:schemeClr val="bg2">
                  <a:tint val="97000"/>
                  <a:hueMod val="92000"/>
                  <a:satMod val="169000"/>
                  <a:lumMod val="164000"/>
                </a:schemeClr>
              </a:gs>
              <a:gs pos="100000">
                <a:schemeClr val="bg2">
                  <a:shade val="96000"/>
                  <a:satMod val="120000"/>
                  <a:lumMod val="90000"/>
                </a:schemeClr>
              </a:gs>
            </a:gsLst>
            <a:lin ang="6120000" scaled="1"/>
          </a:gradFill>
          <a:ln>
            <a:noFill/>
          </a:ln>
          <a:effectLst/>
        </p:spPr>
        <p:txBody>
          <a:bodyPr/>
          <a:lstStyle/>
          <a:p>
            <a:endParaRPr lang="es-ES"/>
          </a:p>
        </p:txBody>
      </p:sp>
      <p:cxnSp>
        <p:nvCxnSpPr>
          <p:cNvPr id="11" name="Straight Connector 10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21" name="Rectangle 2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24" name="Straight Connector 23"/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Snip Diagonal Corner Rectangle 1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2251" y="690851"/>
            <a:ext cx="9615670" cy="3607302"/>
          </a:xfrm>
          <a:prstGeom prst="snip2DiagRect">
            <a:avLst>
              <a:gd name="adj1" fmla="val 12305"/>
              <a:gd name="adj2" fmla="val 0"/>
            </a:avLst>
          </a:prstGeom>
          <a:solidFill>
            <a:schemeClr val="tx1"/>
          </a:solidFill>
          <a:ln>
            <a:solidFill>
              <a:srgbClr val="FFFFFF">
                <a:alpha val="40000"/>
              </a:srgbClr>
            </a:solidFill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sociedadest">
            <a:extLst>
              <a:ext uri="{FF2B5EF4-FFF2-40B4-BE49-F238E27FC236}">
                <a16:creationId xmlns:a16="http://schemas.microsoft.com/office/drawing/2014/main" id="{FC215C24-13E7-4FF1-AE5B-65AD8CEED35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64" r="1" b="25850"/>
          <a:stretch/>
        </p:blipFill>
        <p:spPr>
          <a:xfrm>
            <a:off x="834934" y="854087"/>
            <a:ext cx="9290304" cy="3280831"/>
          </a:xfrm>
          <a:custGeom>
            <a:avLst/>
            <a:gdLst>
              <a:gd name="connsiteX0" fmla="*/ 402071 w 9290304"/>
              <a:gd name="connsiteY0" fmla="*/ 0 h 3280831"/>
              <a:gd name="connsiteX1" fmla="*/ 9290304 w 9290304"/>
              <a:gd name="connsiteY1" fmla="*/ 0 h 3280831"/>
              <a:gd name="connsiteX2" fmla="*/ 9290304 w 9290304"/>
              <a:gd name="connsiteY2" fmla="*/ 2876895 h 3280831"/>
              <a:gd name="connsiteX3" fmla="*/ 8886368 w 9290304"/>
              <a:gd name="connsiteY3" fmla="*/ 3280831 h 3280831"/>
              <a:gd name="connsiteX4" fmla="*/ 0 w 9290304"/>
              <a:gd name="connsiteY4" fmla="*/ 3280831 h 3280831"/>
              <a:gd name="connsiteX5" fmla="*/ 0 w 9290304"/>
              <a:gd name="connsiteY5" fmla="*/ 402071 h 328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290304" h="3280831">
                <a:moveTo>
                  <a:pt x="402071" y="0"/>
                </a:moveTo>
                <a:lnTo>
                  <a:pt x="9290304" y="0"/>
                </a:lnTo>
                <a:lnTo>
                  <a:pt x="9290304" y="2876895"/>
                </a:lnTo>
                <a:lnTo>
                  <a:pt x="8886368" y="3280831"/>
                </a:lnTo>
                <a:lnTo>
                  <a:pt x="0" y="3280831"/>
                </a:lnTo>
                <a:lnTo>
                  <a:pt x="0" y="40207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7C136A2-B406-4789-AF70-BC68E2AFD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641" y="4473679"/>
            <a:ext cx="9552558" cy="123325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b="1" dirty="0"/>
              <a:t>LA Sociedad </a:t>
            </a:r>
            <a:r>
              <a:rPr lang="en-US" sz="4800" b="1" dirty="0" err="1"/>
              <a:t>estamental</a:t>
            </a:r>
            <a:endParaRPr lang="en-US" sz="4800" b="1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858CBEE-A8BD-4E29-89B3-26FC291E92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8815" y="5686129"/>
            <a:ext cx="9623477" cy="462967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2100"/>
          </a:p>
        </p:txBody>
      </p:sp>
    </p:spTree>
    <p:extLst>
      <p:ext uri="{BB962C8B-B14F-4D97-AF65-F5344CB8AC3E}">
        <p14:creationId xmlns:p14="http://schemas.microsoft.com/office/powerpoint/2010/main" val="30603155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81BFAA-FE29-45AD-92ED-B37A744B9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Una sociedad </a:t>
            </a:r>
            <a:r>
              <a:rPr lang="es-ES" b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aristocratizante</a:t>
            </a:r>
            <a:endParaRPr lang="es-ES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9B6CFBE-DAB6-47AF-A320-E08074749A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590" y="137160"/>
            <a:ext cx="7029450" cy="6526530"/>
          </a:xfrm>
        </p:spPr>
        <p:txBody>
          <a:bodyPr>
            <a:normAutofit fontScale="85000" lnSpcReduction="20000"/>
          </a:bodyPr>
          <a:lstStyle/>
          <a:p>
            <a:r>
              <a:rPr lang="en-GB" altLang="es-ES" sz="2100" b="1" dirty="0">
                <a:solidFill>
                  <a:srgbClr val="000000"/>
                </a:solidFill>
              </a:rPr>
              <a:t>La </a:t>
            </a:r>
            <a:r>
              <a:rPr lang="en-GB" altLang="es-ES" sz="2100" b="1" dirty="0" err="1">
                <a:solidFill>
                  <a:srgbClr val="000000"/>
                </a:solidFill>
              </a:rPr>
              <a:t>división</a:t>
            </a:r>
            <a:r>
              <a:rPr lang="en-GB" altLang="es-ES" sz="2100" b="1" dirty="0">
                <a:solidFill>
                  <a:srgbClr val="000000"/>
                </a:solidFill>
              </a:rPr>
              <a:t> social se </a:t>
            </a:r>
            <a:r>
              <a:rPr lang="en-GB" altLang="es-ES" sz="2100" b="1" dirty="0" err="1">
                <a:solidFill>
                  <a:srgbClr val="000000"/>
                </a:solidFill>
              </a:rPr>
              <a:t>basaba</a:t>
            </a:r>
            <a:r>
              <a:rPr lang="en-GB" altLang="es-ES" sz="2100" b="1" dirty="0">
                <a:solidFill>
                  <a:srgbClr val="000000"/>
                </a:solidFill>
              </a:rPr>
              <a:t> </a:t>
            </a:r>
            <a:r>
              <a:rPr lang="en-GB" altLang="es-ES" sz="2100" b="1" dirty="0" err="1">
                <a:solidFill>
                  <a:srgbClr val="000000"/>
                </a:solidFill>
              </a:rPr>
              <a:t>en</a:t>
            </a:r>
            <a:r>
              <a:rPr lang="en-GB" altLang="es-ES" sz="2100" b="1" dirty="0">
                <a:solidFill>
                  <a:srgbClr val="000000"/>
                </a:solidFill>
              </a:rPr>
              <a:t> el </a:t>
            </a:r>
            <a:r>
              <a:rPr lang="en-GB" altLang="es-ES" sz="2100" b="1" dirty="0" err="1">
                <a:solidFill>
                  <a:srgbClr val="000000"/>
                </a:solidFill>
              </a:rPr>
              <a:t>privilegio</a:t>
            </a:r>
            <a:r>
              <a:rPr lang="en-GB" altLang="es-ES" sz="2100" b="1" dirty="0">
                <a:solidFill>
                  <a:srgbClr val="000000"/>
                </a:solidFill>
              </a:rPr>
              <a:t> </a:t>
            </a:r>
            <a:r>
              <a:rPr lang="en-GB" altLang="es-ES" sz="2100" b="1" dirty="0" err="1">
                <a:solidFill>
                  <a:srgbClr val="000000"/>
                </a:solidFill>
              </a:rPr>
              <a:t>jurídico</a:t>
            </a:r>
            <a:r>
              <a:rPr lang="en-GB" altLang="es-ES" sz="2100" b="1" dirty="0">
                <a:solidFill>
                  <a:srgbClr val="000000"/>
                </a:solidFill>
              </a:rPr>
              <a:t>  y se </a:t>
            </a:r>
            <a:r>
              <a:rPr lang="en-GB" altLang="es-ES" sz="2100" b="1" dirty="0" err="1">
                <a:solidFill>
                  <a:srgbClr val="000000"/>
                </a:solidFill>
              </a:rPr>
              <a:t>dividía</a:t>
            </a:r>
            <a:r>
              <a:rPr lang="en-GB" altLang="es-ES" sz="2100" b="1" dirty="0">
                <a:solidFill>
                  <a:srgbClr val="000000"/>
                </a:solidFill>
              </a:rPr>
              <a:t> </a:t>
            </a:r>
            <a:r>
              <a:rPr lang="en-GB" altLang="es-ES" sz="2100" b="1" dirty="0" err="1">
                <a:solidFill>
                  <a:srgbClr val="000000"/>
                </a:solidFill>
              </a:rPr>
              <a:t>en</a:t>
            </a:r>
            <a:r>
              <a:rPr lang="en-GB" altLang="es-ES" sz="2100" b="1" dirty="0">
                <a:solidFill>
                  <a:srgbClr val="000000"/>
                </a:solidFill>
              </a:rPr>
              <a:t> </a:t>
            </a:r>
            <a:r>
              <a:rPr lang="en-GB" altLang="es-ES" sz="2100" b="1" dirty="0" err="1">
                <a:solidFill>
                  <a:srgbClr val="000000"/>
                </a:solidFill>
              </a:rPr>
              <a:t>tres</a:t>
            </a:r>
            <a:r>
              <a:rPr lang="en-GB" altLang="es-ES" sz="2100" b="1" dirty="0">
                <a:solidFill>
                  <a:srgbClr val="000000"/>
                </a:solidFill>
              </a:rPr>
              <a:t> </a:t>
            </a:r>
            <a:r>
              <a:rPr lang="en-GB" altLang="es-ES" sz="2100" b="1" dirty="0" err="1">
                <a:solidFill>
                  <a:srgbClr val="000000"/>
                </a:solidFill>
              </a:rPr>
              <a:t>estamentos</a:t>
            </a:r>
            <a:endParaRPr lang="en-GB" altLang="es-ES" sz="2100" b="1" dirty="0">
              <a:solidFill>
                <a:srgbClr val="000000"/>
              </a:solidFill>
            </a:endParaRPr>
          </a:p>
          <a:p>
            <a:endParaRPr lang="en-GB" altLang="es-ES" b="1" dirty="0">
              <a:solidFill>
                <a:srgbClr val="000000"/>
              </a:solidFill>
            </a:endParaRPr>
          </a:p>
          <a:p>
            <a:endParaRPr lang="en-GB" altLang="es-ES" dirty="0">
              <a:solidFill>
                <a:srgbClr val="000000"/>
              </a:solidFill>
            </a:endParaRPr>
          </a:p>
          <a:p>
            <a:endParaRPr lang="en-GB" altLang="es-ES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GB" altLang="es-ES" dirty="0">
              <a:solidFill>
                <a:srgbClr val="000000"/>
              </a:solidFill>
            </a:endParaRPr>
          </a:p>
          <a:p>
            <a:endParaRPr lang="en-GB" altLang="es-ES" dirty="0">
              <a:solidFill>
                <a:srgbClr val="000000"/>
              </a:solidFill>
            </a:endParaRPr>
          </a:p>
          <a:p>
            <a:endParaRPr lang="en-GB" altLang="es-ES" dirty="0">
              <a:solidFill>
                <a:srgbClr val="000000"/>
              </a:solidFill>
            </a:endParaRPr>
          </a:p>
          <a:p>
            <a:endParaRPr lang="en-GB" altLang="es-ES" dirty="0">
              <a:solidFill>
                <a:srgbClr val="000000"/>
              </a:solidFill>
            </a:endParaRPr>
          </a:p>
          <a:p>
            <a:endParaRPr lang="en-GB" altLang="es-ES" dirty="0">
              <a:solidFill>
                <a:srgbClr val="000000"/>
              </a:solidFill>
            </a:endParaRPr>
          </a:p>
          <a:p>
            <a:endParaRPr lang="en-GB" altLang="es-ES" dirty="0">
              <a:solidFill>
                <a:srgbClr val="000000"/>
              </a:solidFill>
            </a:endParaRPr>
          </a:p>
          <a:p>
            <a:endParaRPr lang="en-GB" altLang="es-ES" dirty="0">
              <a:solidFill>
                <a:srgbClr val="000000"/>
              </a:solidFill>
            </a:endParaRPr>
          </a:p>
          <a:p>
            <a:endParaRPr lang="en-GB" altLang="es-ES" dirty="0">
              <a:solidFill>
                <a:srgbClr val="000000"/>
              </a:solidFill>
            </a:endParaRPr>
          </a:p>
          <a:p>
            <a:endParaRPr lang="en-GB" altLang="es-ES" dirty="0">
              <a:solidFill>
                <a:srgbClr val="000000"/>
              </a:solidFill>
            </a:endParaRPr>
          </a:p>
          <a:p>
            <a:endParaRPr lang="en-GB" altLang="es-ES" b="1" dirty="0">
              <a:solidFill>
                <a:srgbClr val="000000"/>
              </a:solidFill>
            </a:endParaRPr>
          </a:p>
          <a:p>
            <a:endParaRPr lang="en-GB" altLang="es-ES" b="1" dirty="0">
              <a:solidFill>
                <a:srgbClr val="000000"/>
              </a:solidFill>
            </a:endParaRPr>
          </a:p>
          <a:p>
            <a:endParaRPr lang="en-GB" altLang="es-ES" b="1" dirty="0">
              <a:solidFill>
                <a:srgbClr val="000000"/>
              </a:solidFill>
            </a:endParaRPr>
          </a:p>
          <a:p>
            <a:endParaRPr lang="en-GB" altLang="es-ES" b="1" dirty="0">
              <a:solidFill>
                <a:srgbClr val="000000"/>
              </a:solidFill>
            </a:endParaRPr>
          </a:p>
          <a:p>
            <a:r>
              <a:rPr lang="en-GB" altLang="es-ES" sz="2100" b="1" dirty="0" err="1">
                <a:solidFill>
                  <a:srgbClr val="000000"/>
                </a:solidFill>
              </a:rPr>
              <a:t>Basados</a:t>
            </a:r>
            <a:r>
              <a:rPr lang="en-GB" altLang="es-ES" sz="2100" b="1" dirty="0">
                <a:solidFill>
                  <a:srgbClr val="000000"/>
                </a:solidFill>
              </a:rPr>
              <a:t> </a:t>
            </a:r>
            <a:r>
              <a:rPr lang="en-GB" altLang="es-ES" sz="2100" b="1" dirty="0" err="1">
                <a:solidFill>
                  <a:srgbClr val="000000"/>
                </a:solidFill>
              </a:rPr>
              <a:t>en</a:t>
            </a:r>
            <a:r>
              <a:rPr lang="en-GB" altLang="es-ES" sz="2100" b="1" dirty="0">
                <a:solidFill>
                  <a:srgbClr val="000000"/>
                </a:solidFill>
              </a:rPr>
              <a:t> la </a:t>
            </a:r>
            <a:r>
              <a:rPr lang="en-GB" altLang="es-ES" sz="2100" b="1" dirty="0" err="1">
                <a:solidFill>
                  <a:srgbClr val="000000"/>
                </a:solidFill>
              </a:rPr>
              <a:t>desigualdad</a:t>
            </a:r>
            <a:r>
              <a:rPr lang="en-GB" altLang="es-ES" sz="2100" b="1" dirty="0">
                <a:solidFill>
                  <a:srgbClr val="000000"/>
                </a:solidFill>
              </a:rPr>
              <a:t> de </a:t>
            </a:r>
            <a:r>
              <a:rPr lang="en-GB" altLang="es-ES" sz="2100" b="1" dirty="0" err="1">
                <a:solidFill>
                  <a:srgbClr val="000000"/>
                </a:solidFill>
              </a:rPr>
              <a:t>origen</a:t>
            </a:r>
            <a:r>
              <a:rPr lang="en-GB" altLang="es-ES" sz="2100" b="1" dirty="0">
                <a:solidFill>
                  <a:srgbClr val="000000"/>
                </a:solidFill>
              </a:rPr>
              <a:t> y de </a:t>
            </a:r>
            <a:r>
              <a:rPr lang="en-GB" altLang="es-ES" sz="2100" b="1" dirty="0" err="1">
                <a:solidFill>
                  <a:srgbClr val="000000"/>
                </a:solidFill>
              </a:rPr>
              <a:t>nacimiento</a:t>
            </a:r>
            <a:endParaRPr lang="en-GB" altLang="es-ES" sz="2100" b="1" dirty="0">
              <a:solidFill>
                <a:srgbClr val="000000"/>
              </a:solidFill>
            </a:endParaRPr>
          </a:p>
          <a:p>
            <a:endParaRPr lang="es-ES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C012CD3-C600-4739-97CC-12D323D107B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5" name="Picture 15">
            <a:extLst>
              <a:ext uri="{FF2B5EF4-FFF2-40B4-BE49-F238E27FC236}">
                <a16:creationId xmlns:a16="http://schemas.microsoft.com/office/drawing/2014/main" id="{65E5EEF5-D4F8-43BC-98E0-E2725453FF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5012" y="2220913"/>
            <a:ext cx="3898900" cy="3773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Flecha: a la derecha con bandas 5">
            <a:extLst>
              <a:ext uri="{FF2B5EF4-FFF2-40B4-BE49-F238E27FC236}">
                <a16:creationId xmlns:a16="http://schemas.microsoft.com/office/drawing/2014/main" id="{A869BA5D-459F-4670-9B7B-91ECFA6B0E76}"/>
              </a:ext>
            </a:extLst>
          </p:cNvPr>
          <p:cNvSpPr/>
          <p:nvPr/>
        </p:nvSpPr>
        <p:spPr>
          <a:xfrm>
            <a:off x="1188720" y="1129284"/>
            <a:ext cx="978408" cy="484632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id="{98950A94-B433-493B-995E-58D9C83B96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5707" y="1213325"/>
            <a:ext cx="206311" cy="2775745"/>
          </a:xfrm>
          <a:prstGeom prst="rect">
            <a:avLst/>
          </a:prstGeom>
          <a:gradFill rotWithShape="0">
            <a:gsLst>
              <a:gs pos="0">
                <a:srgbClr val="757575"/>
              </a:gs>
              <a:gs pos="50000">
                <a:srgbClr val="FFFFFF"/>
              </a:gs>
              <a:gs pos="100000">
                <a:srgbClr val="757575"/>
              </a:gs>
            </a:gsLst>
            <a:lin ang="108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628DC044-1AB7-477F-9500-9CC43B20986F}"/>
              </a:ext>
            </a:extLst>
          </p:cNvPr>
          <p:cNvSpPr/>
          <p:nvPr/>
        </p:nvSpPr>
        <p:spPr>
          <a:xfrm>
            <a:off x="2683318" y="1436147"/>
            <a:ext cx="2827783" cy="14538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</a:rPr>
              <a:t>NOBLEZA Y CLERO</a:t>
            </a:r>
          </a:p>
        </p:txBody>
      </p:sp>
      <p:sp>
        <p:nvSpPr>
          <p:cNvPr id="9" name="Flecha: a la derecha con bandas 8">
            <a:extLst>
              <a:ext uri="{FF2B5EF4-FFF2-40B4-BE49-F238E27FC236}">
                <a16:creationId xmlns:a16="http://schemas.microsoft.com/office/drawing/2014/main" id="{9F3042F3-1EE1-4C40-9F2A-07CD53120F91}"/>
              </a:ext>
            </a:extLst>
          </p:cNvPr>
          <p:cNvSpPr/>
          <p:nvPr/>
        </p:nvSpPr>
        <p:spPr>
          <a:xfrm>
            <a:off x="2683318" y="3577590"/>
            <a:ext cx="1728662" cy="572562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CA05B0DA-501F-4DA6-9823-606CE2762B3A}"/>
              </a:ext>
            </a:extLst>
          </p:cNvPr>
          <p:cNvSpPr/>
          <p:nvPr/>
        </p:nvSpPr>
        <p:spPr>
          <a:xfrm>
            <a:off x="4028629" y="4301066"/>
            <a:ext cx="2212152" cy="13453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PUEBLO </a:t>
            </a:r>
          </a:p>
          <a:p>
            <a:pPr algn="ctr"/>
            <a:r>
              <a:rPr lang="es-ES" dirty="0"/>
              <a:t>LLANO </a:t>
            </a:r>
          </a:p>
        </p:txBody>
      </p:sp>
    </p:spTree>
    <p:extLst>
      <p:ext uri="{BB962C8B-B14F-4D97-AF65-F5344CB8AC3E}">
        <p14:creationId xmlns:p14="http://schemas.microsoft.com/office/powerpoint/2010/main" val="1867759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57FD39-C601-4E48-BCCE-992BF9456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2651760" y="285750"/>
            <a:ext cx="6303962" cy="486410"/>
          </a:xfrm>
        </p:spPr>
        <p:txBody>
          <a:bodyPr>
            <a:normAutofit fontScale="90000"/>
          </a:bodyPr>
          <a:lstStyle/>
          <a:p>
            <a:endParaRPr lang="es-ES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9862299-1512-4BCC-B312-571C46EC64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" y="0"/>
            <a:ext cx="11898630" cy="6572250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ct val="50000"/>
              </a:spcBef>
              <a:buFontTx/>
              <a:buChar char="-"/>
            </a:pPr>
            <a:r>
              <a:rPr lang="es-ES" altLang="es-ES" dirty="0"/>
              <a:t> </a:t>
            </a:r>
          </a:p>
          <a:p>
            <a:pPr algn="ctr">
              <a:spcBef>
                <a:spcPct val="50000"/>
              </a:spcBef>
            </a:pPr>
            <a:r>
              <a:rPr lang="es-ES" altLang="es-ES" sz="2800" b="1" dirty="0"/>
              <a:t>LA SOCIEDAD ESTAMENTAL</a:t>
            </a:r>
            <a:endParaRPr lang="es-ES" altLang="es-ES" sz="2100" b="1" dirty="0">
              <a:solidFill>
                <a:schemeClr val="tx1"/>
              </a:solidFill>
            </a:endParaRPr>
          </a:p>
          <a:p>
            <a:pPr>
              <a:spcBef>
                <a:spcPct val="50000"/>
              </a:spcBef>
              <a:buFontTx/>
              <a:buChar char="-"/>
            </a:pPr>
            <a:r>
              <a:rPr lang="es-ES" altLang="es-ES" sz="1400" b="1" dirty="0"/>
              <a:t>Sociedad organizada en ESTAMENTOS cerrados. Origen en la Edad Media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s-ES" altLang="es-ES" sz="1400" b="1" dirty="0"/>
              <a:t> Estamentos </a:t>
            </a:r>
            <a:r>
              <a:rPr lang="es-ES" altLang="es-ES" sz="1400" b="1" dirty="0" err="1"/>
              <a:t>provilegiados</a:t>
            </a:r>
            <a:r>
              <a:rPr lang="es-ES" altLang="es-ES" sz="1400" b="1" dirty="0"/>
              <a:t>: Nobleza y clero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s-ES" altLang="es-ES" sz="1400" b="1" dirty="0"/>
              <a:t> Estamentos no privilegiados: el tercer Estado.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s-ES" altLang="es-ES" sz="1400" b="1" dirty="0"/>
              <a:t>LA NOBLEZA:</a:t>
            </a:r>
          </a:p>
          <a:p>
            <a:pPr lvl="1">
              <a:spcBef>
                <a:spcPct val="50000"/>
              </a:spcBef>
              <a:buFontTx/>
              <a:buChar char="-"/>
            </a:pPr>
            <a:r>
              <a:rPr lang="es-ES" altLang="es-ES" sz="1400" b="1" dirty="0"/>
              <a:t>Privilegiado y no paga impuestos. Grupo muy reducido</a:t>
            </a:r>
          </a:p>
          <a:p>
            <a:pPr lvl="1">
              <a:spcBef>
                <a:spcPct val="50000"/>
              </a:spcBef>
              <a:buFontTx/>
              <a:buChar char="-"/>
            </a:pPr>
            <a:r>
              <a:rPr lang="es-ES" altLang="es-ES" sz="1400" b="1" dirty="0"/>
              <a:t>Destinados a cuestiones y funciones militares (Condes, Duques, Marqueses, etc.)</a:t>
            </a:r>
          </a:p>
          <a:p>
            <a:pPr lvl="1">
              <a:spcBef>
                <a:spcPct val="50000"/>
              </a:spcBef>
              <a:buFontTx/>
              <a:buChar char="-"/>
            </a:pPr>
            <a:r>
              <a:rPr lang="es-ES" altLang="es-ES" sz="1400" b="1" dirty="0"/>
              <a:t>Transmisión de todo el patrimonio al hijo varón mayor: MAYORAZGO.</a:t>
            </a:r>
          </a:p>
          <a:p>
            <a:pPr lvl="1">
              <a:spcBef>
                <a:spcPct val="50000"/>
              </a:spcBef>
              <a:buFontTx/>
              <a:buChar char="-"/>
            </a:pPr>
            <a:r>
              <a:rPr lang="es-ES" altLang="es-ES" sz="1400" b="1" dirty="0"/>
              <a:t>Alta nobleza: Aristocracia</a:t>
            </a:r>
            <a:r>
              <a:rPr lang="es-ES" altLang="es-ES" dirty="0"/>
              <a:t>.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s-ES" altLang="es-ES" sz="1400" b="1" dirty="0"/>
              <a:t>EL CLERO:</a:t>
            </a:r>
          </a:p>
          <a:p>
            <a:pPr lvl="1">
              <a:spcBef>
                <a:spcPct val="50000"/>
              </a:spcBef>
              <a:buFontTx/>
              <a:buChar char="-"/>
            </a:pPr>
            <a:r>
              <a:rPr lang="es-ES" altLang="es-ES" sz="1400" b="1" dirty="0"/>
              <a:t>Privilegiados también. No pagan impuestos.</a:t>
            </a:r>
          </a:p>
          <a:p>
            <a:pPr lvl="1">
              <a:spcBef>
                <a:spcPct val="50000"/>
              </a:spcBef>
              <a:buFontTx/>
              <a:buChar char="-"/>
            </a:pPr>
            <a:r>
              <a:rPr lang="es-ES" altLang="es-ES" sz="1400" b="1" dirty="0"/>
              <a:t>Formados por el alto clero y el bajo clero.</a:t>
            </a:r>
          </a:p>
          <a:p>
            <a:pPr lvl="1">
              <a:spcBef>
                <a:spcPct val="50000"/>
              </a:spcBef>
              <a:buFontTx/>
              <a:buChar char="-"/>
            </a:pPr>
            <a:r>
              <a:rPr lang="es-ES" altLang="es-ES" sz="1400" b="1" dirty="0"/>
              <a:t>Formados por el clero regular y el clero secular</a:t>
            </a:r>
          </a:p>
          <a:p>
            <a:pPr lvl="1">
              <a:spcBef>
                <a:spcPct val="50000"/>
              </a:spcBef>
              <a:buFontTx/>
              <a:buChar char="-"/>
            </a:pPr>
            <a:endParaRPr lang="es-ES" altLang="es-ES" sz="1400" b="1" dirty="0"/>
          </a:p>
          <a:p>
            <a:pPr>
              <a:spcBef>
                <a:spcPct val="50000"/>
              </a:spcBef>
              <a:buFontTx/>
              <a:buChar char="-"/>
            </a:pPr>
            <a:r>
              <a:rPr lang="es-ES" altLang="es-ES" sz="1400" b="1" dirty="0"/>
              <a:t>EL TERCER ESTADO:</a:t>
            </a:r>
          </a:p>
          <a:p>
            <a:pPr lvl="1">
              <a:spcBef>
                <a:spcPct val="50000"/>
              </a:spcBef>
              <a:buFontTx/>
              <a:buChar char="-"/>
            </a:pPr>
            <a:r>
              <a:rPr lang="es-ES" altLang="es-ES" sz="1400" b="1" dirty="0"/>
              <a:t>Grupo no privilegiado, muy numeroso (90%)</a:t>
            </a:r>
          </a:p>
          <a:p>
            <a:pPr lvl="1">
              <a:spcBef>
                <a:spcPct val="50000"/>
              </a:spcBef>
              <a:buFontTx/>
              <a:buChar char="-"/>
            </a:pPr>
            <a:r>
              <a:rPr lang="es-ES" altLang="es-ES" sz="1400" b="1" dirty="0"/>
              <a:t>En el tercer Estado el grupo más numeroso es el CAMPESINADO, con grandes variaciones en su condición ( desde siervos en el este de Europa hasta pequeños propietarios en el oeste).</a:t>
            </a:r>
          </a:p>
          <a:p>
            <a:pPr lvl="1">
              <a:spcBef>
                <a:spcPct val="50000"/>
              </a:spcBef>
              <a:buFontTx/>
              <a:buChar char="-"/>
            </a:pPr>
            <a:endParaRPr lang="es-ES" altLang="es-ES" sz="1400" b="1" dirty="0"/>
          </a:p>
          <a:p>
            <a:pPr lvl="1">
              <a:spcBef>
                <a:spcPct val="50000"/>
              </a:spcBef>
            </a:pPr>
            <a:endParaRPr lang="es-ES" alt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89661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8D4ECF-E356-4844-BF4D-16AA38AA1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3730" y="285750"/>
            <a:ext cx="5006340" cy="1371600"/>
          </a:xfrm>
        </p:spPr>
        <p:txBody>
          <a:bodyPr>
            <a:normAutofit/>
          </a:bodyPr>
          <a:lstStyle/>
          <a:p>
            <a:pPr algn="ctr"/>
            <a:r>
              <a:rPr lang="en-GB" altLang="es-ES" b="1" dirty="0">
                <a:solidFill>
                  <a:srgbClr val="B4007C"/>
                </a:solidFill>
              </a:rPr>
              <a:t> La </a:t>
            </a:r>
            <a:r>
              <a:rPr lang="en-GB" altLang="es-ES" b="1" dirty="0" err="1">
                <a:solidFill>
                  <a:srgbClr val="B4007C"/>
                </a:solidFill>
              </a:rPr>
              <a:t>sociedad</a:t>
            </a:r>
            <a:r>
              <a:rPr lang="en-GB" altLang="es-ES" b="1" dirty="0">
                <a:solidFill>
                  <a:srgbClr val="B4007C"/>
                </a:solidFill>
              </a:rPr>
              <a:t> </a:t>
            </a:r>
            <a:br>
              <a:rPr lang="en-GB" altLang="es-ES" b="1" dirty="0">
                <a:solidFill>
                  <a:srgbClr val="B4007C"/>
                </a:solidFill>
              </a:rPr>
            </a:br>
            <a:r>
              <a:rPr lang="en-GB" altLang="es-ES" b="1" dirty="0">
                <a:solidFill>
                  <a:srgbClr val="B4007C"/>
                </a:solidFill>
              </a:rPr>
              <a:t>de </a:t>
            </a:r>
            <a:r>
              <a:rPr lang="en-GB" altLang="es-ES" b="1" dirty="0" err="1">
                <a:solidFill>
                  <a:srgbClr val="B4007C"/>
                </a:solidFill>
              </a:rPr>
              <a:t>los</a:t>
            </a:r>
            <a:r>
              <a:rPr lang="en-GB" altLang="es-ES" b="1" dirty="0">
                <a:solidFill>
                  <a:srgbClr val="B4007C"/>
                </a:solidFill>
              </a:rPr>
              <a:t> </a:t>
            </a:r>
            <a:r>
              <a:rPr lang="en-GB" altLang="es-ES" b="1" dirty="0" err="1">
                <a:solidFill>
                  <a:srgbClr val="B4007C"/>
                </a:solidFill>
              </a:rPr>
              <a:t>privilegiados</a:t>
            </a:r>
            <a:br>
              <a:rPr lang="en-GB" altLang="es-ES" dirty="0">
                <a:solidFill>
                  <a:srgbClr val="B4007C"/>
                </a:solidFill>
              </a:rPr>
            </a:b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78B5A99-1C61-465D-9D6D-9D81F40CE7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169" y="182880"/>
            <a:ext cx="7106113" cy="641932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GB" altLang="es-ES" b="1" u="sng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GB" altLang="es-ES" b="1" u="sng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GB" altLang="es-ES" b="1" u="sng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GB" altLang="es-ES" b="1" u="sng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GB" altLang="es-ES" b="1" u="sng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GB" altLang="es-ES" b="1" u="sng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GB" altLang="es-ES" b="1" u="sng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GB" altLang="es-ES" b="1" u="sng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GB" altLang="es-ES" b="1" u="sng" dirty="0" err="1">
                <a:solidFill>
                  <a:srgbClr val="000000"/>
                </a:solidFill>
              </a:rPr>
              <a:t>Nobleza</a:t>
            </a:r>
            <a:r>
              <a:rPr lang="en-GB" altLang="es-ES" b="1" u="sng" dirty="0">
                <a:solidFill>
                  <a:srgbClr val="000000"/>
                </a:solidFill>
              </a:rPr>
              <a:t> y </a:t>
            </a:r>
            <a:r>
              <a:rPr lang="en-GB" altLang="es-ES" b="1" u="sng" dirty="0" err="1">
                <a:solidFill>
                  <a:srgbClr val="000000"/>
                </a:solidFill>
              </a:rPr>
              <a:t>aristocracia</a:t>
            </a:r>
            <a:endParaRPr lang="en-GB" altLang="es-ES" b="1" u="sng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GB" altLang="es-ES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GB" altLang="es-ES" sz="2100" dirty="0">
                <a:solidFill>
                  <a:srgbClr val="000000"/>
                </a:solidFill>
              </a:rPr>
              <a:t>La </a:t>
            </a:r>
            <a:r>
              <a:rPr lang="en-GB" altLang="es-ES" sz="2100" dirty="0" err="1">
                <a:solidFill>
                  <a:srgbClr val="000000"/>
                </a:solidFill>
              </a:rPr>
              <a:t>aristocracia</a:t>
            </a:r>
            <a:r>
              <a:rPr lang="en-GB" altLang="es-ES" sz="2100" dirty="0">
                <a:solidFill>
                  <a:srgbClr val="000000"/>
                </a:solidFill>
              </a:rPr>
              <a:t> era el </a:t>
            </a:r>
            <a:r>
              <a:rPr lang="en-GB" altLang="es-ES" sz="2100" dirty="0" err="1">
                <a:solidFill>
                  <a:srgbClr val="000000"/>
                </a:solidFill>
              </a:rPr>
              <a:t>nivel</a:t>
            </a:r>
            <a:r>
              <a:rPr lang="en-GB" altLang="es-ES" sz="2100" dirty="0">
                <a:solidFill>
                  <a:srgbClr val="000000"/>
                </a:solidFill>
              </a:rPr>
              <a:t> alto de la </a:t>
            </a:r>
            <a:r>
              <a:rPr lang="en-GB" altLang="es-ES" sz="2100" dirty="0" err="1">
                <a:solidFill>
                  <a:srgbClr val="000000"/>
                </a:solidFill>
              </a:rPr>
              <a:t>nobleza</a:t>
            </a:r>
            <a:r>
              <a:rPr lang="en-GB" altLang="es-ES" sz="2100" dirty="0">
                <a:solidFill>
                  <a:srgbClr val="000000"/>
                </a:solidFill>
              </a:rPr>
              <a:t> :</a:t>
            </a:r>
          </a:p>
          <a:p>
            <a:pPr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r>
              <a:rPr lang="en-GB" altLang="es-ES" sz="2100" i="1" dirty="0">
                <a:solidFill>
                  <a:srgbClr val="000000"/>
                </a:solidFill>
              </a:rPr>
              <a:t>- La </a:t>
            </a:r>
            <a:r>
              <a:rPr lang="en-GB" altLang="es-ES" sz="2100" i="1" dirty="0" err="1">
                <a:solidFill>
                  <a:srgbClr val="000000"/>
                </a:solidFill>
              </a:rPr>
              <a:t>más</a:t>
            </a:r>
            <a:r>
              <a:rPr lang="en-GB" altLang="es-ES" sz="2100" i="1" dirty="0">
                <a:solidFill>
                  <a:srgbClr val="000000"/>
                </a:solidFill>
              </a:rPr>
              <a:t> </a:t>
            </a:r>
            <a:r>
              <a:rPr lang="en-GB" altLang="es-ES" sz="2100" i="1" dirty="0" err="1">
                <a:solidFill>
                  <a:srgbClr val="000000"/>
                </a:solidFill>
              </a:rPr>
              <a:t>rica</a:t>
            </a:r>
            <a:r>
              <a:rPr lang="en-GB" altLang="es-ES" sz="2100" i="1" dirty="0">
                <a:solidFill>
                  <a:srgbClr val="000000"/>
                </a:solidFill>
              </a:rPr>
              <a:t> y </a:t>
            </a:r>
            <a:r>
              <a:rPr lang="en-GB" altLang="es-ES" sz="2100" i="1" dirty="0" err="1">
                <a:solidFill>
                  <a:srgbClr val="000000"/>
                </a:solidFill>
              </a:rPr>
              <a:t>poderosa</a:t>
            </a:r>
            <a:endParaRPr lang="en-GB" altLang="es-ES" sz="2100" i="1" dirty="0">
              <a:solidFill>
                <a:srgbClr val="000000"/>
              </a:solidFill>
            </a:endParaRPr>
          </a:p>
          <a:p>
            <a:pPr>
              <a:buClr>
                <a:srgbClr val="000000"/>
              </a:buClr>
              <a:buSzPct val="100000"/>
              <a:buFontTx/>
              <a:buChar char="-"/>
            </a:pPr>
            <a:r>
              <a:rPr lang="en-GB" altLang="es-ES" sz="2100" i="1" dirty="0">
                <a:solidFill>
                  <a:srgbClr val="000000"/>
                </a:solidFill>
              </a:rPr>
              <a:t>Se </a:t>
            </a:r>
            <a:r>
              <a:rPr lang="en-GB" altLang="es-ES" sz="2100" i="1" dirty="0" err="1">
                <a:solidFill>
                  <a:srgbClr val="000000"/>
                </a:solidFill>
              </a:rPr>
              <a:t>reservaban</a:t>
            </a:r>
            <a:r>
              <a:rPr lang="en-GB" altLang="es-ES" sz="2100" i="1" dirty="0">
                <a:solidFill>
                  <a:srgbClr val="000000"/>
                </a:solidFill>
              </a:rPr>
              <a:t> </a:t>
            </a:r>
            <a:r>
              <a:rPr lang="en-GB" altLang="es-ES" sz="2100" i="1" dirty="0" err="1">
                <a:solidFill>
                  <a:srgbClr val="000000"/>
                </a:solidFill>
              </a:rPr>
              <a:t>los</a:t>
            </a:r>
            <a:r>
              <a:rPr lang="en-GB" altLang="es-ES" sz="2100" i="1" dirty="0">
                <a:solidFill>
                  <a:srgbClr val="000000"/>
                </a:solidFill>
              </a:rPr>
              <a:t> altos cargos de la </a:t>
            </a:r>
            <a:r>
              <a:rPr lang="en-GB" altLang="es-ES" sz="2100" i="1" dirty="0" err="1">
                <a:solidFill>
                  <a:srgbClr val="000000"/>
                </a:solidFill>
              </a:rPr>
              <a:t>administración</a:t>
            </a:r>
            <a:r>
              <a:rPr lang="en-GB" altLang="es-ES" sz="2100" i="1" dirty="0">
                <a:solidFill>
                  <a:srgbClr val="000000"/>
                </a:solidFill>
              </a:rPr>
              <a:t> y del </a:t>
            </a:r>
            <a:r>
              <a:rPr lang="en-GB" altLang="es-ES" sz="2100" i="1" dirty="0" err="1">
                <a:solidFill>
                  <a:srgbClr val="000000"/>
                </a:solidFill>
              </a:rPr>
              <a:t>ejército</a:t>
            </a:r>
            <a:endParaRPr lang="en-GB" altLang="es-ES" sz="2100" i="1" dirty="0">
              <a:solidFill>
                <a:srgbClr val="000000"/>
              </a:solidFill>
            </a:endParaRPr>
          </a:p>
          <a:p>
            <a:pPr>
              <a:buClr>
                <a:srgbClr val="000000"/>
              </a:buClr>
              <a:buSzPct val="100000"/>
              <a:buFontTx/>
              <a:buChar char="-"/>
            </a:pPr>
            <a:r>
              <a:rPr lang="en-GB" altLang="es-ES" sz="2100" dirty="0" err="1">
                <a:solidFill>
                  <a:srgbClr val="000000"/>
                </a:solidFill>
              </a:rPr>
              <a:t>Despreciaban</a:t>
            </a:r>
            <a:r>
              <a:rPr lang="en-GB" altLang="es-ES" sz="2100" dirty="0">
                <a:solidFill>
                  <a:srgbClr val="000000"/>
                </a:solidFill>
              </a:rPr>
              <a:t> a </a:t>
            </a:r>
            <a:r>
              <a:rPr lang="en-GB" altLang="es-ES" sz="2100" dirty="0" err="1">
                <a:solidFill>
                  <a:srgbClr val="000000"/>
                </a:solidFill>
              </a:rPr>
              <a:t>los</a:t>
            </a:r>
            <a:r>
              <a:rPr lang="en-GB" altLang="es-ES" sz="2100" dirty="0">
                <a:solidFill>
                  <a:srgbClr val="000000"/>
                </a:solidFill>
              </a:rPr>
              <a:t> </a:t>
            </a:r>
            <a:r>
              <a:rPr lang="en-GB" altLang="es-ES" sz="2100" dirty="0" err="1">
                <a:solidFill>
                  <a:srgbClr val="000000"/>
                </a:solidFill>
              </a:rPr>
              <a:t>grupos</a:t>
            </a:r>
            <a:r>
              <a:rPr lang="en-GB" altLang="es-ES" sz="2100" dirty="0">
                <a:solidFill>
                  <a:srgbClr val="000000"/>
                </a:solidFill>
              </a:rPr>
              <a:t> </a:t>
            </a:r>
            <a:r>
              <a:rPr lang="en-GB" altLang="es-ES" sz="2100" dirty="0" err="1">
                <a:solidFill>
                  <a:srgbClr val="000000"/>
                </a:solidFill>
              </a:rPr>
              <a:t>inferiores</a:t>
            </a:r>
            <a:r>
              <a:rPr lang="en-GB" altLang="es-ES" sz="2100" dirty="0">
                <a:solidFill>
                  <a:srgbClr val="000000"/>
                </a:solidFill>
              </a:rPr>
              <a:t> y  al </a:t>
            </a:r>
            <a:r>
              <a:rPr lang="en-GB" altLang="es-ES" sz="2100" dirty="0" err="1">
                <a:solidFill>
                  <a:srgbClr val="000000"/>
                </a:solidFill>
              </a:rPr>
              <a:t>trabajo</a:t>
            </a:r>
            <a:r>
              <a:rPr lang="en-GB" altLang="es-ES" sz="2100" dirty="0">
                <a:solidFill>
                  <a:srgbClr val="000000"/>
                </a:solidFill>
              </a:rPr>
              <a:t> </a:t>
            </a:r>
            <a:r>
              <a:rPr lang="en-GB" altLang="es-ES" sz="2100" dirty="0" err="1">
                <a:solidFill>
                  <a:srgbClr val="000000"/>
                </a:solidFill>
              </a:rPr>
              <a:t>productivo</a:t>
            </a:r>
            <a:endParaRPr lang="en-GB" altLang="es-ES" sz="2100" dirty="0">
              <a:solidFill>
                <a:srgbClr val="000000"/>
              </a:solidFill>
            </a:endParaRPr>
          </a:p>
          <a:p>
            <a:pPr>
              <a:buClr>
                <a:srgbClr val="000000"/>
              </a:buClr>
              <a:buSzPct val="100000"/>
              <a:buFontTx/>
              <a:buChar char="-"/>
            </a:pPr>
            <a:r>
              <a:rPr lang="en-GB" altLang="es-ES" sz="2100" i="1" dirty="0" err="1">
                <a:solidFill>
                  <a:srgbClr val="000000"/>
                </a:solidFill>
              </a:rPr>
              <a:t>En</a:t>
            </a:r>
            <a:r>
              <a:rPr lang="en-GB" altLang="es-ES" sz="2100" i="1" dirty="0">
                <a:solidFill>
                  <a:srgbClr val="000000"/>
                </a:solidFill>
              </a:rPr>
              <a:t> el </a:t>
            </a:r>
            <a:r>
              <a:rPr lang="en-GB" altLang="es-ES" sz="2100" i="1" dirty="0" err="1">
                <a:solidFill>
                  <a:srgbClr val="000000"/>
                </a:solidFill>
              </a:rPr>
              <a:t>siglo</a:t>
            </a:r>
            <a:r>
              <a:rPr lang="en-GB" altLang="es-ES" sz="2100" i="1" dirty="0">
                <a:solidFill>
                  <a:srgbClr val="000000"/>
                </a:solidFill>
              </a:rPr>
              <a:t> XVIII se </a:t>
            </a:r>
            <a:r>
              <a:rPr lang="en-GB" altLang="es-ES" sz="2100" i="1" dirty="0" err="1">
                <a:solidFill>
                  <a:srgbClr val="000000"/>
                </a:solidFill>
              </a:rPr>
              <a:t>acercó</a:t>
            </a:r>
            <a:r>
              <a:rPr lang="en-GB" altLang="es-ES" sz="2100" i="1" dirty="0">
                <a:solidFill>
                  <a:srgbClr val="000000"/>
                </a:solidFill>
              </a:rPr>
              <a:t> a la </a:t>
            </a:r>
            <a:r>
              <a:rPr lang="en-GB" altLang="es-ES" sz="2100" i="1" dirty="0" err="1">
                <a:solidFill>
                  <a:srgbClr val="000000"/>
                </a:solidFill>
              </a:rPr>
              <a:t>alta</a:t>
            </a:r>
            <a:r>
              <a:rPr lang="en-GB" altLang="es-ES" sz="2100" i="1" dirty="0">
                <a:solidFill>
                  <a:srgbClr val="000000"/>
                </a:solidFill>
              </a:rPr>
              <a:t> </a:t>
            </a:r>
            <a:r>
              <a:rPr lang="en-GB" altLang="es-ES" sz="2100" i="1" dirty="0" err="1">
                <a:solidFill>
                  <a:srgbClr val="000000"/>
                </a:solidFill>
              </a:rPr>
              <a:t>burguesía</a:t>
            </a:r>
            <a:r>
              <a:rPr lang="en-GB" altLang="es-ES" sz="2100" i="1" dirty="0">
                <a:solidFill>
                  <a:srgbClr val="000000"/>
                </a:solidFill>
              </a:rPr>
              <a:t>.</a:t>
            </a:r>
          </a:p>
          <a:p>
            <a:pPr>
              <a:buClr>
                <a:srgbClr val="000000"/>
              </a:buClr>
              <a:buSzPct val="100000"/>
              <a:buFontTx/>
              <a:buChar char="-"/>
            </a:pPr>
            <a:endParaRPr lang="en-GB" altLang="es-ES" sz="2100" i="1" dirty="0">
              <a:solidFill>
                <a:srgbClr val="000000"/>
              </a:solidFill>
            </a:endParaRPr>
          </a:p>
          <a:p>
            <a:pPr>
              <a:buClr>
                <a:srgbClr val="000000"/>
              </a:buClr>
              <a:buSzPct val="100000"/>
              <a:buFontTx/>
              <a:buChar char="-"/>
            </a:pPr>
            <a:endParaRPr lang="en-GB" altLang="es-ES" i="1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GB" altLang="es-ES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GB" altLang="es-ES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GB" altLang="es-ES" b="1" u="sng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GB" altLang="es-ES" b="1" u="sng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GB" altLang="es-ES" b="1" u="sng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GB" altLang="es-ES" b="1" u="sng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GB" altLang="es-ES" b="1" u="sng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GB" altLang="es-ES" b="1" u="sng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GB" altLang="es-ES" b="1" u="sng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GB" altLang="es-ES" b="1" u="sng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GB" altLang="es-ES" b="1" u="sng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GB" altLang="es-ES" b="1" u="sng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GB" altLang="es-ES" b="1" u="sng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GB" altLang="es-ES" b="1" u="sng" dirty="0">
              <a:solidFill>
                <a:srgbClr val="000000"/>
              </a:solidFill>
            </a:endParaRPr>
          </a:p>
          <a:p>
            <a:endParaRPr lang="es-ES" dirty="0"/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DCE94F90-BA53-4CA5-8CA1-9F0035D57E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5410" y="2566721"/>
            <a:ext cx="3898900" cy="3773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" name="Picture 19">
            <a:extLst>
              <a:ext uri="{FF2B5EF4-FFF2-40B4-BE49-F238E27FC236}">
                <a16:creationId xmlns:a16="http://schemas.microsoft.com/office/drawing/2014/main" id="{5836EF26-227C-4599-A0C3-1E5ED4572D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648" y="3505380"/>
            <a:ext cx="2440240" cy="3016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7780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.1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ECC81F-6968-4A99-821E-E5C3AD7F0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868680"/>
          </a:xfrm>
        </p:spPr>
        <p:txBody>
          <a:bodyPr>
            <a:normAutofit/>
          </a:bodyPr>
          <a:lstStyle/>
          <a:p>
            <a:pPr algn="ctr"/>
            <a:r>
              <a:rPr lang="es-ES" sz="40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El clero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32CD124-9A67-4A3B-B3BA-7C56AB07D05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7016A4AE-C88D-4B37-B773-2A7D13DDD4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2232" y="1855548"/>
            <a:ext cx="4276408" cy="41388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" name="Marcador de contenido 7">
            <a:extLst>
              <a:ext uri="{FF2B5EF4-FFF2-40B4-BE49-F238E27FC236}">
                <a16:creationId xmlns:a16="http://schemas.microsoft.com/office/drawing/2014/main" id="{81EAB70D-DA6F-4368-AAB4-E2D871CA84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460" y="285750"/>
            <a:ext cx="6560820" cy="643509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s-ES" b="1" dirty="0"/>
          </a:p>
          <a:p>
            <a:pPr marL="0" indent="0">
              <a:buNone/>
            </a:pPr>
            <a:r>
              <a:rPr lang="es-ES" b="1" dirty="0">
                <a:solidFill>
                  <a:schemeClr val="bg1"/>
                </a:solidFill>
              </a:rPr>
              <a:t>Era un estamento privilegiado.</a:t>
            </a:r>
          </a:p>
          <a:p>
            <a:pPr marL="0" indent="0">
              <a:buNone/>
            </a:pPr>
            <a:r>
              <a:rPr lang="es-ES" b="1" dirty="0">
                <a:solidFill>
                  <a:schemeClr val="bg1"/>
                </a:solidFill>
              </a:rPr>
              <a:t>Se dividía en dos grupos :</a:t>
            </a:r>
          </a:p>
          <a:p>
            <a:pPr marL="0" indent="0">
              <a:buNone/>
            </a:pPr>
            <a:endParaRPr lang="es-ES" b="1" dirty="0"/>
          </a:p>
          <a:p>
            <a:pPr marL="0" indent="0">
              <a:buNone/>
            </a:pPr>
            <a:endParaRPr lang="es-ES" b="1" dirty="0"/>
          </a:p>
          <a:p>
            <a:pPr marL="0" indent="0">
              <a:buNone/>
            </a:pPr>
            <a:endParaRPr lang="es-ES" sz="1600" b="1" dirty="0"/>
          </a:p>
          <a:p>
            <a:pPr marL="0" indent="0">
              <a:buNone/>
            </a:pPr>
            <a:endParaRPr lang="es-ES" b="1" dirty="0"/>
          </a:p>
          <a:p>
            <a:pPr marL="0" indent="0">
              <a:buNone/>
            </a:pPr>
            <a:endParaRPr lang="es-ES" b="1" dirty="0"/>
          </a:p>
          <a:p>
            <a:pPr marL="0" indent="0">
              <a:buNone/>
            </a:pPr>
            <a:r>
              <a:rPr lang="es-ES" b="1" dirty="0">
                <a:solidFill>
                  <a:schemeClr val="bg1"/>
                </a:solidFill>
              </a:rPr>
              <a:t>El clero secular tenía una composición diversa:</a:t>
            </a:r>
          </a:p>
          <a:p>
            <a:r>
              <a:rPr lang="es-ES" b="1" dirty="0">
                <a:solidFill>
                  <a:schemeClr val="bg1"/>
                </a:solidFill>
              </a:rPr>
              <a:t> Alto clero formado por cardenales y obispos con un gran poder y riqueza.</a:t>
            </a:r>
          </a:p>
          <a:p>
            <a:r>
              <a:rPr lang="es-ES" b="1" dirty="0">
                <a:solidFill>
                  <a:schemeClr val="bg1"/>
                </a:solidFill>
              </a:rPr>
              <a:t>El bajo clero formado por curas y monjes vivían de forma modesta incluso pobre.</a:t>
            </a:r>
          </a:p>
          <a:p>
            <a:pPr marL="0" indent="0" algn="just">
              <a:buNone/>
            </a:pPr>
            <a:endParaRPr lang="en-GB" altLang="es-ES" b="1" dirty="0">
              <a:solidFill>
                <a:srgbClr val="000000"/>
              </a:solidFill>
            </a:endParaRPr>
          </a:p>
          <a:p>
            <a:pPr marL="0" indent="0" algn="just">
              <a:buNone/>
            </a:pPr>
            <a:r>
              <a:rPr lang="en-GB" altLang="es-ES" b="1" dirty="0">
                <a:solidFill>
                  <a:srgbClr val="000000"/>
                </a:solidFill>
              </a:rPr>
              <a:t>La </a:t>
            </a:r>
            <a:r>
              <a:rPr lang="en-GB" altLang="es-ES" b="1" dirty="0" err="1">
                <a:solidFill>
                  <a:srgbClr val="000000"/>
                </a:solidFill>
              </a:rPr>
              <a:t>carrera</a:t>
            </a:r>
            <a:r>
              <a:rPr lang="en-GB" altLang="es-ES" b="1" dirty="0">
                <a:solidFill>
                  <a:srgbClr val="000000"/>
                </a:solidFill>
              </a:rPr>
              <a:t> </a:t>
            </a:r>
            <a:r>
              <a:rPr lang="en-GB" altLang="es-ES" b="1" dirty="0" err="1">
                <a:solidFill>
                  <a:srgbClr val="000000"/>
                </a:solidFill>
              </a:rPr>
              <a:t>eclesiástica</a:t>
            </a:r>
            <a:r>
              <a:rPr lang="en-GB" altLang="es-ES" b="1" dirty="0">
                <a:solidFill>
                  <a:srgbClr val="000000"/>
                </a:solidFill>
              </a:rPr>
              <a:t> era la </a:t>
            </a:r>
            <a:r>
              <a:rPr lang="en-GB" altLang="es-ES" b="1" dirty="0" err="1">
                <a:solidFill>
                  <a:srgbClr val="000000"/>
                </a:solidFill>
              </a:rPr>
              <a:t>vía</a:t>
            </a:r>
            <a:r>
              <a:rPr lang="en-GB" altLang="es-ES" b="1" dirty="0">
                <a:solidFill>
                  <a:srgbClr val="000000"/>
                </a:solidFill>
              </a:rPr>
              <a:t> para </a:t>
            </a:r>
            <a:r>
              <a:rPr lang="en-GB" altLang="es-ES" b="1" dirty="0" err="1">
                <a:solidFill>
                  <a:srgbClr val="000000"/>
                </a:solidFill>
              </a:rPr>
              <a:t>poder</a:t>
            </a:r>
            <a:r>
              <a:rPr lang="en-GB" altLang="es-ES" b="1" dirty="0">
                <a:solidFill>
                  <a:srgbClr val="000000"/>
                </a:solidFill>
              </a:rPr>
              <a:t> </a:t>
            </a:r>
            <a:r>
              <a:rPr lang="en-GB" altLang="es-ES" b="1" dirty="0" err="1">
                <a:solidFill>
                  <a:srgbClr val="000000"/>
                </a:solidFill>
              </a:rPr>
              <a:t>acceder</a:t>
            </a:r>
            <a:r>
              <a:rPr lang="en-GB" altLang="es-ES" b="1" dirty="0">
                <a:solidFill>
                  <a:srgbClr val="000000"/>
                </a:solidFill>
              </a:rPr>
              <a:t> </a:t>
            </a:r>
            <a:r>
              <a:rPr lang="en-GB" altLang="es-ES" b="1" dirty="0" err="1">
                <a:solidFill>
                  <a:srgbClr val="000000"/>
                </a:solidFill>
              </a:rPr>
              <a:t>desde</a:t>
            </a:r>
            <a:r>
              <a:rPr lang="en-GB" altLang="es-ES" b="1" dirty="0">
                <a:solidFill>
                  <a:srgbClr val="000000"/>
                </a:solidFill>
              </a:rPr>
              <a:t> el </a:t>
            </a:r>
            <a:r>
              <a:rPr lang="en-GB" altLang="es-ES" b="1" dirty="0" err="1">
                <a:solidFill>
                  <a:srgbClr val="000000"/>
                </a:solidFill>
              </a:rPr>
              <a:t>estado</a:t>
            </a:r>
            <a:r>
              <a:rPr lang="en-GB" altLang="es-ES" b="1" dirty="0">
                <a:solidFill>
                  <a:srgbClr val="000000"/>
                </a:solidFill>
              </a:rPr>
              <a:t> llano a un </a:t>
            </a:r>
            <a:r>
              <a:rPr lang="en-GB" altLang="es-ES" b="1" dirty="0" err="1">
                <a:solidFill>
                  <a:srgbClr val="000000"/>
                </a:solidFill>
              </a:rPr>
              <a:t>estamento</a:t>
            </a:r>
            <a:r>
              <a:rPr lang="en-GB" altLang="es-ES" b="1" dirty="0">
                <a:solidFill>
                  <a:srgbClr val="000000"/>
                </a:solidFill>
              </a:rPr>
              <a:t> </a:t>
            </a:r>
            <a:r>
              <a:rPr lang="en-GB" altLang="es-ES" b="1" dirty="0" err="1">
                <a:solidFill>
                  <a:srgbClr val="000000"/>
                </a:solidFill>
              </a:rPr>
              <a:t>privilegiado</a:t>
            </a:r>
            <a:endParaRPr lang="en-GB" altLang="es-ES" b="1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s-ES" b="1" dirty="0"/>
          </a:p>
          <a:p>
            <a:pPr marL="0" indent="0">
              <a:buNone/>
            </a:pPr>
            <a:endParaRPr lang="es-ES" b="1" dirty="0"/>
          </a:p>
          <a:p>
            <a:pPr marL="0" indent="0">
              <a:buNone/>
            </a:pPr>
            <a:endParaRPr lang="es-ES" b="1" dirty="0"/>
          </a:p>
        </p:txBody>
      </p:sp>
      <p:sp>
        <p:nvSpPr>
          <p:cNvPr id="9" name="Flecha: a la derecha 8">
            <a:extLst>
              <a:ext uri="{FF2B5EF4-FFF2-40B4-BE49-F238E27FC236}">
                <a16:creationId xmlns:a16="http://schemas.microsoft.com/office/drawing/2014/main" id="{443647EB-B96B-4165-972D-E5C964A30B22}"/>
              </a:ext>
            </a:extLst>
          </p:cNvPr>
          <p:cNvSpPr/>
          <p:nvPr/>
        </p:nvSpPr>
        <p:spPr>
          <a:xfrm>
            <a:off x="434340" y="1196173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0030A25A-38CF-48F8-9FDA-C5E0C90231DB}"/>
              </a:ext>
            </a:extLst>
          </p:cNvPr>
          <p:cNvSpPr/>
          <p:nvPr/>
        </p:nvSpPr>
        <p:spPr>
          <a:xfrm>
            <a:off x="1458466" y="1196174"/>
            <a:ext cx="76855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r>
              <a:rPr lang="en-GB" altLang="es-ES" b="1" u="sng" dirty="0" err="1">
                <a:solidFill>
                  <a:srgbClr val="000000"/>
                </a:solidFill>
              </a:rPr>
              <a:t>Clero</a:t>
            </a:r>
            <a:r>
              <a:rPr lang="en-GB" altLang="es-ES" b="1" u="sng" dirty="0">
                <a:solidFill>
                  <a:srgbClr val="000000"/>
                </a:solidFill>
              </a:rPr>
              <a:t> regular</a:t>
            </a:r>
          </a:p>
          <a:p>
            <a:pPr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r>
              <a:rPr lang="en-GB" altLang="es-ES" b="1" dirty="0">
                <a:solidFill>
                  <a:srgbClr val="000000"/>
                </a:solidFill>
              </a:rPr>
              <a:t>(</a:t>
            </a:r>
            <a:r>
              <a:rPr lang="en-GB" altLang="es-ES" b="1" dirty="0" err="1">
                <a:solidFill>
                  <a:srgbClr val="000000"/>
                </a:solidFill>
              </a:rPr>
              <a:t>órdenes</a:t>
            </a:r>
            <a:r>
              <a:rPr lang="en-GB" altLang="es-ES" b="1" dirty="0">
                <a:solidFill>
                  <a:srgbClr val="000000"/>
                </a:solidFill>
              </a:rPr>
              <a:t> </a:t>
            </a:r>
            <a:r>
              <a:rPr lang="en-GB" altLang="es-ES" b="1" dirty="0" err="1">
                <a:solidFill>
                  <a:srgbClr val="000000"/>
                </a:solidFill>
              </a:rPr>
              <a:t>monásticas</a:t>
            </a:r>
            <a:r>
              <a:rPr lang="en-GB" altLang="es-ES" b="1" dirty="0">
                <a:solidFill>
                  <a:srgbClr val="000000"/>
                </a:solidFill>
              </a:rPr>
              <a:t> y </a:t>
            </a:r>
            <a:r>
              <a:rPr lang="en-GB" altLang="es-ES" b="1" dirty="0" err="1">
                <a:solidFill>
                  <a:srgbClr val="000000"/>
                </a:solidFill>
              </a:rPr>
              <a:t>religiosas</a:t>
            </a:r>
            <a:r>
              <a:rPr lang="en-GB" altLang="es-ES" b="1" dirty="0">
                <a:solidFill>
                  <a:srgbClr val="000000"/>
                </a:solidFill>
              </a:rPr>
              <a:t>, </a:t>
            </a:r>
            <a:r>
              <a:rPr lang="en-GB" altLang="es-ES" b="1" dirty="0" err="1">
                <a:solidFill>
                  <a:srgbClr val="000000"/>
                </a:solidFill>
              </a:rPr>
              <a:t>monjes</a:t>
            </a:r>
            <a:r>
              <a:rPr lang="en-GB" altLang="es-ES" b="1" dirty="0">
                <a:solidFill>
                  <a:srgbClr val="000000"/>
                </a:solidFill>
              </a:rPr>
              <a:t> y </a:t>
            </a:r>
            <a:r>
              <a:rPr lang="en-GB" altLang="es-ES" b="1" dirty="0" err="1">
                <a:solidFill>
                  <a:srgbClr val="000000"/>
                </a:solidFill>
              </a:rPr>
              <a:t>monjas</a:t>
            </a:r>
            <a:r>
              <a:rPr lang="en-GB" altLang="es-ES" b="1" dirty="0">
                <a:solidFill>
                  <a:srgbClr val="000000"/>
                </a:solidFill>
              </a:rPr>
              <a:t>)</a:t>
            </a:r>
            <a:r>
              <a:rPr lang="ar-SA" altLang="es-ES" b="1" dirty="0">
                <a:solidFill>
                  <a:srgbClr val="000000"/>
                </a:solidFill>
              </a:rPr>
              <a:t>‏</a:t>
            </a:r>
            <a:endParaRPr lang="en-GB" altLang="es-ES" b="1" dirty="0">
              <a:solidFill>
                <a:srgbClr val="000000"/>
              </a:solidFill>
            </a:endParaRPr>
          </a:p>
        </p:txBody>
      </p:sp>
      <p:sp>
        <p:nvSpPr>
          <p:cNvPr id="11" name="Flecha: a la derecha 10">
            <a:extLst>
              <a:ext uri="{FF2B5EF4-FFF2-40B4-BE49-F238E27FC236}">
                <a16:creationId xmlns:a16="http://schemas.microsoft.com/office/drawing/2014/main" id="{F94CA32E-727C-4D6D-8DBD-C5A25855E85D}"/>
              </a:ext>
            </a:extLst>
          </p:cNvPr>
          <p:cNvSpPr/>
          <p:nvPr/>
        </p:nvSpPr>
        <p:spPr>
          <a:xfrm>
            <a:off x="480058" y="217848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C8ACEBF8-0E12-4DD6-946D-CDA6CF56FF71}"/>
              </a:ext>
            </a:extLst>
          </p:cNvPr>
          <p:cNvSpPr/>
          <p:nvPr/>
        </p:nvSpPr>
        <p:spPr>
          <a:xfrm>
            <a:off x="1596422" y="1908731"/>
            <a:ext cx="62894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0000"/>
              </a:buClr>
              <a:buSzPct val="100000"/>
            </a:pPr>
            <a:endParaRPr lang="en-GB" altLang="es-ES" i="1" u="sng" dirty="0">
              <a:solidFill>
                <a:srgbClr val="000000"/>
              </a:solidFill>
            </a:endParaRPr>
          </a:p>
          <a:p>
            <a:pPr>
              <a:buClr>
                <a:srgbClr val="000000"/>
              </a:buClr>
              <a:buSzPct val="100000"/>
            </a:pPr>
            <a:r>
              <a:rPr lang="en-GB" altLang="es-ES" b="1" u="sng" dirty="0" err="1">
                <a:solidFill>
                  <a:srgbClr val="000000"/>
                </a:solidFill>
              </a:rPr>
              <a:t>Clero</a:t>
            </a:r>
            <a:r>
              <a:rPr lang="en-GB" altLang="es-ES" b="1" u="sng" dirty="0">
                <a:solidFill>
                  <a:srgbClr val="000000"/>
                </a:solidFill>
              </a:rPr>
              <a:t> secular </a:t>
            </a:r>
            <a:r>
              <a:rPr lang="en-GB" altLang="es-ES" b="1" dirty="0">
                <a:solidFill>
                  <a:srgbClr val="000000"/>
                </a:solidFill>
              </a:rPr>
              <a:t>(</a:t>
            </a:r>
            <a:r>
              <a:rPr lang="en-GB" altLang="es-ES" b="1" dirty="0" err="1">
                <a:solidFill>
                  <a:srgbClr val="000000"/>
                </a:solidFill>
              </a:rPr>
              <a:t>curas</a:t>
            </a:r>
            <a:r>
              <a:rPr lang="en-GB" altLang="es-ES" b="1" dirty="0">
                <a:solidFill>
                  <a:srgbClr val="000000"/>
                </a:solidFill>
              </a:rPr>
              <a:t>)</a:t>
            </a:r>
            <a:r>
              <a:rPr lang="ar-SA" altLang="es-ES" b="1" dirty="0">
                <a:solidFill>
                  <a:srgbClr val="000000"/>
                </a:solidFill>
              </a:rPr>
              <a:t>‏</a:t>
            </a:r>
            <a:endParaRPr lang="en-GB" altLang="es-ES" b="1" dirty="0">
              <a:solidFill>
                <a:srgbClr val="000000"/>
              </a:solidFill>
            </a:endParaRPr>
          </a:p>
          <a:p>
            <a:pPr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endParaRPr lang="en-GB" altLang="es-ES" i="1" u="sng" dirty="0">
              <a:solidFill>
                <a:srgbClr val="000000"/>
              </a:solidFill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9B82D941-058B-4410-B056-07B03907C3B3}"/>
              </a:ext>
            </a:extLst>
          </p:cNvPr>
          <p:cNvSpPr/>
          <p:nvPr/>
        </p:nvSpPr>
        <p:spPr>
          <a:xfrm>
            <a:off x="1412748" y="4023361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603519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A5B00F-1630-491A-99EB-D886783C3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2520" y="262890"/>
            <a:ext cx="2010092" cy="1794510"/>
          </a:xfrm>
        </p:spPr>
        <p:txBody>
          <a:bodyPr>
            <a:normAutofit/>
          </a:bodyPr>
          <a:lstStyle/>
          <a:p>
            <a:pPr algn="ctr"/>
            <a:r>
              <a:rPr lang="es-ES" sz="36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EL PUEBLO LLANO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C4E3D7E-D2F1-471B-A66E-B5DA458F9E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" y="262890"/>
            <a:ext cx="8012430" cy="6286500"/>
          </a:xfrm>
        </p:spPr>
        <p:txBody>
          <a:bodyPr/>
          <a:lstStyle/>
          <a:p>
            <a:r>
              <a:rPr lang="es-ES" b="1" dirty="0">
                <a:solidFill>
                  <a:schemeClr val="bg1"/>
                </a:solidFill>
              </a:rPr>
              <a:t>Se les conoce también como el Tercer Estado.</a:t>
            </a:r>
          </a:p>
          <a:p>
            <a:r>
              <a:rPr lang="es-ES" b="1" dirty="0">
                <a:solidFill>
                  <a:schemeClr val="bg1"/>
                </a:solidFill>
              </a:rPr>
              <a:t>Carecían de privilegios jurídicos y económicos.</a:t>
            </a:r>
          </a:p>
          <a:p>
            <a:r>
              <a:rPr lang="es-ES" b="1" dirty="0">
                <a:solidFill>
                  <a:schemeClr val="bg1"/>
                </a:solidFill>
              </a:rPr>
              <a:t>Se componía de:</a:t>
            </a:r>
          </a:p>
          <a:p>
            <a:pPr marL="457200" indent="-457200">
              <a:buFont typeface="+mj-lt"/>
              <a:buAutoNum type="arabicPeriod"/>
            </a:pPr>
            <a:r>
              <a:rPr lang="es-ES" b="1" dirty="0">
                <a:solidFill>
                  <a:schemeClr val="bg1"/>
                </a:solidFill>
              </a:rPr>
              <a:t>La burguesía</a:t>
            </a:r>
          </a:p>
          <a:p>
            <a:pPr marL="457200" indent="-457200">
              <a:buFont typeface="+mj-lt"/>
              <a:buAutoNum type="arabicPeriod"/>
            </a:pPr>
            <a:r>
              <a:rPr lang="es-ES" b="1" dirty="0">
                <a:solidFill>
                  <a:schemeClr val="bg1"/>
                </a:solidFill>
              </a:rPr>
              <a:t>El campesinado </a:t>
            </a:r>
          </a:p>
          <a:p>
            <a:pPr marL="457200" indent="-457200">
              <a:buFont typeface="+mj-lt"/>
              <a:buAutoNum type="arabicPeriod"/>
            </a:pPr>
            <a:r>
              <a:rPr lang="es-ES" b="1" dirty="0">
                <a:solidFill>
                  <a:schemeClr val="bg1"/>
                </a:solidFill>
              </a:rPr>
              <a:t>Otros grupos urbanos que carecían de propiedades y estaban formados por: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ES" b="1" dirty="0">
                <a:solidFill>
                  <a:schemeClr val="bg1"/>
                </a:solidFill>
              </a:rPr>
              <a:t>Artesanos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ES" b="1" dirty="0">
                <a:solidFill>
                  <a:schemeClr val="bg1"/>
                </a:solidFill>
              </a:rPr>
              <a:t>Jornaleros.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ES" b="1" dirty="0">
                <a:solidFill>
                  <a:schemeClr val="bg1"/>
                </a:solidFill>
              </a:rPr>
              <a:t>Empleados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ES" b="1" dirty="0">
                <a:solidFill>
                  <a:schemeClr val="bg1"/>
                </a:solidFill>
              </a:rPr>
              <a:t>Criados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ES" b="1" dirty="0">
                <a:solidFill>
                  <a:schemeClr val="bg1"/>
                </a:solidFill>
              </a:rPr>
              <a:t>Marginados: mendigos y delincuentes      </a:t>
            </a:r>
          </a:p>
          <a:p>
            <a:pPr marL="0" indent="0">
              <a:buNone/>
            </a:pPr>
            <a:endParaRPr lang="es-ES" b="1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es-ES" b="1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987CD9E-051A-41F6-AF52-BC7B84E860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275320" y="2209799"/>
            <a:ext cx="3589020" cy="4110991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6" name="Picture 8">
            <a:extLst>
              <a:ext uri="{FF2B5EF4-FFF2-40B4-BE49-F238E27FC236}">
                <a16:creationId xmlns:a16="http://schemas.microsoft.com/office/drawing/2014/main" id="{B5298FC4-5179-47A1-9931-A4FE1245BB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5966" y="2057400"/>
            <a:ext cx="3755659" cy="3634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" name="Picture 27">
            <a:extLst>
              <a:ext uri="{FF2B5EF4-FFF2-40B4-BE49-F238E27FC236}">
                <a16:creationId xmlns:a16="http://schemas.microsoft.com/office/drawing/2014/main" id="{F43DCBDE-403E-4BF0-B8E2-98B4500F2A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9115" y="4469970"/>
            <a:ext cx="3101940" cy="2388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1242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.1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543103-6C24-4C50-8A97-1FDAF0A1F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3950" y="-58725"/>
            <a:ext cx="1998662" cy="1796085"/>
          </a:xfrm>
        </p:spPr>
        <p:txBody>
          <a:bodyPr>
            <a:noAutofit/>
          </a:bodyPr>
          <a:lstStyle/>
          <a:p>
            <a:pPr algn="ctr"/>
            <a:r>
              <a:rPr lang="es-ES" sz="36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El pueblo llano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21570A6-E9D3-446E-9692-2026E662C9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590" y="-365760"/>
            <a:ext cx="6766560" cy="7223760"/>
          </a:xfrm>
        </p:spPr>
        <p:txBody>
          <a:bodyPr/>
          <a:lstStyle/>
          <a:p>
            <a:r>
              <a:rPr lang="es-ES" b="1" dirty="0">
                <a:solidFill>
                  <a:schemeClr val="bg1"/>
                </a:solidFill>
              </a:rPr>
              <a:t>Carecían de privilegios jurídicos y económicos.</a:t>
            </a:r>
          </a:p>
          <a:p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86268A3-E99E-4CE5-9AE9-C07FF328344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049FD06A-60A5-4F07-B735-4C5CB31BC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0852" y="1766913"/>
            <a:ext cx="4992831" cy="4832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Flecha: a la derecha 5">
            <a:extLst>
              <a:ext uri="{FF2B5EF4-FFF2-40B4-BE49-F238E27FC236}">
                <a16:creationId xmlns:a16="http://schemas.microsoft.com/office/drawing/2014/main" id="{D8B4E118-C0E7-4159-AAAA-9E3257B5665E}"/>
              </a:ext>
            </a:extLst>
          </p:cNvPr>
          <p:cNvSpPr/>
          <p:nvPr/>
        </p:nvSpPr>
        <p:spPr>
          <a:xfrm>
            <a:off x="304292" y="3598164"/>
            <a:ext cx="98983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626CFE33-2D3B-4E7F-AE19-9524A34D4C40}"/>
              </a:ext>
            </a:extLst>
          </p:cNvPr>
          <p:cNvSpPr/>
          <p:nvPr/>
        </p:nvSpPr>
        <p:spPr>
          <a:xfrm>
            <a:off x="1698625" y="3598164"/>
            <a:ext cx="4629150" cy="800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La </a:t>
            </a:r>
            <a:r>
              <a:rPr lang="es-ES" b="1" dirty="0" err="1"/>
              <a:t>buguesía</a:t>
            </a:r>
            <a:r>
              <a:rPr lang="es-ES" b="1" dirty="0"/>
              <a:t> era el grupo más rico</a:t>
            </a:r>
          </a:p>
        </p:txBody>
      </p:sp>
      <p:sp>
        <p:nvSpPr>
          <p:cNvPr id="8" name="Flecha: a la derecha 7">
            <a:extLst>
              <a:ext uri="{FF2B5EF4-FFF2-40B4-BE49-F238E27FC236}">
                <a16:creationId xmlns:a16="http://schemas.microsoft.com/office/drawing/2014/main" id="{455BA473-C84B-4F4D-AD9A-5F4644C407F5}"/>
              </a:ext>
            </a:extLst>
          </p:cNvPr>
          <p:cNvSpPr/>
          <p:nvPr/>
        </p:nvSpPr>
        <p:spPr>
          <a:xfrm>
            <a:off x="366363" y="4984185"/>
            <a:ext cx="98983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4717BA30-23C4-43F2-BDF6-2ACE32FCE74E}"/>
              </a:ext>
            </a:extLst>
          </p:cNvPr>
          <p:cNvSpPr/>
          <p:nvPr/>
        </p:nvSpPr>
        <p:spPr>
          <a:xfrm>
            <a:off x="1657350" y="4787495"/>
            <a:ext cx="5086350" cy="13626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Era el sector económico más dinámico y carecía de poder político desempeñando un papel social muy reducido</a:t>
            </a:r>
          </a:p>
        </p:txBody>
      </p:sp>
      <p:pic>
        <p:nvPicPr>
          <p:cNvPr id="10" name="Picture 23">
            <a:extLst>
              <a:ext uri="{FF2B5EF4-FFF2-40B4-BE49-F238E27FC236}">
                <a16:creationId xmlns:a16="http://schemas.microsoft.com/office/drawing/2014/main" id="{6B474D7D-AC99-46E2-8FFC-EDF89FE3A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90" y="46425"/>
            <a:ext cx="2205990" cy="265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8827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.1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5" descr="Imagen que contiene hierba, exterior, mamífero, animal&#10;&#10;Descripción generada con confianza muy alta">
            <a:extLst>
              <a:ext uri="{FF2B5EF4-FFF2-40B4-BE49-F238E27FC236}">
                <a16:creationId xmlns:a16="http://schemas.microsoft.com/office/drawing/2014/main" id="{9B5ABD36-60D4-458E-B0F5-5594FDEAA2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67815" y="3676879"/>
            <a:ext cx="5963749" cy="2670493"/>
          </a:xfrm>
        </p:spPr>
      </p:pic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BFFEB95-4950-4DC1-950D-8B8FBFD419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286750" y="342901"/>
            <a:ext cx="2455862" cy="2137410"/>
          </a:xfrm>
        </p:spPr>
        <p:txBody>
          <a:bodyPr>
            <a:normAutofit/>
          </a:bodyPr>
          <a:lstStyle/>
          <a:p>
            <a:pPr algn="ctr"/>
            <a:r>
              <a:rPr lang="es-ES" sz="3600" b="1">
                <a:solidFill>
                  <a:schemeClr val="accent2">
                    <a:lumMod val="60000"/>
                    <a:lumOff val="40000"/>
                  </a:schemeClr>
                </a:solidFill>
              </a:rPr>
              <a:t>EL </a:t>
            </a:r>
          </a:p>
          <a:p>
            <a:pPr algn="ctr"/>
            <a:r>
              <a:rPr lang="es-ES" sz="3600" b="1">
                <a:solidFill>
                  <a:schemeClr val="accent2">
                    <a:lumMod val="60000"/>
                    <a:lumOff val="40000"/>
                  </a:schemeClr>
                </a:solidFill>
              </a:rPr>
              <a:t>PUEBLO </a:t>
            </a:r>
          </a:p>
          <a:p>
            <a:pPr algn="ctr"/>
            <a:r>
              <a:rPr lang="es-ES" sz="3600" b="1">
                <a:solidFill>
                  <a:schemeClr val="accent2">
                    <a:lumMod val="60000"/>
                    <a:lumOff val="40000"/>
                  </a:schemeClr>
                </a:solidFill>
              </a:rPr>
              <a:t>LLANO</a:t>
            </a:r>
            <a:endParaRPr lang="es-ES" sz="36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8" name="Imagen 7" descr="Imagen que contiene exterior, árbol&#10;&#10;Descripción generada con confianza muy alta">
            <a:extLst>
              <a:ext uri="{FF2B5EF4-FFF2-40B4-BE49-F238E27FC236}">
                <a16:creationId xmlns:a16="http://schemas.microsoft.com/office/drawing/2014/main" id="{FDF2DE5D-1AC6-448C-B9CB-0D662F8B39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76879"/>
            <a:ext cx="4377690" cy="3181121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F4592C1E-F769-4B5C-A39F-754F9AFD3E29}"/>
              </a:ext>
            </a:extLst>
          </p:cNvPr>
          <p:cNvSpPr/>
          <p:nvPr/>
        </p:nvSpPr>
        <p:spPr>
          <a:xfrm>
            <a:off x="148590" y="194311"/>
            <a:ext cx="6789420" cy="30746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b="1" dirty="0">
                <a:solidFill>
                  <a:schemeClr val="tx1"/>
                </a:solidFill>
              </a:rPr>
              <a:t>El campesinado podía ser:</a:t>
            </a:r>
          </a:p>
          <a:p>
            <a:pPr algn="ctr"/>
            <a:endParaRPr lang="es-ES" b="1" dirty="0">
              <a:solidFill>
                <a:schemeClr val="tx1"/>
              </a:solidFill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s-ES" b="1" dirty="0">
                <a:solidFill>
                  <a:schemeClr val="tx1"/>
                </a:solidFill>
              </a:rPr>
              <a:t>Campesinos libres con sus propias tierras de cultivo (una minoría).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ES" b="1" dirty="0">
                <a:solidFill>
                  <a:schemeClr val="tx1"/>
                </a:solidFill>
              </a:rPr>
              <a:t>Jornaleros que trabajaban en las tierras de un noble.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ES" b="1" dirty="0">
                <a:solidFill>
                  <a:schemeClr val="tx1"/>
                </a:solidFill>
              </a:rPr>
              <a:t>Siervos de la gleba que dependían de un noble .</a:t>
            </a:r>
          </a:p>
          <a:p>
            <a:pPr marL="342900" indent="-342900" algn="just">
              <a:buFont typeface="+mj-lt"/>
              <a:buAutoNum type="arabicPeriod"/>
            </a:pPr>
            <a:endParaRPr lang="es-ES" b="1" dirty="0">
              <a:solidFill>
                <a:schemeClr val="tx1"/>
              </a:solidFill>
            </a:endParaRPr>
          </a:p>
          <a:p>
            <a:pPr algn="just"/>
            <a:r>
              <a:rPr lang="es-ES" b="1" dirty="0">
                <a:solidFill>
                  <a:schemeClr val="tx1"/>
                </a:solidFill>
              </a:rPr>
              <a:t>Pagaban el diezmo a la iglesia que consistía en una décima parte de la cosecha más algunos animales por Pascua </a:t>
            </a:r>
            <a:r>
              <a:rPr lang="es-ES" b="1">
                <a:solidFill>
                  <a:schemeClr val="tx1"/>
                </a:solidFill>
              </a:rPr>
              <a:t>y Navidad.</a:t>
            </a:r>
          </a:p>
        </p:txBody>
      </p:sp>
    </p:spTree>
    <p:extLst>
      <p:ext uri="{BB962C8B-B14F-4D97-AF65-F5344CB8AC3E}">
        <p14:creationId xmlns:p14="http://schemas.microsoft.com/office/powerpoint/2010/main" val="35498731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99149A-2581-4546-976C-642CFB3CA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s-ES" dirty="0"/>
            </a:b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5C4A170-6ACE-4EF0-9371-E1C0A419F0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" y="0"/>
            <a:ext cx="6593523" cy="3028950"/>
          </a:xfrm>
        </p:spPr>
        <p:txBody>
          <a:bodyPr>
            <a:normAutofit/>
          </a:bodyPr>
          <a:lstStyle/>
          <a:p>
            <a:pPr lvl="1">
              <a:spcBef>
                <a:spcPct val="50000"/>
              </a:spcBef>
              <a:buFontTx/>
              <a:buChar char="-"/>
            </a:pPr>
            <a:r>
              <a:rPr lang="es-ES" altLang="es-ES" b="1" dirty="0">
                <a:solidFill>
                  <a:schemeClr val="bg1"/>
                </a:solidFill>
              </a:rPr>
              <a:t>Junto al CAMPESINADO  nos encontramos dentro del tercer Estado a los ARTESANOS</a:t>
            </a:r>
          </a:p>
          <a:p>
            <a:pPr lvl="2">
              <a:spcBef>
                <a:spcPct val="50000"/>
              </a:spcBef>
              <a:buFontTx/>
              <a:buChar char="-"/>
            </a:pPr>
            <a:r>
              <a:rPr lang="es-ES" altLang="es-ES" sz="1800" b="1" dirty="0">
                <a:solidFill>
                  <a:schemeClr val="bg1"/>
                </a:solidFill>
              </a:rPr>
              <a:t>Los distintos oficios artesanales estaban organizados por los GREMIOS. </a:t>
            </a:r>
          </a:p>
          <a:p>
            <a:pPr lvl="2">
              <a:spcBef>
                <a:spcPct val="50000"/>
              </a:spcBef>
              <a:buFontTx/>
              <a:buChar char="-"/>
            </a:pPr>
            <a:r>
              <a:rPr lang="es-ES" altLang="es-ES" sz="1800" b="1" dirty="0">
                <a:solidFill>
                  <a:schemeClr val="bg1"/>
                </a:solidFill>
              </a:rPr>
              <a:t>Protagonismo progresivo de la BURGUESÍA que comienza a cuestionar el orden social planteado por el A. Régimen.</a:t>
            </a:r>
          </a:p>
          <a:p>
            <a:endParaRPr lang="es-ES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7360B46-5F0B-486D-95C7-A474D3818C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829800" y="388620"/>
            <a:ext cx="2023110" cy="1954530"/>
          </a:xfrm>
        </p:spPr>
        <p:txBody>
          <a:bodyPr>
            <a:normAutofit lnSpcReduction="10000"/>
          </a:bodyPr>
          <a:lstStyle/>
          <a:p>
            <a:pPr algn="ctr"/>
            <a:r>
              <a:rPr lang="es-ES" sz="36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EL </a:t>
            </a:r>
          </a:p>
          <a:p>
            <a:pPr algn="ctr"/>
            <a:r>
              <a:rPr lang="es-ES" sz="36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PUEBLO</a:t>
            </a:r>
          </a:p>
          <a:p>
            <a:pPr algn="ctr"/>
            <a:r>
              <a:rPr lang="es-ES" sz="36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LLANO</a:t>
            </a: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4C8A5FEB-689B-49E7-B902-BC7D3C13E0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5781" y="2526029"/>
            <a:ext cx="4086219" cy="3954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" name="Imagen 6" descr="Imagen que contiene edificio, foto, hombre, negro&#10;&#10;Descripción generada con confianza alta">
            <a:extLst>
              <a:ext uri="{FF2B5EF4-FFF2-40B4-BE49-F238E27FC236}">
                <a16:creationId xmlns:a16="http://schemas.microsoft.com/office/drawing/2014/main" id="{10B2975C-4F84-4285-BFCE-C667236A36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832" y="3028950"/>
            <a:ext cx="5541818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864303"/>
      </p:ext>
    </p:extLst>
  </p:cSld>
  <p:clrMapOvr>
    <a:masterClrMapping/>
  </p:clrMapOvr>
</p:sld>
</file>

<file path=ppt/theme/theme1.xml><?xml version="1.0" encoding="utf-8"?>
<a:theme xmlns:a="http://schemas.openxmlformats.org/drawingml/2006/main" name="Sector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93</TotalTime>
  <Words>532</Words>
  <Application>Microsoft Office PowerPoint</Application>
  <PresentationFormat>Panorámica</PresentationFormat>
  <Paragraphs>133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5" baseType="lpstr">
      <vt:lpstr>Arial</vt:lpstr>
      <vt:lpstr>Century Gothic</vt:lpstr>
      <vt:lpstr>Wingdings</vt:lpstr>
      <vt:lpstr>Wingdings 3</vt:lpstr>
      <vt:lpstr>Sector</vt:lpstr>
      <vt:lpstr>LA SOCIEDAD DEL ANTIGUO RÉGIMEN</vt:lpstr>
      <vt:lpstr>LA Sociedad estamental</vt:lpstr>
      <vt:lpstr>Una sociedad aristocratizante</vt:lpstr>
      <vt:lpstr>Presentación de PowerPoint</vt:lpstr>
      <vt:lpstr> La sociedad  de los privilegiados </vt:lpstr>
      <vt:lpstr>El clero</vt:lpstr>
      <vt:lpstr>EL PUEBLO LLANO</vt:lpstr>
      <vt:lpstr>El pueblo llano</vt:lpstr>
      <vt:lpstr>Presentación de PowerPoint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SOCIEDAD DEL ANTIGUO RÉGIMEN</dc:title>
  <dc:creator>Maria Sanz</dc:creator>
  <cp:lastModifiedBy>Maria Sanz</cp:lastModifiedBy>
  <cp:revision>10</cp:revision>
  <dcterms:created xsi:type="dcterms:W3CDTF">2017-09-10T16:11:42Z</dcterms:created>
  <dcterms:modified xsi:type="dcterms:W3CDTF">2025-07-23T19:38:21Z</dcterms:modified>
</cp:coreProperties>
</file>