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8" r:id="rId2"/>
    <p:sldId id="388" r:id="rId3"/>
    <p:sldId id="426" r:id="rId4"/>
    <p:sldId id="427" r:id="rId5"/>
    <p:sldId id="428" r:id="rId6"/>
    <p:sldId id="391" r:id="rId7"/>
    <p:sldId id="417" r:id="rId8"/>
    <p:sldId id="416" r:id="rId9"/>
    <p:sldId id="372" r:id="rId10"/>
    <p:sldId id="446" r:id="rId11"/>
    <p:sldId id="447" r:id="rId12"/>
    <p:sldId id="374" r:id="rId13"/>
    <p:sldId id="375" r:id="rId14"/>
    <p:sldId id="376" r:id="rId15"/>
    <p:sldId id="355" r:id="rId16"/>
    <p:sldId id="377" r:id="rId17"/>
    <p:sldId id="378" r:id="rId18"/>
    <p:sldId id="379" r:id="rId19"/>
    <p:sldId id="380" r:id="rId20"/>
    <p:sldId id="356" r:id="rId21"/>
    <p:sldId id="381" r:id="rId22"/>
    <p:sldId id="382" r:id="rId23"/>
    <p:sldId id="383" r:id="rId24"/>
    <p:sldId id="384" r:id="rId25"/>
    <p:sldId id="385" r:id="rId26"/>
    <p:sldId id="431" r:id="rId27"/>
    <p:sldId id="357" r:id="rId28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64" autoAdjust="0"/>
  </p:normalViewPr>
  <p:slideViewPr>
    <p:cSldViewPr>
      <p:cViewPr varScale="1">
        <p:scale>
          <a:sx n="74" d="100"/>
          <a:sy n="74" d="100"/>
        </p:scale>
        <p:origin x="840" y="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381000"/>
            <a:ext cx="7467600" cy="3352800"/>
          </a:xfrm>
        </p:spPr>
        <p:txBody>
          <a:bodyPr/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457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C9FC40-DBAA-4CCF-A58E-93E9896589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4008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85AF50D-7CC5-41D7-AF6C-A51B530A4DC6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B2D043-19BE-4557-BDDE-026268C93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4008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6E4F63-7694-419C-B277-4FCF70D03B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4E0FF9-70B2-48BE-8A79-B453D96107E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2970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01118" cy="628632"/>
          </a:xfrm>
        </p:spPr>
        <p:txBody>
          <a:bodyPr/>
          <a:lstStyle>
            <a:lvl1pPr>
              <a:defRPr sz="3600">
                <a:latin typeface="Calibri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071546"/>
            <a:ext cx="8701118" cy="5214974"/>
          </a:xfrm>
        </p:spPr>
        <p:txBody>
          <a:bodyPr/>
          <a:lstStyle>
            <a:lvl1pPr algn="just">
              <a:defRPr sz="2600">
                <a:latin typeface="Calibri" pitchFamily="34" charset="0"/>
              </a:defRPr>
            </a:lvl1pPr>
            <a:lvl2pPr algn="just">
              <a:defRPr sz="2400">
                <a:latin typeface="Calibri" pitchFamily="34" charset="0"/>
              </a:defRPr>
            </a:lvl2pPr>
            <a:lvl3pPr algn="just">
              <a:defRPr sz="2200">
                <a:latin typeface="Calibri" pitchFamily="34" charset="0"/>
              </a:defRPr>
            </a:lvl3pPr>
            <a:lvl4pPr algn="just">
              <a:defRPr sz="2000">
                <a:latin typeface="Calibri" pitchFamily="34" charset="0"/>
              </a:defRPr>
            </a:lvl4pPr>
            <a:lvl5pPr algn="just">
              <a:defRPr sz="1800">
                <a:latin typeface="Calibri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9334B1-A6CD-4FD7-A14D-C589FB386C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FC990-BFBA-4FA3-9596-98CA8870BC13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49ABD0-F878-4CF7-926D-31B5DECA47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AE9710-460E-43F3-9844-B8CDB99BD4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E9191-ACDF-4B73-94F5-48FA0AAB750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8501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18B0E1-BF7A-466B-99F2-1BE99E3F43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BF7B4-B4A4-4400-8C42-313D8FAC3CBF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33E4A7-7BD0-4154-8D09-E5B5C3E2BE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8CF210-9DBC-424F-8AE5-FDF042F56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A1203F-1908-4582-99A1-E24FEC47A9D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8542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3695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19700" y="1676400"/>
            <a:ext cx="3695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5C6DCA-BF3B-4698-9379-8E91468506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A089F-5ECA-4405-995A-A00DCD876860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AFE4E8-1479-4CA2-A0D1-469D68C950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5B9DCA-940E-47FD-BEDC-F1E72102F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7FD966-70FA-453D-8E03-855FE6A58E7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0408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A5D8C22-2B84-4A85-BF49-8E7F53C13E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BD92F-EB32-4666-9145-024D51C405D4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2D9B27-668D-4903-A3ED-7A29920A4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F8199AB-B147-430C-9860-8C27A94BDE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F0FDB-BF59-4BC6-AE4F-978B32E2B23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9271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544E9B-070A-4FF5-BA3C-8115B45718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03AA4-C4AB-42A3-AB20-4C26472BC1A0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F26FA79-CC69-4F61-B717-73860B98B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A720ED-124D-4DAC-BF89-D58EB37D53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DF9F9-6E93-4CD3-BA74-D4EACB5A322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7301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90A18B-6A1A-4522-8AA8-13B86400AE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BC262-9D17-4068-89BD-B9614AB8E791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55F5E4-AEBE-45A1-AE62-AD80536418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C921046-285D-4DFA-8F43-4B13BE53D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5A8833-48B7-4CAC-A1E6-FBAAF8AFD49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3140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C27578-09D2-4513-AD49-2C5CB3855D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A990F-E093-46A8-9AC0-E9D033B22B0F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DA0751-6E77-4E1B-A134-9A79527EA0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56144-EA0F-459C-9977-03E3EAB308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8570-8802-4B83-94CC-5A0A812B49E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5439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dirty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9996FC-F805-454E-9560-334850FF89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A8D8F-E890-44DE-941E-B703FDA68491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7510FD-FFEC-4C7E-A15A-CD63C2E75E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DABEC3-C73D-472F-9E0A-C4ADBB95B8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B7DB8B-0FAF-44CB-8C4D-1356269ED30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2323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57B324-1D3C-403E-9EC7-9146FD09F7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336A4-45B9-440D-B950-84E7B74C9E8E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FC9027-E7E9-46B3-82D7-EE5E81F54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2CDA82-DC0E-4C22-BD47-1A08C8EE60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952F1-3EF0-45A2-9D69-509C9E5D415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92036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029450" y="228600"/>
            <a:ext cx="1885950" cy="5867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71600" y="228600"/>
            <a:ext cx="550545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6E6470-1C6D-44F4-AACA-77D591609D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96164-CF06-44BC-89F5-7CD697AB4C44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8BF5B1-736B-481E-B432-1A3195E9CC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2B3727-896C-4BF5-BC87-87FCF54D04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9A9C09-C851-4941-8C54-3C006CB58CB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6310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0184F3A-906D-473B-BB2F-2ABDCF64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28600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89798F1-E10A-4A4D-A806-9ED12FB3F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76400"/>
            <a:ext cx="7543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F47F671-5CD6-4FD8-AE61-50C279B480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5F8118AC-5D17-4A79-A5A6-72FD5D5DC578}" type="datetimeFigureOut">
              <a:rPr lang="es-ES"/>
              <a:pPr>
                <a:defRPr/>
              </a:pPr>
              <a:t>29/07/2025</a:t>
            </a:fld>
            <a:endParaRPr lang="es-E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EFD46C-A5E2-47B1-9DAE-9EB22213DCB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EFDA683-0FD2-4C4D-B654-21C03644B2C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fld id="{F9E845C6-2444-4AE3-BC0F-DA9D5451293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hyperlink" Target="http://www.arinzedesign.com/1810/images/waterloo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hyperlink" Target="http://www.imh.org/imh/jpg/waterloo.jp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C459C2C-1FBB-4A7A-8082-4DE87B2A7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8520112" cy="638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25291A46-DAE8-43CF-8679-F95D8D9E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75" y="-26988"/>
            <a:ext cx="5545138" cy="1362076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Revolución Francesa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29C04B9-5033-4161-A23A-3F1153FB78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5199D59-DB36-4645-B844-B33DA44A9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pic>
        <p:nvPicPr>
          <p:cNvPr id="11268" name="Picture 2" descr="http://4.bp.blogspot.com/-kilYR_2tcHc/TZCMdYsqkaI/AAAAAAAAADw/0W4sUZShjSg/s1600/Anonymous_-_Prise_de_la_Bastille.jpg">
            <a:extLst>
              <a:ext uri="{FF2B5EF4-FFF2-40B4-BE49-F238E27FC236}">
                <a16:creationId xmlns:a16="http://schemas.microsoft.com/office/drawing/2014/main" id="{79B6D41A-6827-4D7A-B785-46F91E6FC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-1588"/>
            <a:ext cx="8893175" cy="674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6 CuadroTexto">
            <a:extLst>
              <a:ext uri="{FF2B5EF4-FFF2-40B4-BE49-F238E27FC236}">
                <a16:creationId xmlns:a16="http://schemas.microsoft.com/office/drawing/2014/main" id="{E220069C-61B3-45E9-8463-2038447D1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88913"/>
            <a:ext cx="3887787" cy="11699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800" b="1"/>
              <a:t>TOMA </a:t>
            </a:r>
          </a:p>
          <a:p>
            <a:pPr algn="ctr" eaLnBrk="1" hangingPunct="1"/>
            <a:r>
              <a:rPr lang="es-ES" altLang="es-ES" sz="2800" b="1"/>
              <a:t>DE LA BASTILLA.</a:t>
            </a:r>
          </a:p>
          <a:p>
            <a:pPr algn="ctr" eaLnBrk="1" hangingPunct="1"/>
            <a:r>
              <a:rPr lang="es-ES" altLang="es-ES" sz="1400" b="1"/>
              <a:t>MARCA EL INICIO DE LA REVOLUCIÓN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>
            <a:extLst>
              <a:ext uri="{FF2B5EF4-FFF2-40B4-BE49-F238E27FC236}">
                <a16:creationId xmlns:a16="http://schemas.microsoft.com/office/drawing/2014/main" id="{F9491C41-E13D-48F1-9B3A-C26029F6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r>
              <a:rPr lang="es-ES" altLang="es-ES"/>
              <a:t>IMÁGENES DE LA ÉPOCA</a:t>
            </a:r>
          </a:p>
        </p:txBody>
      </p:sp>
      <p:pic>
        <p:nvPicPr>
          <p:cNvPr id="12291" name="Picture 5" descr="Regimen%20del%20terror,%20la%20guillotina">
            <a:extLst>
              <a:ext uri="{FF2B5EF4-FFF2-40B4-BE49-F238E27FC236}">
                <a16:creationId xmlns:a16="http://schemas.microsoft.com/office/drawing/2014/main" id="{68B3A6DA-917C-4D9C-AFC0-6DBDD5C01D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0788" y="981075"/>
            <a:ext cx="7096125" cy="5689600"/>
          </a:xfrm>
          <a:noFill/>
        </p:spPr>
      </p:pic>
      <p:sp>
        <p:nvSpPr>
          <p:cNvPr id="12292" name="6 CuadroTexto">
            <a:extLst>
              <a:ext uri="{FF2B5EF4-FFF2-40B4-BE49-F238E27FC236}">
                <a16:creationId xmlns:a16="http://schemas.microsoft.com/office/drawing/2014/main" id="{71683382-9EA6-4FAF-9613-DBC351B46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36613"/>
            <a:ext cx="3600450" cy="12620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800" b="1"/>
              <a:t>EJECUCIONES </a:t>
            </a:r>
          </a:p>
          <a:p>
            <a:pPr eaLnBrk="1" hangingPunct="1"/>
            <a:r>
              <a:rPr lang="es-ES" altLang="es-ES" sz="2800" b="1"/>
              <a:t>CON GUILLOTINA</a:t>
            </a:r>
          </a:p>
          <a:p>
            <a:pPr eaLnBrk="1" hangingPunct="1"/>
            <a:r>
              <a:rPr lang="es-ES" altLang="es-ES" sz="2000" b="1"/>
              <a:t>Se mata al rey Luis XVI.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>
            <a:extLst>
              <a:ext uri="{FF2B5EF4-FFF2-40B4-BE49-F238E27FC236}">
                <a16:creationId xmlns:a16="http://schemas.microsoft.com/office/drawing/2014/main" id="{B6ACAA64-67F3-4089-AE51-FC7C98A8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r>
              <a:rPr lang="es-ES" altLang="es-ES"/>
              <a:t>IMÁGENES DE LA ÉPOCA</a:t>
            </a:r>
          </a:p>
        </p:txBody>
      </p:sp>
      <p:sp>
        <p:nvSpPr>
          <p:cNvPr id="13315" name="11 CuadroTexto">
            <a:extLst>
              <a:ext uri="{FF2B5EF4-FFF2-40B4-BE49-F238E27FC236}">
                <a16:creationId xmlns:a16="http://schemas.microsoft.com/office/drawing/2014/main" id="{63205DE6-5492-45D9-8086-44689276E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3600450" cy="9540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800" b="1"/>
              <a:t>LOS SIN CALZONES</a:t>
            </a:r>
          </a:p>
        </p:txBody>
      </p:sp>
      <p:sp>
        <p:nvSpPr>
          <p:cNvPr id="13316" name="12 CuadroTexto">
            <a:extLst>
              <a:ext uri="{FF2B5EF4-FFF2-40B4-BE49-F238E27FC236}">
                <a16:creationId xmlns:a16="http://schemas.microsoft.com/office/drawing/2014/main" id="{80389A30-93BB-4134-801D-8A5767100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6423025"/>
            <a:ext cx="3600450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400" b="1"/>
              <a:t>EJERCITO FRANCES</a:t>
            </a:r>
          </a:p>
        </p:txBody>
      </p:sp>
      <p:pic>
        <p:nvPicPr>
          <p:cNvPr id="15" name="Picture 8" descr="https://www.diagonalperiodico.net/sites/default/files/foto-portada/la_inglesa.jpeg">
            <a:extLst>
              <a:ext uri="{FF2B5EF4-FFF2-40B4-BE49-F238E27FC236}">
                <a16:creationId xmlns:a16="http://schemas.microsoft.com/office/drawing/2014/main" id="{6AE87903-218A-4627-A775-C2DFCCD04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276475"/>
            <a:ext cx="598011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http://4.bp.blogspot.com/-5jmmorF-gf8/Uk7s8iKHx2I/AAAAAAABQxM/n5Prh9mjHf4/s1600/LAOS+SOLDADOS+REVOLUCI%C3%93N+FRANCESA0004.jpg">
            <a:extLst>
              <a:ext uri="{FF2B5EF4-FFF2-40B4-BE49-F238E27FC236}">
                <a16:creationId xmlns:a16="http://schemas.microsoft.com/office/drawing/2014/main" id="{EC804D44-E456-4914-8493-F2499AA56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325" y="1125538"/>
            <a:ext cx="4765675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Sans-culotte%20op%20de%20wacht">
            <a:extLst>
              <a:ext uri="{FF2B5EF4-FFF2-40B4-BE49-F238E27FC236}">
                <a16:creationId xmlns:a16="http://schemas.microsoft.com/office/drawing/2014/main" id="{8DBD1853-7288-41BF-9E2C-2099F74E3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3671887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>
            <a:extLst>
              <a:ext uri="{FF2B5EF4-FFF2-40B4-BE49-F238E27FC236}">
                <a16:creationId xmlns:a16="http://schemas.microsoft.com/office/drawing/2014/main" id="{406F78C8-C073-4D1F-A840-D40DFEC0E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r>
              <a:rPr lang="es-ES" altLang="es-ES"/>
              <a:t>IMÁGENES DE LA ÉPOCA</a:t>
            </a:r>
          </a:p>
        </p:txBody>
      </p:sp>
      <p:pic>
        <p:nvPicPr>
          <p:cNvPr id="14339" name="Picture 2" descr="http://4.bp.blogspot.com/_uheNlUAGBA8/TOHh-HQQzxI/AAAAAAAADKI/yI64_mN_iRc/s1600/revolucion%2Bfrancesa%2Bprincipios.gif">
            <a:extLst>
              <a:ext uri="{FF2B5EF4-FFF2-40B4-BE49-F238E27FC236}">
                <a16:creationId xmlns:a16="http://schemas.microsoft.com/office/drawing/2014/main" id="{2DED6D80-7AC2-4E9F-A47C-138D2033D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08050"/>
            <a:ext cx="4248150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12 CuadroTexto">
            <a:extLst>
              <a:ext uri="{FF2B5EF4-FFF2-40B4-BE49-F238E27FC236}">
                <a16:creationId xmlns:a16="http://schemas.microsoft.com/office/drawing/2014/main" id="{A8C2240D-B658-443C-819D-F67D732D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6423025"/>
            <a:ext cx="6011862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400" b="1"/>
              <a:t>PRINCIPIOS DE LA REVOLUCIÓN</a:t>
            </a:r>
          </a:p>
        </p:txBody>
      </p:sp>
      <p:sp>
        <p:nvSpPr>
          <p:cNvPr id="14341" name="7 CuadroTexto">
            <a:extLst>
              <a:ext uri="{FF2B5EF4-FFF2-40B4-BE49-F238E27FC236}">
                <a16:creationId xmlns:a16="http://schemas.microsoft.com/office/drawing/2014/main" id="{20FBBD4D-B836-4CE7-8BC0-C1C769BAA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1836738"/>
            <a:ext cx="3024188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UNIDAD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INDIVISIBILIDAD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DE LA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REUPÚBLICA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LIBERTAD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IGUALDAD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FRATERNIDAD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O LA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MUERTE</a:t>
            </a:r>
          </a:p>
          <a:p>
            <a:pPr eaLnBrk="1" hangingPunct="1"/>
            <a:endParaRPr lang="es-ES" altLang="es-ES" sz="2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95B58AD-E3C8-4F37-8675-42C394AD03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pic>
        <p:nvPicPr>
          <p:cNvPr id="15363" name="Picture 5" descr="Vestuario%20durante%20la%20Revolucion%20Francesa">
            <a:extLst>
              <a:ext uri="{FF2B5EF4-FFF2-40B4-BE49-F238E27FC236}">
                <a16:creationId xmlns:a16="http://schemas.microsoft.com/office/drawing/2014/main" id="{4338C1E0-06BE-4F9B-A2B5-B921D66EC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0350"/>
            <a:ext cx="6911975" cy="643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5 CuadroTexto">
            <a:extLst>
              <a:ext uri="{FF2B5EF4-FFF2-40B4-BE49-F238E27FC236}">
                <a16:creationId xmlns:a16="http://schemas.microsoft.com/office/drawing/2014/main" id="{BBDD0B9B-8258-4F08-BEEE-01C9FEAFF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237288"/>
            <a:ext cx="8893175" cy="4619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400" b="1"/>
              <a:t>VESTUARIO de la NOBLEZA Y BURGUESÍA de la ÉPOCA</a:t>
            </a:r>
          </a:p>
        </p:txBody>
      </p:sp>
      <p:sp>
        <p:nvSpPr>
          <p:cNvPr id="15365" name="5 Marcador de contenido">
            <a:extLst>
              <a:ext uri="{FF2B5EF4-FFF2-40B4-BE49-F238E27FC236}">
                <a16:creationId xmlns:a16="http://schemas.microsoft.com/office/drawing/2014/main" id="{592968A1-0C54-4D53-999E-0535D3A3D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texto">
            <a:extLst>
              <a:ext uri="{FF2B5EF4-FFF2-40B4-BE49-F238E27FC236}">
                <a16:creationId xmlns:a16="http://schemas.microsoft.com/office/drawing/2014/main" id="{AA4A2F51-2702-4DB1-A94A-7B62E50A7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357813"/>
            <a:ext cx="7772400" cy="1500187"/>
          </a:xfrm>
        </p:spPr>
        <p:txBody>
          <a:bodyPr/>
          <a:lstStyle/>
          <a:p>
            <a:r>
              <a:rPr lang="es-ES" altLang="es-ES"/>
              <a:t>Todos tenemos los mismos derechos…</a:t>
            </a:r>
          </a:p>
          <a:p>
            <a:r>
              <a:rPr lang="es-ES" altLang="es-ES"/>
              <a:t>Somos un país independiente…</a:t>
            </a:r>
          </a:p>
          <a:p>
            <a:r>
              <a:rPr lang="es-ES" altLang="es-ES"/>
              <a:t>Todos tenemos derecho a votar…</a:t>
            </a:r>
          </a:p>
          <a:p>
            <a:r>
              <a:rPr lang="es-ES" altLang="es-ES"/>
              <a:t>Los jueces deben estar separados de los gobernantes…</a:t>
            </a:r>
          </a:p>
          <a:p>
            <a:endParaRPr lang="es-ES" altLang="es-ES"/>
          </a:p>
        </p:txBody>
      </p:sp>
      <p:pic>
        <p:nvPicPr>
          <p:cNvPr id="16387" name="Picture 2" descr="http://upload.wikimedia.org/wikipedia/commons/thumb/6/6c/Declaration_of_the_Rights_of_Man_and_of_the_Citizen_in_1789.jpg/640px-Declaration_of_the_Rights_of_Man_and_of_the_Citizen_in_1789.jpg">
            <a:extLst>
              <a:ext uri="{FF2B5EF4-FFF2-40B4-BE49-F238E27FC236}">
                <a16:creationId xmlns:a16="http://schemas.microsoft.com/office/drawing/2014/main" id="{93396D21-1307-4FC7-A8BF-A12764444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25"/>
            <a:ext cx="9359900" cy="1283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>
            <a:extLst>
              <a:ext uri="{FF2B5EF4-FFF2-40B4-BE49-F238E27FC236}">
                <a16:creationId xmlns:a16="http://schemas.microsoft.com/office/drawing/2014/main" id="{FDF89BA1-F7B7-4E1C-9B3C-B88C8F0D021D}"/>
              </a:ext>
            </a:extLst>
          </p:cNvPr>
          <p:cNvSpPr txBox="1"/>
          <p:nvPr/>
        </p:nvSpPr>
        <p:spPr>
          <a:xfrm>
            <a:off x="0" y="46038"/>
            <a:ext cx="45005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Acta  de Constitución de Los Derechos del Hombre y  del Ciudadano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Marcador de texto">
            <a:extLst>
              <a:ext uri="{FF2B5EF4-FFF2-40B4-BE49-F238E27FC236}">
                <a16:creationId xmlns:a16="http://schemas.microsoft.com/office/drawing/2014/main" id="{3A718BE4-879A-4928-B7BE-54A806E3A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588" y="1628775"/>
            <a:ext cx="7772400" cy="5040313"/>
          </a:xfrm>
        </p:spPr>
        <p:txBody>
          <a:bodyPr/>
          <a:lstStyle/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r>
              <a:rPr lang="es-ES" altLang="es-ES">
                <a:solidFill>
                  <a:srgbClr val="FFFF00"/>
                </a:solidFill>
              </a:rPr>
              <a:t>ALGUNAS IDEAS QUE ESTÁN EN ESTA </a:t>
            </a:r>
          </a:p>
          <a:p>
            <a:r>
              <a:rPr lang="es-ES" altLang="es-ES">
                <a:solidFill>
                  <a:srgbClr val="FFFF00"/>
                </a:solidFill>
              </a:rPr>
              <a:t>DECLARACIÓN.  VIGENTES AÚN HOY.</a:t>
            </a:r>
          </a:p>
          <a:p>
            <a:endParaRPr lang="es-ES" altLang="es-ES"/>
          </a:p>
          <a:p>
            <a:r>
              <a:rPr lang="es-ES" altLang="es-ES"/>
              <a:t>Todos tenemos los mismos derechos…</a:t>
            </a:r>
          </a:p>
          <a:p>
            <a:r>
              <a:rPr lang="es-ES" altLang="es-ES"/>
              <a:t>Todos nacemos libres e iguales…</a:t>
            </a:r>
          </a:p>
          <a:p>
            <a:r>
              <a:rPr lang="es-ES" altLang="es-ES"/>
              <a:t>Todos tenemos derecho a la propiedad…</a:t>
            </a:r>
          </a:p>
          <a:p>
            <a:r>
              <a:rPr lang="es-ES" altLang="es-ES"/>
              <a:t>Somos un país independiente…</a:t>
            </a:r>
          </a:p>
          <a:p>
            <a:r>
              <a:rPr lang="es-ES" altLang="es-ES"/>
              <a:t>Todos tenemos derecho a votar…</a:t>
            </a:r>
          </a:p>
          <a:p>
            <a:r>
              <a:rPr lang="es-ES" altLang="es-ES"/>
              <a:t>O el asilo contra la opresión…</a:t>
            </a:r>
          </a:p>
          <a:p>
            <a:r>
              <a:rPr lang="es-ES" altLang="es-ES"/>
              <a:t>Tenemos libertad para pensar y opinar…</a:t>
            </a:r>
          </a:p>
          <a:p>
            <a:r>
              <a:rPr lang="es-ES" altLang="es-ES"/>
              <a:t>Tenemos libertad de prensa…</a:t>
            </a:r>
          </a:p>
          <a:p>
            <a:r>
              <a:rPr lang="es-ES" altLang="es-ES"/>
              <a:t>Tenemos libertad de conciencia…</a:t>
            </a:r>
          </a:p>
          <a:p>
            <a:r>
              <a:rPr lang="es-ES" altLang="es-ES"/>
              <a:t>Todos somos inocentes hasta que se demuestre lo contrario…</a:t>
            </a:r>
          </a:p>
          <a:p>
            <a:r>
              <a:rPr lang="es-ES" altLang="es-ES"/>
              <a:t>Los jueces deben estar separados de los gobernantes…</a:t>
            </a:r>
          </a:p>
        </p:txBody>
      </p:sp>
      <p:pic>
        <p:nvPicPr>
          <p:cNvPr id="17411" name="Picture 2" descr="http://upload.wikimedia.org/wikipedia/commons/thumb/6/6c/Declaration_of_the_Rights_of_Man_and_of_the_Citizen_in_1789.jpg/640px-Declaration_of_the_Rights_of_Man_and_of_the_Citizen_in_1789.jpg">
            <a:extLst>
              <a:ext uri="{FF2B5EF4-FFF2-40B4-BE49-F238E27FC236}">
                <a16:creationId xmlns:a16="http://schemas.microsoft.com/office/drawing/2014/main" id="{0CEBF654-629E-4364-882A-490619D26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88913"/>
            <a:ext cx="3656012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4 CuadroTexto">
            <a:extLst>
              <a:ext uri="{FF2B5EF4-FFF2-40B4-BE49-F238E27FC236}">
                <a16:creationId xmlns:a16="http://schemas.microsoft.com/office/drawing/2014/main" id="{60BB3246-442F-44CD-A851-AEFAC0011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04813"/>
            <a:ext cx="4321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Acta  de Constitución de Los Derechos del Hombre y  del Ciudadano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A72B6BB8-6BA0-4968-A8FD-F3BEC0B64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2636838"/>
            <a:ext cx="8229600" cy="1143000"/>
          </a:xfrm>
        </p:spPr>
        <p:txBody>
          <a:bodyPr/>
          <a:lstStyle/>
          <a:p>
            <a:pPr eaLnBrk="1" hangingPunct="1"/>
            <a:r>
              <a:rPr lang="es-ES" altLang="es-ES"/>
              <a:t>ETAPAS   o   FASES </a:t>
            </a:r>
            <a:br>
              <a:rPr lang="es-ES" altLang="es-ES"/>
            </a:br>
            <a:r>
              <a:rPr lang="es-ES" altLang="es-ES"/>
              <a:t>de la </a:t>
            </a:r>
            <a:br>
              <a:rPr lang="es-ES" altLang="es-ES"/>
            </a:br>
            <a:r>
              <a:rPr lang="es-ES" altLang="es-ES"/>
              <a:t>REVOLUCIÓN FRANCESA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2" descr="https://sites.google.com/a/iesvirgendelcastillo.es/4dhistoria/_/rsrc/1433843779383/trabajo-de-los-grupos/grupo-4/Francia%20-%20cronologia%20revolucion%20francesa.jpg">
            <a:extLst>
              <a:ext uri="{FF2B5EF4-FFF2-40B4-BE49-F238E27FC236}">
                <a16:creationId xmlns:a16="http://schemas.microsoft.com/office/drawing/2014/main" id="{F2CF5DC9-B29C-40D3-9A36-F9FF10C9D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" b="-2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>
            <a:extLst>
              <a:ext uri="{FF2B5EF4-FFF2-40B4-BE49-F238E27FC236}">
                <a16:creationId xmlns:a16="http://schemas.microsoft.com/office/drawing/2014/main" id="{63BCB9B5-086D-4BB5-B3AD-81E40358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52227" name="2 Marcador de contenido">
            <a:extLst>
              <a:ext uri="{FF2B5EF4-FFF2-40B4-BE49-F238E27FC236}">
                <a16:creationId xmlns:a16="http://schemas.microsoft.com/office/drawing/2014/main" id="{02DE585D-D614-4CCC-8D25-A2EE58E5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52228" name="Picture 2" descr="http://image.slidesharecdn.com/larevolucinfrancesa-130309191949-phpapp02/95/la-revolucin-francesa-ppt-4-638.jpg?cb=1362856875">
            <a:extLst>
              <a:ext uri="{FF2B5EF4-FFF2-40B4-BE49-F238E27FC236}">
                <a16:creationId xmlns:a16="http://schemas.microsoft.com/office/drawing/2014/main" id="{3E82B430-C09B-40B0-B98E-6BA656F9B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785225" cy="648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48A86997-C480-478C-A235-4BE499EA8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7467600" cy="1143000"/>
          </a:xfrm>
        </p:spPr>
        <p:txBody>
          <a:bodyPr wrap="square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ES" sz="3700"/>
              <a:t>El rey Luis XVI convoca a los Estados Generales</a:t>
            </a:r>
          </a:p>
        </p:txBody>
      </p:sp>
      <p:pic>
        <p:nvPicPr>
          <p:cNvPr id="53252" name="Picture 5" descr="estadgenbis">
            <a:extLst>
              <a:ext uri="{FF2B5EF4-FFF2-40B4-BE49-F238E27FC236}">
                <a16:creationId xmlns:a16="http://schemas.microsoft.com/office/drawing/2014/main" id="{7735D611-8924-42DA-813C-3D038CC4B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3" r="27317" b="-3"/>
          <a:stretch/>
        </p:blipFill>
        <p:spPr bwMode="auto">
          <a:xfrm>
            <a:off x="1371600" y="1676400"/>
            <a:ext cx="3695700" cy="4419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3">
            <a:extLst>
              <a:ext uri="{FF2B5EF4-FFF2-40B4-BE49-F238E27FC236}">
                <a16:creationId xmlns:a16="http://schemas.microsoft.com/office/drawing/2014/main" id="{1C1F8B62-DFB4-400D-9BD1-65D7D728B29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219700" y="1676400"/>
            <a:ext cx="3695700" cy="4419600"/>
          </a:xfrm>
        </p:spPr>
        <p:txBody>
          <a:bodyPr wrap="square" anchor="t"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s-ES_tradnl" altLang="es-ES" dirty="0"/>
              <a:t>Reunión que se realizó en Versalles con representantes de toda Francia.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_tradnl" altLang="es-ES" dirty="0"/>
              <a:t> para tratar el problema de mantener o no los privilegios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_tradnl" altLang="es-ES" dirty="0"/>
              <a:t>No se llega a un acuerdo.</a:t>
            </a:r>
            <a:endParaRPr lang="es-ES" alt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ABE0012-2102-43B3-80A0-24E6143C1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Asamblea Nacional Constituyente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52ED7E7-19ED-4CD5-A13E-0DA831B37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3683000" cy="489924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2400" dirty="0"/>
              <a:t>El tercer estado, además de miembros de la nobleza y del clero se van a la sala de juego de pelota.</a:t>
            </a:r>
          </a:p>
          <a:p>
            <a:pPr eaLnBrk="1" hangingPunct="1">
              <a:lnSpc>
                <a:spcPct val="90000"/>
              </a:lnSpc>
            </a:pPr>
            <a:endParaRPr lang="es-ES" altLang="es-ES" sz="2400" dirty="0"/>
          </a:p>
          <a:p>
            <a:pPr eaLnBrk="1" hangingPunct="1">
              <a:lnSpc>
                <a:spcPct val="90000"/>
              </a:lnSpc>
            </a:pPr>
            <a:r>
              <a:rPr lang="es-ES" altLang="es-ES" sz="2400" dirty="0"/>
              <a:t>Deciden  no separarse hasta darle a Francia una </a:t>
            </a:r>
            <a:r>
              <a:rPr lang="es-ES" altLang="es-ES" sz="2400" dirty="0" err="1"/>
              <a:t>Consitución</a:t>
            </a:r>
            <a:r>
              <a:rPr lang="es-ES" altLang="es-ES" sz="2400" dirty="0"/>
              <a:t> política.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altLang="es-ES" sz="2400" dirty="0"/>
          </a:p>
          <a:p>
            <a:pPr eaLnBrk="1" hangingPunct="1">
              <a:lnSpc>
                <a:spcPct val="90000"/>
              </a:lnSpc>
            </a:pPr>
            <a:r>
              <a:rPr lang="es-ES" altLang="es-ES" sz="2400" dirty="0"/>
              <a:t>Realizan  grandes cambios al sistema francés.</a:t>
            </a:r>
          </a:p>
        </p:txBody>
      </p:sp>
      <p:pic>
        <p:nvPicPr>
          <p:cNvPr id="54276" name="Picture 6" descr="asamblea">
            <a:extLst>
              <a:ext uri="{FF2B5EF4-FFF2-40B4-BE49-F238E27FC236}">
                <a16:creationId xmlns:a16="http://schemas.microsoft.com/office/drawing/2014/main" id="{DAEC9EBB-7A08-43AD-A20E-56F638C2B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09687"/>
            <a:ext cx="1822723" cy="249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8" descr="DAJ03002">
            <a:extLst>
              <a:ext uri="{FF2B5EF4-FFF2-40B4-BE49-F238E27FC236}">
                <a16:creationId xmlns:a16="http://schemas.microsoft.com/office/drawing/2014/main" id="{867E329F-2B5C-4E9C-B57F-A18560967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573463"/>
            <a:ext cx="38100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33E1CA78-9E56-4166-A607-409F4943C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_tradnl" altLang="es-ES"/>
              <a:t>Toma de la Bastilla</a:t>
            </a:r>
            <a:endParaRPr lang="es-ES" altLang="es-ES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68055AC-212B-4441-8491-94C66AF77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70338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altLang="es-ES" sz="2800"/>
              <a:t>Durante la Asamblea constituyente, el 14 de julio de 1789, los parisinos queman la bastilla.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800"/>
              <a:t>La bastilla era una antigua cárcel y era considerada el símbolo del poder absoluto del rey.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800"/>
              <a:t>El 14 de julio es día nacional de Francia.</a:t>
            </a:r>
          </a:p>
          <a:p>
            <a:pPr eaLnBrk="1" hangingPunct="1">
              <a:lnSpc>
                <a:spcPct val="80000"/>
              </a:lnSpc>
            </a:pPr>
            <a:endParaRPr lang="es-ES" altLang="es-ES" sz="2800"/>
          </a:p>
        </p:txBody>
      </p:sp>
      <p:pic>
        <p:nvPicPr>
          <p:cNvPr id="55300" name="Picture 4" descr="Image_16">
            <a:extLst>
              <a:ext uri="{FF2B5EF4-FFF2-40B4-BE49-F238E27FC236}">
                <a16:creationId xmlns:a16="http://schemas.microsoft.com/office/drawing/2014/main" id="{3498246E-3075-4F40-84EE-9B5EE8081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341438"/>
            <a:ext cx="403225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 Box 5">
            <a:extLst>
              <a:ext uri="{FF2B5EF4-FFF2-40B4-BE49-F238E27FC236}">
                <a16:creationId xmlns:a16="http://schemas.microsoft.com/office/drawing/2014/main" id="{3502DF44-9212-42D6-BE97-66DCD38EF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5157788"/>
            <a:ext cx="4032250" cy="11906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2"/>
                </a:solidFill>
              </a:rPr>
              <a:t>El pueblo de París reaccionó violentamente cuando se supo que el rey había puesto tropas en las afueras de la ciudad.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 descr="revolucion%20francesa%20Toma%20Bastilla">
            <a:extLst>
              <a:ext uri="{FF2B5EF4-FFF2-40B4-BE49-F238E27FC236}">
                <a16:creationId xmlns:a16="http://schemas.microsoft.com/office/drawing/2014/main" id="{4937A075-4AD0-4A77-B111-37B0F958A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6">
            <a:extLst>
              <a:ext uri="{FF2B5EF4-FFF2-40B4-BE49-F238E27FC236}">
                <a16:creationId xmlns:a16="http://schemas.microsoft.com/office/drawing/2014/main" id="{AAD50BDF-4A04-4095-85BC-864092C3A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04813"/>
            <a:ext cx="48958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Toma de la Bastilla</a:t>
            </a:r>
          </a:p>
          <a:p>
            <a:pPr algn="ctr">
              <a:spcBef>
                <a:spcPct val="50000"/>
              </a:spcBef>
              <a:defRPr/>
            </a:pPr>
            <a:r>
              <a:rPr lang="es-ES" b="1" dirty="0">
                <a:solidFill>
                  <a:srgbClr val="000000"/>
                </a:solidFill>
                <a:latin typeface="Arial" charset="0"/>
              </a:rPr>
              <a:t>14 de Julio 1789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6BFD11D-2F6D-4005-81C2-F4417EB87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8701088" cy="628650"/>
          </a:xfrm>
        </p:spPr>
        <p:txBody>
          <a:bodyPr/>
          <a:lstStyle/>
          <a:p>
            <a:pPr eaLnBrk="1" hangingPunct="1"/>
            <a:r>
              <a:rPr lang="es-ES" altLang="es-ES" sz="4000"/>
              <a:t>Declaración de Derechos del Hombre y del Ciudadano</a:t>
            </a:r>
            <a:br>
              <a:rPr lang="es-ES" altLang="es-ES" sz="4000"/>
            </a:br>
            <a:r>
              <a:rPr lang="es-ES" altLang="es-ES" sz="2400"/>
              <a:t>(Obra de la Asamblea Nacional)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48EEF7D-FEFB-4C27-8A31-AC4E28F91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56100" y="2349500"/>
            <a:ext cx="4259263" cy="4062413"/>
          </a:xfrm>
        </p:spPr>
        <p:txBody>
          <a:bodyPr/>
          <a:lstStyle/>
          <a:p>
            <a:pPr eaLnBrk="1" hangingPunct="1"/>
            <a:r>
              <a:rPr lang="es-ES" altLang="es-ES"/>
              <a:t>Se establecen bajo los principios de la Ilustración: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altLang="es-ES"/>
          </a:p>
          <a:p>
            <a:pPr eaLnBrk="1" hangingPunct="1"/>
            <a:r>
              <a:rPr lang="es-ES" altLang="es-ES"/>
              <a:t>Igualdad</a:t>
            </a:r>
          </a:p>
          <a:p>
            <a:pPr eaLnBrk="1" hangingPunct="1"/>
            <a:r>
              <a:rPr lang="es-ES" altLang="es-ES"/>
              <a:t>Libertad </a:t>
            </a:r>
          </a:p>
          <a:p>
            <a:pPr eaLnBrk="1" hangingPunct="1"/>
            <a:r>
              <a:rPr lang="es-ES" altLang="es-ES"/>
              <a:t>Tolerancia.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altLang="es-ES"/>
          </a:p>
        </p:txBody>
      </p:sp>
      <p:pic>
        <p:nvPicPr>
          <p:cNvPr id="57348" name="Picture 5" descr="les_droit_de_l_homme">
            <a:extLst>
              <a:ext uri="{FF2B5EF4-FFF2-40B4-BE49-F238E27FC236}">
                <a16:creationId xmlns:a16="http://schemas.microsoft.com/office/drawing/2014/main" id="{563D8853-53C0-43DC-9F53-C29023286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17700"/>
            <a:ext cx="3087688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E20B684-27B1-4C1A-82C4-BB8B3962A8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 sz="4000"/>
              <a:t>Asamblea Nacional Constituyente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6409FA69-346F-4426-919E-6BAC34BD1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35600" y="1557338"/>
            <a:ext cx="3179763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altLang="es-ES" sz="2400"/>
              <a:t>Terminan con los privilegios feudales.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400"/>
              <a:t>Se confiscan (quitan) bienes al clero y a nobles.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400"/>
              <a:t>Se crea la Constitución Política.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establecen los derechos del hombre y del ciudadano.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elige  Asamblea legislativa.</a:t>
            </a:r>
          </a:p>
        </p:txBody>
      </p:sp>
      <p:pic>
        <p:nvPicPr>
          <p:cNvPr id="58372" name="Picture 4" descr="Estados%20Generales">
            <a:extLst>
              <a:ext uri="{FF2B5EF4-FFF2-40B4-BE49-F238E27FC236}">
                <a16:creationId xmlns:a16="http://schemas.microsoft.com/office/drawing/2014/main" id="{4541F5A7-95D0-42F4-8A3D-218A1CBC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4968875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8A5B3A9-DC28-49F2-AC61-F9F286C9B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Asamblea Legislativa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FD47EF1-0F06-4BB2-A801-50BDAA60B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70338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400"/>
              <a:t>Es la etapa en que se crea un organismo que crea leyes en Francia.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Surgen grupos políticos: los más exaltados o jacobinos. Los más moderados o girondinos.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El líder jacobino es Robespierre.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La asamblea declara la guerra a los países contrarios a la revolución.</a:t>
            </a:r>
          </a:p>
        </p:txBody>
      </p:sp>
      <p:pic>
        <p:nvPicPr>
          <p:cNvPr id="59396" name="Picture 4" descr="robespierre-maximilian-de">
            <a:extLst>
              <a:ext uri="{FF2B5EF4-FFF2-40B4-BE49-F238E27FC236}">
                <a16:creationId xmlns:a16="http://schemas.microsoft.com/office/drawing/2014/main" id="{E0BE969F-A700-4EB4-87D8-AF3ECB532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12875"/>
            <a:ext cx="3316288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 Box 5">
            <a:extLst>
              <a:ext uri="{FF2B5EF4-FFF2-40B4-BE49-F238E27FC236}">
                <a16:creationId xmlns:a16="http://schemas.microsoft.com/office/drawing/2014/main" id="{8A40FB95-F76B-4F86-A6E7-531F946DF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5805488"/>
            <a:ext cx="30956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MAXIMILIANO</a:t>
            </a:r>
          </a:p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ROBESPIERRE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70AF12F5-F539-47E7-B5C8-E61538C1D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La Convención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E26B3DD-694D-494B-AA42-A008B78B6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43438" y="1557338"/>
            <a:ext cx="4271962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400" dirty="0"/>
              <a:t>Es el periodo en que gobiernan los jacobinos con Robespierre.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 dirty="0"/>
              <a:t>Dan muerte a los reyes, estableciendo la República, con sufragio universal.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 dirty="0"/>
              <a:t>Se crea el culto a la “diosa razón”.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 dirty="0"/>
              <a:t>Se establece un nuevo calendario.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 dirty="0"/>
              <a:t>Mueren  cerca de 40 mil franceses en la guillotina.</a:t>
            </a:r>
          </a:p>
        </p:txBody>
      </p:sp>
      <p:pic>
        <p:nvPicPr>
          <p:cNvPr id="60420" name="Picture 5" descr="ejecucion">
            <a:extLst>
              <a:ext uri="{FF2B5EF4-FFF2-40B4-BE49-F238E27FC236}">
                <a16:creationId xmlns:a16="http://schemas.microsoft.com/office/drawing/2014/main" id="{7B4FAA80-1563-470C-B664-FA7726DE5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84313"/>
            <a:ext cx="345757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8" descr="guillotina">
            <a:extLst>
              <a:ext uri="{FF2B5EF4-FFF2-40B4-BE49-F238E27FC236}">
                <a16:creationId xmlns:a16="http://schemas.microsoft.com/office/drawing/2014/main" id="{79963013-FF14-4EC8-9B82-EB45C0109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341438"/>
            <a:ext cx="1482725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9" descr="Regimen%20del%20terror,%20la%20guillotina">
            <a:extLst>
              <a:ext uri="{FF2B5EF4-FFF2-40B4-BE49-F238E27FC236}">
                <a16:creationId xmlns:a16="http://schemas.microsoft.com/office/drawing/2014/main" id="{E0E25BB3-12C2-426D-B92A-380397E78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005263"/>
            <a:ext cx="3311525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Guillotina">
            <a:extLst>
              <a:ext uri="{FF2B5EF4-FFF2-40B4-BE49-F238E27FC236}">
                <a16:creationId xmlns:a16="http://schemas.microsoft.com/office/drawing/2014/main" id="{A5B41B4B-F1E3-4B0F-B7BB-924395A6C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Text Box 6">
            <a:extLst>
              <a:ext uri="{FF2B5EF4-FFF2-40B4-BE49-F238E27FC236}">
                <a16:creationId xmlns:a16="http://schemas.microsoft.com/office/drawing/2014/main" id="{C0E866FE-E9B4-4BD1-9A0F-61819F5DB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04813"/>
            <a:ext cx="799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2400" b="1">
                <a:solidFill>
                  <a:srgbClr val="000000"/>
                </a:solidFill>
              </a:rPr>
              <a:t>LA JUSTICIA REVOLUCIONARIA EN LA GUILLOTINA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C204119F-AEF8-4A63-8CFA-7FC4A65956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El Directorio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AA0DDE8-4169-4DC2-906F-FB931634C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43363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/>
              <a:t>Los moderados reaccionaron en contra de los jacobinos.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/>
              <a:t>Se pone fin a la época del “terror”.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/>
              <a:t>Se ajusticia y guillotina a Robespierre.</a:t>
            </a:r>
          </a:p>
        </p:txBody>
      </p:sp>
      <p:pic>
        <p:nvPicPr>
          <p:cNvPr id="62468" name="Picture 5" descr="3-la-muerte-de-roberpierre">
            <a:extLst>
              <a:ext uri="{FF2B5EF4-FFF2-40B4-BE49-F238E27FC236}">
                <a16:creationId xmlns:a16="http://schemas.microsoft.com/office/drawing/2014/main" id="{699CE96A-9336-4B38-A47D-FCB9861FA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1052513"/>
            <a:ext cx="1795463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6" descr="Mirabeau-DreuxBreze">
            <a:extLst>
              <a:ext uri="{FF2B5EF4-FFF2-40B4-BE49-F238E27FC236}">
                <a16:creationId xmlns:a16="http://schemas.microsoft.com/office/drawing/2014/main" id="{9B036BAA-5FD6-4F47-88D6-3DD82B57A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84538"/>
            <a:ext cx="3240088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15939087-14D1-4CE3-A42F-6FC6420CDD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El Gobierno de Napoleón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E27D26F3-1336-4926-AA5B-FAC7C0045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400"/>
              <a:t>En el año 1799 napoleón hace un golpe de estado y se toma el poder.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nombra cónsul, luego 1º cónsul, después cónsul vitalicio y en 1804 se nombra Emperador.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Pierde su poder en el año 1815, muriendo en el año 1821 en la cárcel de la isla de Santa Elena en el medio del Océano Atlántico.</a:t>
            </a:r>
          </a:p>
        </p:txBody>
      </p:sp>
      <p:pic>
        <p:nvPicPr>
          <p:cNvPr id="63492" name="Picture 4" descr="180px-David-Napoleon">
            <a:extLst>
              <a:ext uri="{FF2B5EF4-FFF2-40B4-BE49-F238E27FC236}">
                <a16:creationId xmlns:a16="http://schemas.microsoft.com/office/drawing/2014/main" id="{68F88BA2-99B4-45B0-9CD7-AABA6C64C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1341438"/>
            <a:ext cx="383222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3A05AE3-54BC-4480-B1CF-213ED7FA6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Obras de Napoleón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B5655B27-593F-4C26-97EC-2B465D242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600200"/>
            <a:ext cx="4114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2800"/>
              <a:t>Crea el código civil.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Crea el Banco de Francia.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Crea el Franco como moneda nacional.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Mejora relaciones con la iglesia.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Expande las ideas revolucionarias con sus conquistas.</a:t>
            </a:r>
          </a:p>
        </p:txBody>
      </p:sp>
      <p:pic>
        <p:nvPicPr>
          <p:cNvPr id="64516" name="Picture 5" descr="n-full400">
            <a:extLst>
              <a:ext uri="{FF2B5EF4-FFF2-40B4-BE49-F238E27FC236}">
                <a16:creationId xmlns:a16="http://schemas.microsoft.com/office/drawing/2014/main" id="{1E89BB8E-3F72-4899-90E4-B228453B0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84313"/>
            <a:ext cx="26352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09FC8B1-CA35-4EDE-81BF-9CACFECD4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636838"/>
            <a:ext cx="8229600" cy="1143000"/>
          </a:xfrm>
        </p:spPr>
        <p:txBody>
          <a:bodyPr/>
          <a:lstStyle/>
          <a:p>
            <a:pPr eaLnBrk="1" hangingPunct="1"/>
            <a:r>
              <a:rPr lang="es-ES" altLang="es-ES" sz="4000"/>
              <a:t>Batalla de Waterloo en 1815 marca la derrota definitiva de Napoleón.</a:t>
            </a:r>
          </a:p>
        </p:txBody>
      </p:sp>
      <p:pic>
        <p:nvPicPr>
          <p:cNvPr id="65539" name="Picture 5" descr="waterloo1">
            <a:hlinkClick r:id="rId2"/>
            <a:extLst>
              <a:ext uri="{FF2B5EF4-FFF2-40B4-BE49-F238E27FC236}">
                <a16:creationId xmlns:a16="http://schemas.microsoft.com/office/drawing/2014/main" id="{1A606A50-AE6E-4CAC-A001-D8E065916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3375"/>
            <a:ext cx="3024187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9" descr="waterloo">
            <a:hlinkClick r:id="rId4"/>
            <a:extLst>
              <a:ext uri="{FF2B5EF4-FFF2-40B4-BE49-F238E27FC236}">
                <a16:creationId xmlns:a16="http://schemas.microsoft.com/office/drawing/2014/main" id="{103C93C5-C298-4183-B880-66725E1D7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76250"/>
            <a:ext cx="31686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13" descr="waterloo-530pm-480">
            <a:extLst>
              <a:ext uri="{FF2B5EF4-FFF2-40B4-BE49-F238E27FC236}">
                <a16:creationId xmlns:a16="http://schemas.microsoft.com/office/drawing/2014/main" id="{077CD5B4-4309-4B13-BCA1-3507CFD57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860800"/>
            <a:ext cx="3505200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15" descr="napoleon-waterloo">
            <a:extLst>
              <a:ext uri="{FF2B5EF4-FFF2-40B4-BE49-F238E27FC236}">
                <a16:creationId xmlns:a16="http://schemas.microsoft.com/office/drawing/2014/main" id="{DDAED2AD-006A-422A-ABE8-C8E01F20C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765550"/>
            <a:ext cx="3527425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3C0C3D1-7CC8-4230-9AE8-9ECAA68CD4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Momentos de Napoleón</a:t>
            </a:r>
          </a:p>
        </p:txBody>
      </p:sp>
      <p:pic>
        <p:nvPicPr>
          <p:cNvPr id="66563" name="Picture 5" descr="napoleon">
            <a:extLst>
              <a:ext uri="{FF2B5EF4-FFF2-40B4-BE49-F238E27FC236}">
                <a16:creationId xmlns:a16="http://schemas.microsoft.com/office/drawing/2014/main" id="{35983993-74E4-4A34-8FA3-B3038ED56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060575"/>
            <a:ext cx="2741612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7" descr="maurstelena">
            <a:extLst>
              <a:ext uri="{FF2B5EF4-FFF2-40B4-BE49-F238E27FC236}">
                <a16:creationId xmlns:a16="http://schemas.microsoft.com/office/drawing/2014/main" id="{172B599C-664D-4A11-90B9-A626F0C87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997200"/>
            <a:ext cx="188595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9" descr="napoleon-victorioso">
            <a:extLst>
              <a:ext uri="{FF2B5EF4-FFF2-40B4-BE49-F238E27FC236}">
                <a16:creationId xmlns:a16="http://schemas.microsoft.com/office/drawing/2014/main" id="{49588CD3-C798-4D0A-8BD8-F2915EC3C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210026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11" descr="250px-Ingres,_Napoleon_on_his_Imperial_throne">
            <a:extLst>
              <a:ext uri="{FF2B5EF4-FFF2-40B4-BE49-F238E27FC236}">
                <a16:creationId xmlns:a16="http://schemas.microsoft.com/office/drawing/2014/main" id="{737E6BFA-97E4-429D-9074-4AC862FED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492375"/>
            <a:ext cx="1590675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7" name="Text Box 12">
            <a:extLst>
              <a:ext uri="{FF2B5EF4-FFF2-40B4-BE49-F238E27FC236}">
                <a16:creationId xmlns:a16="http://schemas.microsoft.com/office/drawing/2014/main" id="{83011D20-8767-49FE-BC3E-F0980A12D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00526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Triunfante</a:t>
            </a:r>
          </a:p>
        </p:txBody>
      </p:sp>
      <p:sp>
        <p:nvSpPr>
          <p:cNvPr id="66568" name="Text Box 13">
            <a:extLst>
              <a:ext uri="{FF2B5EF4-FFF2-40B4-BE49-F238E27FC236}">
                <a16:creationId xmlns:a16="http://schemas.microsoft.com/office/drawing/2014/main" id="{B6CE0198-6624-4DA1-8341-FE5C65A50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292600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Coronándose</a:t>
            </a:r>
          </a:p>
        </p:txBody>
      </p:sp>
      <p:sp>
        <p:nvSpPr>
          <p:cNvPr id="66569" name="Text Box 14">
            <a:extLst>
              <a:ext uri="{FF2B5EF4-FFF2-40B4-BE49-F238E27FC236}">
                <a16:creationId xmlns:a16="http://schemas.microsoft.com/office/drawing/2014/main" id="{CC50F537-E0E2-4C84-B1C6-027810B5E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5157788"/>
            <a:ext cx="158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Emperador</a:t>
            </a:r>
          </a:p>
        </p:txBody>
      </p:sp>
      <p:sp>
        <p:nvSpPr>
          <p:cNvPr id="66570" name="Text Box 15">
            <a:extLst>
              <a:ext uri="{FF2B5EF4-FFF2-40B4-BE49-F238E27FC236}">
                <a16:creationId xmlns:a16="http://schemas.microsoft.com/office/drawing/2014/main" id="{FBA73018-A96E-4652-90C0-64AC7ACF7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5734050"/>
            <a:ext cx="29162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En la cárcel de Santa Elena antes de morir en 1821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>
            <a:extLst>
              <a:ext uri="{FF2B5EF4-FFF2-40B4-BE49-F238E27FC236}">
                <a16:creationId xmlns:a16="http://schemas.microsoft.com/office/drawing/2014/main" id="{5241CF06-132D-4043-B95F-A6B449B9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67587" name="2 Marcador de contenido">
            <a:extLst>
              <a:ext uri="{FF2B5EF4-FFF2-40B4-BE49-F238E27FC236}">
                <a16:creationId xmlns:a16="http://schemas.microsoft.com/office/drawing/2014/main" id="{9A9FAD4F-0AF4-4B43-9FEB-40DCF3A64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67588" name="Picture 2">
            <a:extLst>
              <a:ext uri="{FF2B5EF4-FFF2-40B4-BE49-F238E27FC236}">
                <a16:creationId xmlns:a16="http://schemas.microsoft.com/office/drawing/2014/main" id="{80F2D2B7-C0C7-459E-BCE8-92829E18A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"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5" descr="consecuenciasrevburg">
            <a:extLst>
              <a:ext uri="{FF2B5EF4-FFF2-40B4-BE49-F238E27FC236}">
                <a16:creationId xmlns:a16="http://schemas.microsoft.com/office/drawing/2014/main" id="{FBAAB199-6A32-4F7A-847C-AE944119F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" t="2754" r="4224" b="10092"/>
          <a:stretch>
            <a:fillRect/>
          </a:stretch>
        </p:blipFill>
        <p:spPr bwMode="auto">
          <a:xfrm>
            <a:off x="1908175" y="188913"/>
            <a:ext cx="5559425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ggplant">
  <a:themeElements>
    <a:clrScheme name="Tema de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a de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712</Words>
  <Application>Microsoft Office PowerPoint</Application>
  <PresentationFormat>Presentación en pantalla (4:3)</PresentationFormat>
  <Paragraphs>112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Calibri</vt:lpstr>
      <vt:lpstr>Gill Sans MT</vt:lpstr>
      <vt:lpstr>Wingdings</vt:lpstr>
      <vt:lpstr>Eggplant</vt:lpstr>
      <vt:lpstr>La Revolución Francesa</vt:lpstr>
      <vt:lpstr>Presentación de PowerPoint</vt:lpstr>
      <vt:lpstr>IMÁGENES DE LA ÉPOCA</vt:lpstr>
      <vt:lpstr>IMÁGENES DE LA ÉPOCA</vt:lpstr>
      <vt:lpstr>IMÁGENES DE LA ÉPOCA</vt:lpstr>
      <vt:lpstr>Presentación de PowerPoint</vt:lpstr>
      <vt:lpstr>Presentación de PowerPoint</vt:lpstr>
      <vt:lpstr>Presentación de PowerPoint</vt:lpstr>
      <vt:lpstr>ETAPAS   o   FASES  de la  REVOLUCIÓN FRANCESA</vt:lpstr>
      <vt:lpstr>Presentación de PowerPoint</vt:lpstr>
      <vt:lpstr>Presentación de PowerPoint</vt:lpstr>
      <vt:lpstr>El rey Luis XVI convoca a los Estados Generales</vt:lpstr>
      <vt:lpstr>Asamblea Nacional Constituyente</vt:lpstr>
      <vt:lpstr>Toma de la Bastilla</vt:lpstr>
      <vt:lpstr>Presentación de PowerPoint</vt:lpstr>
      <vt:lpstr>Declaración de Derechos del Hombre y del Ciudadano (Obra de la Asamblea Nacional)</vt:lpstr>
      <vt:lpstr>Asamblea Nacional Constituyente</vt:lpstr>
      <vt:lpstr>Asamblea Legislativa</vt:lpstr>
      <vt:lpstr>La Convención</vt:lpstr>
      <vt:lpstr>Presentación de PowerPoint</vt:lpstr>
      <vt:lpstr>El Directorio</vt:lpstr>
      <vt:lpstr>El Gobierno de Napoleón</vt:lpstr>
      <vt:lpstr>Obras de Napoleón</vt:lpstr>
      <vt:lpstr>Batalla de Waterloo en 1815 marca la derrota definitiva de Napoleón.</vt:lpstr>
      <vt:lpstr>Momentos de Napoleón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Revolución Francesa</dc:title>
  <dc:creator>Maria Sanz</dc:creator>
  <cp:lastModifiedBy>Maria Sanz</cp:lastModifiedBy>
  <cp:revision>2</cp:revision>
  <dcterms:created xsi:type="dcterms:W3CDTF">2020-10-12T19:07:34Z</dcterms:created>
  <dcterms:modified xsi:type="dcterms:W3CDTF">2025-07-29T20:07:34Z</dcterms:modified>
</cp:coreProperties>
</file>