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2" r:id="rId6"/>
    <p:sldId id="261" r:id="rId7"/>
    <p:sldId id="260"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24" autoAdjust="0"/>
    <p:restoredTop sz="94660"/>
  </p:normalViewPr>
  <p:slideViewPr>
    <p:cSldViewPr snapToGrid="0">
      <p:cViewPr varScale="1">
        <p:scale>
          <a:sx n="74" d="100"/>
          <a:sy n="74" d="100"/>
        </p:scale>
        <p:origin x="1094" y="28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s-ES"/>
              <a:t>Editar el estilo de texto del patrón</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s-ES"/>
              <a:t>Editar el estilo de texto del patrón</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7/24/2025</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es/url?sa=i&amp;rct=j&amp;q=&amp;esrc=s&amp;source=images&amp;cd=&amp;cad=rja&amp;uact=8&amp;ved=0CAcQjRxqFQoTCKL9wufRjcgCFYoI2wod4BMOTg&amp;url=http://agroicultura.com/general/la-agricultura-en-la-historia-de-la-humanidad-ii/&amp;psig=AFQjCNH6MsBFAaNjZeAbFHPWa17nexQAcA&amp;ust=1443114227661669" TargetMode="External"/><Relationship Id="rId1" Type="http://schemas.openxmlformats.org/officeDocument/2006/relationships/slideLayout" Target="../slideLayouts/slideLayout9.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hyperlink" Target="http://www.google.es/url?sa=i&amp;rct=j&amp;q=&amp;esrc=s&amp;source=images&amp;cd=&amp;cad=rja&amp;uact=8&amp;ved=0CAcQjRxqFQoTCJHHp4jSjcgCFcI7FAodrTIADg&amp;url=http://apuntes.santanderlasalle.es/historia_1/antiguo_regimen_agricultura/antiguo_regimen_agricultura.htm&amp;bvm=bv.103388427,d.d24&amp;psig=AFQjCNEuTkj560XwL0mq-bz0fgwykhv8vQ&amp;ust=1443114353407087" TargetMode="External"/><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hyperlink" Target="http://www.google.es/url?sa=i&amp;rct=j&amp;q=&amp;esrc=s&amp;source=images&amp;cd=&amp;cad=rja&amp;uact=8&amp;ved=0CAcQjRxqFQoTCKL9wufRjcgCFYoI2wod4BMOTg&amp;url=http://agroicultura.com/general/la-agricultura-en-la-historia-de-la-humanidad-ii/&amp;psig=AFQjCNH6MsBFAaNjZeAbFHPWa17nexQAcA&amp;ust=1443114227661669" TargetMode="External"/><Relationship Id="rId2" Type="http://schemas.openxmlformats.org/officeDocument/2006/relationships/image" Target="../media/image3.emf"/><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es/url?sa=i&amp;rct=j&amp;q=&amp;esrc=s&amp;source=images&amp;cd=&amp;cad=rja&amp;uact=8&amp;ved=0CAcQjRxqFQoTCM_ryNzSjcgCFUhuFAod5QoPDw&amp;url=http://losojosdehipatia.com.es/cultura/historia/los-gremios-en-espana/&amp;psig=AFQjCNHW26Pr0XU-QpQAZMzhCCkROESQ-g&amp;ust=1443114506436404" TargetMode="External"/><Relationship Id="rId1" Type="http://schemas.openxmlformats.org/officeDocument/2006/relationships/slideLayout" Target="../slideLayouts/slideLayout8.xml"/><Relationship Id="rId5" Type="http://schemas.openxmlformats.org/officeDocument/2006/relationships/image" Target="../media/image6.jpeg"/><Relationship Id="rId4" Type="http://schemas.openxmlformats.org/officeDocument/2006/relationships/hyperlink" Target="http://www.google.es/url?sa=i&amp;rct=j&amp;q=&amp;esrc=s&amp;source=images&amp;cd=&amp;cad=rja&amp;uact=8&amp;ved=0CAcQjRxqFQoTCLvovr_SjcgCFYm1FAodLokJEA&amp;url=http://losojosdehipatia.com.es/cultura/historia/produccion-artesanal-y-manufacturas-en-la-espana-del-siglo-xviii/&amp;psig=AFQjCNEsditsHUJa5hYxNkioQjG186xyKw&amp;ust=1443114451129893"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google.es/url?sa=i&amp;rct=j&amp;q=&amp;esrc=s&amp;source=images&amp;cd=&amp;cad=rja&amp;uact=8&amp;ved=0CAcQjRxqFQoTCLvovr_SjcgCFYm1FAodLokJEA&amp;url=http://losojosdehipatia.com.es/cultura/historia/produccion-artesanal-y-manufacturas-en-la-espana-del-siglo-xviii/&amp;psig=AFQjCNEsditsHUJa5hYxNkioQjG186xyKw&amp;ust=1443114451129893" TargetMode="External"/><Relationship Id="rId2" Type="http://schemas.openxmlformats.org/officeDocument/2006/relationships/image" Target="../media/image7.emf"/><Relationship Id="rId1" Type="http://schemas.openxmlformats.org/officeDocument/2006/relationships/slideLayout" Target="../slideLayouts/slideLayout8.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1571B7-E98C-4CD2-A018-008FD01B6BE1}"/>
              </a:ext>
            </a:extLst>
          </p:cNvPr>
          <p:cNvSpPr>
            <a:spLocks noGrp="1"/>
          </p:cNvSpPr>
          <p:nvPr>
            <p:ph type="ctrTitle"/>
          </p:nvPr>
        </p:nvSpPr>
        <p:spPr/>
        <p:txBody>
          <a:bodyPr>
            <a:normAutofit fontScale="90000"/>
          </a:bodyPr>
          <a:lstStyle/>
          <a:p>
            <a:pPr algn="ctr"/>
            <a:r>
              <a:rPr lang="es-ES" dirty="0"/>
              <a:t>LA ECONOMÍA Y POBLACIÓN EN EL ANTIGUO RÉGIMEN</a:t>
            </a:r>
          </a:p>
        </p:txBody>
      </p:sp>
      <p:sp>
        <p:nvSpPr>
          <p:cNvPr id="3" name="Subtítulo 2">
            <a:extLst>
              <a:ext uri="{FF2B5EF4-FFF2-40B4-BE49-F238E27FC236}">
                <a16:creationId xmlns:a16="http://schemas.microsoft.com/office/drawing/2014/main" id="{CB32C3E2-1970-4BB5-BC59-F3B304C03A37}"/>
              </a:ext>
            </a:extLst>
          </p:cNvPr>
          <p:cNvSpPr>
            <a:spLocks noGrp="1"/>
          </p:cNvSpPr>
          <p:nvPr>
            <p:ph type="subTitle" idx="1"/>
          </p:nvPr>
        </p:nvSpPr>
        <p:spPr>
          <a:xfrm>
            <a:off x="4515377" y="3996267"/>
            <a:ext cx="7517597" cy="2470794"/>
          </a:xfrm>
        </p:spPr>
        <p:txBody>
          <a:bodyPr/>
          <a:lstStyle/>
          <a:p>
            <a:endParaRPr lang="es-ES" dirty="0"/>
          </a:p>
          <a:p>
            <a:endParaRPr lang="es-ES" dirty="0"/>
          </a:p>
          <a:p>
            <a:endParaRPr lang="es-ES" dirty="0"/>
          </a:p>
          <a:p>
            <a:r>
              <a:rPr lang="es-ES" b="1" dirty="0"/>
              <a:t>IES  JUAN DE VILLANUEVA</a:t>
            </a:r>
          </a:p>
          <a:p>
            <a:r>
              <a:rPr lang="es-ES" b="1" dirty="0"/>
              <a:t>MARÍA SANZ</a:t>
            </a:r>
          </a:p>
          <a:p>
            <a:endParaRPr lang="es-ES" b="1" dirty="0"/>
          </a:p>
          <a:p>
            <a:endParaRPr lang="es-ES" dirty="0"/>
          </a:p>
        </p:txBody>
      </p:sp>
    </p:spTree>
    <p:extLst>
      <p:ext uri="{BB962C8B-B14F-4D97-AF65-F5344CB8AC3E}">
        <p14:creationId xmlns:p14="http://schemas.microsoft.com/office/powerpoint/2010/main" val="1142933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C0037C09-900C-438E-A080-90B6B4D22AF8}"/>
              </a:ext>
            </a:extLst>
          </p:cNvPr>
          <p:cNvSpPr>
            <a:spLocks noGrp="1"/>
          </p:cNvSpPr>
          <p:nvPr>
            <p:ph type="title"/>
          </p:nvPr>
        </p:nvSpPr>
        <p:spPr>
          <a:xfrm>
            <a:off x="477078" y="119271"/>
            <a:ext cx="6431804" cy="434552"/>
          </a:xfrm>
        </p:spPr>
        <p:txBody>
          <a:bodyPr>
            <a:normAutofit fontScale="90000"/>
          </a:bodyPr>
          <a:lstStyle/>
          <a:p>
            <a:r>
              <a:rPr lang="es-ES" b="1" dirty="0">
                <a:effectLst>
                  <a:outerShdw blurRad="38100" dist="38100" dir="2700000" algn="tl">
                    <a:srgbClr val="000000">
                      <a:alpha val="43137"/>
                    </a:srgbClr>
                  </a:outerShdw>
                </a:effectLst>
              </a:rPr>
              <a:t>La economía en el Antiguo </a:t>
            </a:r>
            <a:r>
              <a:rPr lang="es-ES" b="1" dirty="0" err="1">
                <a:effectLst>
                  <a:outerShdw blurRad="38100" dist="38100" dir="2700000" algn="tl">
                    <a:srgbClr val="000000">
                      <a:alpha val="43137"/>
                    </a:srgbClr>
                  </a:outerShdw>
                </a:effectLst>
              </a:rPr>
              <a:t>Regimen</a:t>
            </a:r>
            <a:endParaRPr lang="es-ES" b="1" dirty="0">
              <a:effectLst>
                <a:outerShdw blurRad="38100" dist="38100" dir="2700000" algn="tl">
                  <a:srgbClr val="000000">
                    <a:alpha val="43137"/>
                  </a:srgbClr>
                </a:outerShdw>
              </a:effectLst>
            </a:endParaRPr>
          </a:p>
        </p:txBody>
      </p:sp>
      <p:sp>
        <p:nvSpPr>
          <p:cNvPr id="6" name="Marcador de texto 5">
            <a:extLst>
              <a:ext uri="{FF2B5EF4-FFF2-40B4-BE49-F238E27FC236}">
                <a16:creationId xmlns:a16="http://schemas.microsoft.com/office/drawing/2014/main" id="{5DD453D0-610C-4B1D-8488-0483753BACDB}"/>
              </a:ext>
            </a:extLst>
          </p:cNvPr>
          <p:cNvSpPr>
            <a:spLocks noGrp="1"/>
          </p:cNvSpPr>
          <p:nvPr>
            <p:ph type="body" sz="half" idx="2"/>
          </p:nvPr>
        </p:nvSpPr>
        <p:spPr>
          <a:xfrm>
            <a:off x="477077" y="838199"/>
            <a:ext cx="6675765" cy="5522844"/>
          </a:xfrm>
        </p:spPr>
        <p:txBody>
          <a:bodyPr/>
          <a:lstStyle/>
          <a:p>
            <a:pPr>
              <a:spcBef>
                <a:spcPct val="50000"/>
              </a:spcBef>
            </a:pPr>
            <a:r>
              <a:rPr lang="es-ES" altLang="es-ES" b="1" u="sng" dirty="0">
                <a:solidFill>
                  <a:srgbClr val="FF0000"/>
                </a:solidFill>
              </a:rPr>
              <a:t> </a:t>
            </a:r>
            <a:r>
              <a:rPr lang="es-ES" altLang="es-ES" sz="1600" b="1" u="sng" dirty="0">
                <a:solidFill>
                  <a:srgbClr val="FF0000"/>
                </a:solidFill>
              </a:rPr>
              <a:t>LAS ACTIVIDADES AGRARIAS </a:t>
            </a:r>
          </a:p>
          <a:p>
            <a:pPr lvl="1">
              <a:spcBef>
                <a:spcPct val="50000"/>
              </a:spcBef>
              <a:buFontTx/>
              <a:buChar char="•"/>
            </a:pPr>
            <a:r>
              <a:rPr lang="es-ES" altLang="es-ES" sz="1600" b="1" dirty="0"/>
              <a:t> Fuente básica de la economía del A. Régimen que era la AGRICULTURA.</a:t>
            </a:r>
          </a:p>
          <a:p>
            <a:pPr lvl="1">
              <a:spcBef>
                <a:spcPct val="50000"/>
              </a:spcBef>
              <a:buFontTx/>
              <a:buChar char="•"/>
            </a:pPr>
            <a:r>
              <a:rPr lang="es-ES" altLang="es-ES" sz="1600" b="1" dirty="0"/>
              <a:t> Agricultura tradicional con escasa productividad de carácter extensivo.</a:t>
            </a:r>
          </a:p>
          <a:p>
            <a:pPr lvl="1">
              <a:spcBef>
                <a:spcPct val="50000"/>
              </a:spcBef>
              <a:buFontTx/>
              <a:buChar char="•"/>
            </a:pPr>
            <a:r>
              <a:rPr lang="es-ES" altLang="es-ES" sz="1600" b="1" dirty="0"/>
              <a:t> Utilización de sistemas agrarios tradicionales como los barbechos o los campos abiertos.</a:t>
            </a:r>
          </a:p>
          <a:p>
            <a:pPr lvl="1">
              <a:spcBef>
                <a:spcPct val="50000"/>
              </a:spcBef>
              <a:buFontTx/>
              <a:buChar char="•"/>
            </a:pPr>
            <a:r>
              <a:rPr lang="es-ES" altLang="es-ES" sz="1600" b="1" dirty="0"/>
              <a:t> Importancia de la Ganadería igualmente tratada de una manera poco productiva.</a:t>
            </a:r>
          </a:p>
          <a:p>
            <a:pPr lvl="1">
              <a:spcBef>
                <a:spcPct val="50000"/>
              </a:spcBef>
              <a:buFontTx/>
              <a:buChar char="•"/>
            </a:pPr>
            <a:r>
              <a:rPr lang="es-ES" altLang="es-ES" sz="1600" b="1" dirty="0"/>
              <a:t> Poco a poco se van realizando algunas transformaciones en relación a lo que conocemos como la FISIOCRACIA:</a:t>
            </a:r>
          </a:p>
          <a:p>
            <a:pPr lvl="2">
              <a:spcBef>
                <a:spcPct val="50000"/>
              </a:spcBef>
              <a:buFontTx/>
              <a:buChar char="•"/>
            </a:pPr>
            <a:r>
              <a:rPr lang="es-ES" altLang="es-ES" sz="1600" b="1" dirty="0"/>
              <a:t> </a:t>
            </a:r>
            <a:r>
              <a:rPr lang="es-ES" altLang="es-ES" sz="1600" b="1" dirty="0" err="1"/>
              <a:t>Rotaciónes</a:t>
            </a:r>
            <a:r>
              <a:rPr lang="es-ES" altLang="es-ES" sz="1600" b="1" dirty="0"/>
              <a:t> de los campos y aparición de nuevos cultivos que cambian la situación.</a:t>
            </a:r>
          </a:p>
          <a:p>
            <a:pPr lvl="2">
              <a:spcBef>
                <a:spcPct val="50000"/>
              </a:spcBef>
              <a:buFontTx/>
              <a:buChar char="•"/>
            </a:pPr>
            <a:r>
              <a:rPr lang="es-ES" altLang="es-ES" sz="1600" b="1" dirty="0"/>
              <a:t> Mejora de los útiles de labranza, “</a:t>
            </a:r>
            <a:r>
              <a:rPr lang="es-ES" altLang="es-ES" sz="1600" b="1" dirty="0" err="1"/>
              <a:t>Enclosures</a:t>
            </a:r>
            <a:r>
              <a:rPr lang="es-ES" altLang="es-ES" sz="1600" b="1" dirty="0"/>
              <a:t>” </a:t>
            </a:r>
            <a:r>
              <a:rPr lang="es-ES" altLang="es-ES" sz="1600" b="1" dirty="0" err="1"/>
              <a:t>protocapitalistas</a:t>
            </a:r>
            <a:r>
              <a:rPr lang="es-ES" altLang="es-ES" sz="1600" b="1" dirty="0"/>
              <a:t> en G. Bretaña, plantaciones en las colonias. </a:t>
            </a:r>
          </a:p>
          <a:p>
            <a:endParaRPr lang="es-ES" dirty="0"/>
          </a:p>
        </p:txBody>
      </p:sp>
      <p:pic>
        <p:nvPicPr>
          <p:cNvPr id="7" name="Picture 5" descr="cosecha-774x418">
            <a:hlinkClick r:id="rId2"/>
            <a:extLst>
              <a:ext uri="{FF2B5EF4-FFF2-40B4-BE49-F238E27FC236}">
                <a16:creationId xmlns:a16="http://schemas.microsoft.com/office/drawing/2014/main" id="{3A7F7254-3F89-4FF9-BACC-98297E1EBF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258860" y="3999389"/>
            <a:ext cx="4760861" cy="257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6">
            <a:extLst>
              <a:ext uri="{FF2B5EF4-FFF2-40B4-BE49-F238E27FC236}">
                <a16:creationId xmlns:a16="http://schemas.microsoft.com/office/drawing/2014/main" id="{4B14AC9C-C3ED-4A0B-A424-E90697A2D02F}"/>
              </a:ext>
            </a:extLst>
          </p:cNvPr>
          <p:cNvPicPr>
            <a:picLocks noGrp="1" noChangeAspect="1" noChangeArrowheads="1"/>
          </p:cNvPicPr>
          <p:nvPr>
            <p:ph type="pic" idx="1"/>
          </p:nvPr>
        </p:nvPicPr>
        <p:blipFill>
          <a:blip r:embed="rId4">
            <a:extLst>
              <a:ext uri="{28A0092B-C50C-407E-A947-70E740481C1C}">
                <a14:useLocalDpi xmlns:a14="http://schemas.microsoft.com/office/drawing/2010/main" val="0"/>
              </a:ext>
            </a:extLst>
          </a:blip>
          <a:srcRect l="19917" r="19917"/>
          <a:stretch>
            <a:fillRect/>
          </a:stretch>
        </p:blipFill>
        <p:spPr bwMode="auto">
          <a:xfrm>
            <a:off x="8441635" y="119271"/>
            <a:ext cx="2637182" cy="367444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74016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fill="hold" nodeType="afterEffect">
                                  <p:stCondLst>
                                    <p:cond delay="0"/>
                                  </p:stCondLst>
                                  <p:childTnLst>
                                    <p:set>
                                      <p:cBhvr additive="repl">
                                        <p:cTn id="6" dur="1" fill="hold">
                                          <p:stCondLst>
                                            <p:cond delay="0"/>
                                          </p:stCondLst>
                                        </p:cTn>
                                        <p:tgtEl>
                                          <p:spTgt spid="8"/>
                                        </p:tgtEl>
                                        <p:attrNameLst>
                                          <p:attrName>style.visibility</p:attrName>
                                        </p:attrNameLst>
                                      </p:cBhvr>
                                      <p:to>
                                        <p:strVal val="visible"/>
                                      </p:to>
                                    </p:set>
                                    <p:animEffect transition="in" filter="fade">
                                      <p:cBhvr additive="repl">
                                        <p:cTn id="7" dur="1000"/>
                                        <p:tgtEl>
                                          <p:spTgt spid="8"/>
                                        </p:tgtEl>
                                      </p:cBhvr>
                                    </p:animEffect>
                                    <p:anim calcmode="lin" valueType="num">
                                      <p:cBhvr additive="repl">
                                        <p:cTn id="8" dur="1000" fill="hold"/>
                                        <p:tgtEl>
                                          <p:spTgt spid="8"/>
                                        </p:tgtEl>
                                        <p:attrNameLst>
                                          <p:attrName>ppt_x</p:attrName>
                                        </p:attrNameLst>
                                      </p:cBhvr>
                                      <p:tavLst>
                                        <p:tav tm="100000">
                                          <p:val>
                                            <p:strVal val="#ppt_x"/>
                                          </p:val>
                                        </p:tav>
                                        <p:tav>
                                          <p:val>
                                            <p:strVal val="#ppt_x"/>
                                          </p:val>
                                        </p:tav>
                                      </p:tavLst>
                                    </p:anim>
                                    <p:anim calcmode="lin" valueType="num">
                                      <p:cBhvr additive="repl">
                                        <p:cTn id="9" dur="1000" fill="hold"/>
                                        <p:tgtEl>
                                          <p:spTgt spid="8"/>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ADA8EC3-01C5-453C-91A6-D01B9E15BF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1" name="Freeform 6">
              <a:extLst>
                <a:ext uri="{FF2B5EF4-FFF2-40B4-BE49-F238E27FC236}">
                  <a16:creationId xmlns:a16="http://schemas.microsoft.com/office/drawing/2014/main" id="{9A1D7546-68ED-4F66-AA8D-D04BEAD39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s-ES"/>
            </a:p>
          </p:txBody>
        </p:sp>
        <p:sp>
          <p:nvSpPr>
            <p:cNvPr id="12" name="Freeform 7">
              <a:extLst>
                <a:ext uri="{FF2B5EF4-FFF2-40B4-BE49-F238E27FC236}">
                  <a16:creationId xmlns:a16="http://schemas.microsoft.com/office/drawing/2014/main" id="{FCFE8A66-699D-4E05-B8FC-C31AE461D6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s-ES"/>
            </a:p>
          </p:txBody>
        </p:sp>
        <p:sp>
          <p:nvSpPr>
            <p:cNvPr id="13" name="Freeform 8">
              <a:extLst>
                <a:ext uri="{FF2B5EF4-FFF2-40B4-BE49-F238E27FC236}">
                  <a16:creationId xmlns:a16="http://schemas.microsoft.com/office/drawing/2014/main" id="{A124234B-D5D1-45F9-9B32-264F699BCA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s-ES"/>
            </a:p>
          </p:txBody>
        </p:sp>
        <p:sp>
          <p:nvSpPr>
            <p:cNvPr id="14" name="Freeform 9">
              <a:extLst>
                <a:ext uri="{FF2B5EF4-FFF2-40B4-BE49-F238E27FC236}">
                  <a16:creationId xmlns:a16="http://schemas.microsoft.com/office/drawing/2014/main" id="{7A0B0249-AEB7-44A1-BEC3-A0C07E9E3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s-ES"/>
            </a:p>
          </p:txBody>
        </p:sp>
        <p:sp>
          <p:nvSpPr>
            <p:cNvPr id="15" name="Freeform 10">
              <a:extLst>
                <a:ext uri="{FF2B5EF4-FFF2-40B4-BE49-F238E27FC236}">
                  <a16:creationId xmlns:a16="http://schemas.microsoft.com/office/drawing/2014/main" id="{251D4BF9-284D-4B99-922C-BAB91FB2D9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s-ES"/>
            </a:p>
          </p:txBody>
        </p:sp>
        <p:sp>
          <p:nvSpPr>
            <p:cNvPr id="16" name="Freeform 11">
              <a:extLst>
                <a:ext uri="{FF2B5EF4-FFF2-40B4-BE49-F238E27FC236}">
                  <a16:creationId xmlns:a16="http://schemas.microsoft.com/office/drawing/2014/main" id="{733E9BD1-CC4F-4B4B-A413-92D6B1F0B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s-ES"/>
            </a:p>
          </p:txBody>
        </p:sp>
      </p:grpSp>
      <p:pic>
        <p:nvPicPr>
          <p:cNvPr id="5" name="Picture 5" descr="aldeas_1700_1800">
            <a:hlinkClick r:id="rId3"/>
            <a:extLst>
              <a:ext uri="{FF2B5EF4-FFF2-40B4-BE49-F238E27FC236}">
                <a16:creationId xmlns:a16="http://schemas.microsoft.com/office/drawing/2014/main" id="{452D5464-4EE8-4C12-B1ED-4E591DBF8B96}"/>
              </a:ext>
            </a:extLst>
          </p:cNvPr>
          <p:cNvPicPr>
            <a:picLocks noGrp="1" noChangeAspect="1" noChangeArrowheads="1"/>
          </p:cNvPicPr>
          <p:nvPr>
            <p:ph type="pic" idx="1"/>
          </p:nvPr>
        </p:nvPicPr>
        <p:blipFill>
          <a:blip r:embed="rId4">
            <a:extLst>
              <a:ext uri="{28A0092B-C50C-407E-A947-70E740481C1C}">
                <a14:useLocalDpi xmlns:a14="http://schemas.microsoft.com/office/drawing/2010/main" val="0"/>
              </a:ext>
            </a:extLst>
          </a:blip>
          <a:srcRect t="10279" b="1485"/>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8225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7460CA-0403-4217-87D6-39E61B1BBF3E}"/>
              </a:ext>
            </a:extLst>
          </p:cNvPr>
          <p:cNvSpPr>
            <a:spLocks noGrp="1"/>
          </p:cNvSpPr>
          <p:nvPr>
            <p:ph type="title"/>
          </p:nvPr>
        </p:nvSpPr>
        <p:spPr>
          <a:xfrm>
            <a:off x="1338470" y="198783"/>
            <a:ext cx="3694963" cy="689113"/>
          </a:xfrm>
        </p:spPr>
        <p:txBody>
          <a:bodyPr>
            <a:normAutofit fontScale="90000"/>
          </a:bodyPr>
          <a:lstStyle/>
          <a:p>
            <a:br>
              <a:rPr lang="en-GB" altLang="es-ES" dirty="0">
                <a:solidFill>
                  <a:srgbClr val="FFFFFF"/>
                </a:solidFill>
              </a:rPr>
            </a:br>
            <a:r>
              <a:rPr lang="en-GB" altLang="es-ES" b="1" dirty="0"/>
              <a:t>Una </a:t>
            </a:r>
            <a:r>
              <a:rPr lang="en-GB" altLang="es-ES" b="1" dirty="0" err="1"/>
              <a:t>economía</a:t>
            </a:r>
            <a:r>
              <a:rPr lang="en-GB" altLang="es-ES" b="1" dirty="0"/>
              <a:t> preindustrial de base </a:t>
            </a:r>
            <a:r>
              <a:rPr lang="en-GB" altLang="es-ES" b="1" dirty="0" err="1"/>
              <a:t>agrícola</a:t>
            </a:r>
            <a:endParaRPr lang="es-ES" b="1" dirty="0"/>
          </a:p>
        </p:txBody>
      </p:sp>
      <p:sp>
        <p:nvSpPr>
          <p:cNvPr id="4" name="Marcador de texto 3">
            <a:extLst>
              <a:ext uri="{FF2B5EF4-FFF2-40B4-BE49-F238E27FC236}">
                <a16:creationId xmlns:a16="http://schemas.microsoft.com/office/drawing/2014/main" id="{181819D2-5BC3-48FA-9DF4-79EF286C87A6}"/>
              </a:ext>
            </a:extLst>
          </p:cNvPr>
          <p:cNvSpPr>
            <a:spLocks noGrp="1"/>
          </p:cNvSpPr>
          <p:nvPr>
            <p:ph type="body" sz="half" idx="2"/>
          </p:nvPr>
        </p:nvSpPr>
        <p:spPr>
          <a:xfrm>
            <a:off x="1749286" y="3909390"/>
            <a:ext cx="3284147" cy="2650435"/>
          </a:xfrm>
        </p:spPr>
        <p:txBody>
          <a:bodyPr/>
          <a:lstStyle/>
          <a:p>
            <a:endParaRPr lang="es-ES" dirty="0"/>
          </a:p>
        </p:txBody>
      </p:sp>
      <p:pic>
        <p:nvPicPr>
          <p:cNvPr id="5" name="Picture 16">
            <a:extLst>
              <a:ext uri="{FF2B5EF4-FFF2-40B4-BE49-F238E27FC236}">
                <a16:creationId xmlns:a16="http://schemas.microsoft.com/office/drawing/2014/main" id="{08DEDE43-A805-40E3-A440-F3F880F4AB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1039" y="887896"/>
            <a:ext cx="3340100" cy="27876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Marcador de contenido 7">
            <a:extLst>
              <a:ext uri="{FF2B5EF4-FFF2-40B4-BE49-F238E27FC236}">
                <a16:creationId xmlns:a16="http://schemas.microsoft.com/office/drawing/2014/main" id="{64FA5151-DFA3-4519-BA8D-31A3FC1463DE}"/>
              </a:ext>
            </a:extLst>
          </p:cNvPr>
          <p:cNvSpPr>
            <a:spLocks noGrp="1"/>
          </p:cNvSpPr>
          <p:nvPr>
            <p:ph idx="1"/>
          </p:nvPr>
        </p:nvSpPr>
        <p:spPr>
          <a:xfrm>
            <a:off x="5210864" y="198783"/>
            <a:ext cx="6795606" cy="6228521"/>
          </a:xfrm>
        </p:spPr>
        <p:txBody>
          <a:bodyPr>
            <a:normAutofit lnSpcReduction="10000"/>
          </a:bodyPr>
          <a:lstStyle/>
          <a:p>
            <a:endParaRPr lang="es-ES" dirty="0"/>
          </a:p>
          <a:p>
            <a:r>
              <a:rPr lang="es-ES" b="1" dirty="0"/>
              <a:t>Una economía preindustrial caracterizada por:</a:t>
            </a:r>
          </a:p>
          <a:p>
            <a:pPr marL="457200" indent="-457200">
              <a:buFont typeface="+mj-lt"/>
              <a:buAutoNum type="arabicPeriod"/>
            </a:pPr>
            <a:r>
              <a:rPr lang="es-ES" b="1" dirty="0"/>
              <a:t>Mayor importancia del sector primario.</a:t>
            </a:r>
          </a:p>
          <a:p>
            <a:pPr marL="457200" indent="-457200">
              <a:buFont typeface="+mj-lt"/>
              <a:buAutoNum type="arabicPeriod"/>
            </a:pPr>
            <a:r>
              <a:rPr lang="es-ES" b="1" dirty="0"/>
              <a:t>Industria de base artesanal.</a:t>
            </a:r>
          </a:p>
          <a:p>
            <a:pPr marL="457200" indent="-457200">
              <a:buFont typeface="+mj-lt"/>
              <a:buAutoNum type="arabicPeriod"/>
            </a:pPr>
            <a:r>
              <a:rPr lang="es-ES" b="1" dirty="0"/>
              <a:t>Medios arcaicos y producción </a:t>
            </a:r>
          </a:p>
          <a:p>
            <a:pPr marL="457200" indent="-457200">
              <a:buFont typeface="+mj-lt"/>
              <a:buAutoNum type="arabicPeriod"/>
            </a:pPr>
            <a:endParaRPr lang="es-ES" b="1" dirty="0"/>
          </a:p>
          <a:p>
            <a:r>
              <a:rPr lang="es-ES" b="1" dirty="0"/>
              <a:t>Una sociedad agraria:</a:t>
            </a:r>
          </a:p>
          <a:p>
            <a:pPr marL="457200" indent="-457200">
              <a:buFont typeface="+mj-lt"/>
              <a:buAutoNum type="arabicPeriod"/>
            </a:pPr>
            <a:r>
              <a:rPr lang="es-ES" b="1" dirty="0"/>
              <a:t>El 80% de la población vivía en zonas rurales.</a:t>
            </a:r>
          </a:p>
          <a:p>
            <a:pPr marL="457200" indent="-457200" algn="just">
              <a:buFont typeface="+mj-lt"/>
              <a:buAutoNum type="arabicPeriod"/>
            </a:pPr>
            <a:r>
              <a:rPr lang="es-ES" b="1" dirty="0"/>
              <a:t>La agricultura era poco productiva por el atraso tecnológico, la dependencia de fenómenos naturales,  predominio de la propiedad señorial de la tierra.</a:t>
            </a:r>
          </a:p>
          <a:p>
            <a:pPr marL="457200" indent="-457200" algn="just">
              <a:buFont typeface="+mj-lt"/>
              <a:buAutoNum type="arabicPeriod"/>
            </a:pPr>
            <a:r>
              <a:rPr lang="es-ES" b="1" dirty="0"/>
              <a:t>En esta época se dieron dos tipos de explotación agrícola: campos abiertos u open </a:t>
            </a:r>
            <a:r>
              <a:rPr lang="es-ES" b="1" dirty="0" err="1"/>
              <a:t>field</a:t>
            </a:r>
            <a:r>
              <a:rPr lang="es-ES" b="1" dirty="0"/>
              <a:t> y cercamientos o </a:t>
            </a:r>
            <a:r>
              <a:rPr lang="es-ES" b="1" dirty="0" err="1"/>
              <a:t>bocage</a:t>
            </a:r>
            <a:r>
              <a:rPr lang="es-ES" b="1" dirty="0"/>
              <a:t>.</a:t>
            </a:r>
          </a:p>
          <a:p>
            <a:pPr marL="457200" indent="-457200" algn="just">
              <a:buFont typeface="+mj-lt"/>
              <a:buAutoNum type="arabicPeriod"/>
            </a:pPr>
            <a:r>
              <a:rPr lang="es-ES" b="1" dirty="0"/>
              <a:t>Existían tierras de propiedad comunal (zonas de bosque y pasto para el ganado. </a:t>
            </a:r>
          </a:p>
          <a:p>
            <a:pPr marL="457200" indent="-457200">
              <a:buFont typeface="+mj-lt"/>
              <a:buAutoNum type="arabicPeriod"/>
            </a:pPr>
            <a:endParaRPr lang="es-ES" b="1" dirty="0"/>
          </a:p>
          <a:p>
            <a:endParaRPr lang="es-ES" dirty="0"/>
          </a:p>
        </p:txBody>
      </p:sp>
      <p:pic>
        <p:nvPicPr>
          <p:cNvPr id="9" name="Picture 5" descr="cosecha-774x418">
            <a:hlinkClick r:id="rId3"/>
            <a:extLst>
              <a:ext uri="{FF2B5EF4-FFF2-40B4-BE49-F238E27FC236}">
                <a16:creationId xmlns:a16="http://schemas.microsoft.com/office/drawing/2014/main" id="{96B3AA64-DAE3-45DF-B3D3-99C4746C04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0" y="3909390"/>
            <a:ext cx="4760861" cy="257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9778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fill="hold" nodeType="afterEffect">
                                  <p:stCondLst>
                                    <p:cond delay="0"/>
                                  </p:stCondLst>
                                  <p:childTnLst>
                                    <p:set>
                                      <p:cBhvr additive="repl">
                                        <p:cTn id="6" dur="1" fill="hold">
                                          <p:stCondLst>
                                            <p:cond delay="0"/>
                                          </p:stCondLst>
                                        </p:cTn>
                                        <p:tgtEl>
                                          <p:spTgt spid="5"/>
                                        </p:tgtEl>
                                        <p:attrNameLst>
                                          <p:attrName>style.visibility</p:attrName>
                                        </p:attrNameLst>
                                      </p:cBhvr>
                                      <p:to>
                                        <p:strVal val="visible"/>
                                      </p:to>
                                    </p:set>
                                    <p:animEffect transition="in" filter="fade">
                                      <p:cBhvr additive="repl">
                                        <p:cTn id="7" dur="1000"/>
                                        <p:tgtEl>
                                          <p:spTgt spid="5"/>
                                        </p:tgtEl>
                                      </p:cBhvr>
                                    </p:animEffect>
                                    <p:anim calcmode="lin" valueType="num">
                                      <p:cBhvr additive="repl">
                                        <p:cTn id="8" dur="1000" fill="hold"/>
                                        <p:tgtEl>
                                          <p:spTgt spid="5"/>
                                        </p:tgtEl>
                                        <p:attrNameLst>
                                          <p:attrName>ppt_x</p:attrName>
                                        </p:attrNameLst>
                                      </p:cBhvr>
                                      <p:tavLst>
                                        <p:tav tm="100000">
                                          <p:val>
                                            <p:strVal val="#ppt_x"/>
                                          </p:val>
                                        </p:tav>
                                        <p:tav>
                                          <p:val>
                                            <p:strVal val="#ppt_x"/>
                                          </p:val>
                                        </p:tav>
                                      </p:tavLst>
                                    </p:anim>
                                    <p:anim calcmode="lin" valueType="num">
                                      <p:cBhvr additive="repl">
                                        <p:cTn id="9" dur="1000" fill="hold"/>
                                        <p:tgtEl>
                                          <p:spTgt spid="5"/>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8C80CF-A741-4CDA-AD88-DA40727ED37D}"/>
              </a:ext>
            </a:extLst>
          </p:cNvPr>
          <p:cNvSpPr>
            <a:spLocks noGrp="1"/>
          </p:cNvSpPr>
          <p:nvPr>
            <p:ph type="title"/>
          </p:nvPr>
        </p:nvSpPr>
        <p:spPr>
          <a:xfrm>
            <a:off x="2292625" y="119271"/>
            <a:ext cx="8733183" cy="755372"/>
          </a:xfrm>
        </p:spPr>
        <p:txBody>
          <a:bodyPr>
            <a:normAutofit fontScale="90000"/>
          </a:bodyPr>
          <a:lstStyle/>
          <a:p>
            <a:r>
              <a:rPr lang="en-GB" altLang="es-ES" sz="2700" b="1" dirty="0">
                <a:effectLst>
                  <a:outerShdw blurRad="38100" dist="38100" dir="2700000" algn="tl">
                    <a:srgbClr val="000000">
                      <a:alpha val="43137"/>
                    </a:srgbClr>
                  </a:outerShdw>
                </a:effectLst>
              </a:rPr>
              <a:t>El </a:t>
            </a:r>
            <a:r>
              <a:rPr lang="en-GB" altLang="es-ES" sz="2700" b="1" dirty="0" err="1">
                <a:effectLst>
                  <a:outerShdw blurRad="38100" dist="38100" dir="2700000" algn="tl">
                    <a:srgbClr val="000000">
                      <a:alpha val="43137"/>
                    </a:srgbClr>
                  </a:outerShdw>
                </a:effectLst>
              </a:rPr>
              <a:t>régimen</a:t>
            </a:r>
            <a:r>
              <a:rPr lang="en-GB" altLang="es-ES" sz="2700" b="1" dirty="0">
                <a:effectLst>
                  <a:outerShdw blurRad="38100" dist="38100" dir="2700000" algn="tl">
                    <a:srgbClr val="000000">
                      <a:alpha val="43137"/>
                    </a:srgbClr>
                  </a:outerShdw>
                </a:effectLst>
              </a:rPr>
              <a:t> </a:t>
            </a:r>
            <a:r>
              <a:rPr lang="en-GB" altLang="es-ES" sz="2700" b="1" dirty="0" err="1">
                <a:effectLst>
                  <a:outerShdw blurRad="38100" dist="38100" dir="2700000" algn="tl">
                    <a:srgbClr val="000000">
                      <a:alpha val="43137"/>
                    </a:srgbClr>
                  </a:outerShdw>
                </a:effectLst>
              </a:rPr>
              <a:t>señorial</a:t>
            </a:r>
            <a:r>
              <a:rPr lang="en-GB" altLang="es-ES" sz="2700" b="1" dirty="0">
                <a:effectLst>
                  <a:outerShdw blurRad="38100" dist="38100" dir="2700000" algn="tl">
                    <a:srgbClr val="000000">
                      <a:alpha val="43137"/>
                    </a:srgbClr>
                  </a:outerShdw>
                </a:effectLst>
              </a:rPr>
              <a:t> y las </a:t>
            </a:r>
            <a:r>
              <a:rPr lang="en-GB" altLang="es-ES" sz="2700" b="1" dirty="0" err="1">
                <a:effectLst>
                  <a:outerShdw blurRad="38100" dist="38100" dir="2700000" algn="tl">
                    <a:srgbClr val="000000">
                      <a:alpha val="43137"/>
                    </a:srgbClr>
                  </a:outerShdw>
                </a:effectLst>
              </a:rPr>
              <a:t>cargas</a:t>
            </a:r>
            <a:r>
              <a:rPr lang="en-GB" altLang="es-ES" sz="2700" b="1" dirty="0">
                <a:effectLst>
                  <a:outerShdw blurRad="38100" dist="38100" dir="2700000" algn="tl">
                    <a:srgbClr val="000000">
                      <a:alpha val="43137"/>
                    </a:srgbClr>
                  </a:outerShdw>
                </a:effectLst>
              </a:rPr>
              <a:t> </a:t>
            </a:r>
            <a:r>
              <a:rPr lang="en-GB" altLang="es-ES" sz="2700" b="1" dirty="0" err="1">
                <a:effectLst>
                  <a:outerShdw blurRad="38100" dist="38100" dir="2700000" algn="tl">
                    <a:srgbClr val="000000">
                      <a:alpha val="43137"/>
                    </a:srgbClr>
                  </a:outerShdw>
                </a:effectLst>
              </a:rPr>
              <a:t>impositivas</a:t>
            </a:r>
            <a:r>
              <a:rPr lang="en-GB" altLang="es-ES" sz="2700" b="1" dirty="0">
                <a:effectLst>
                  <a:outerShdw blurRad="38100" dist="38100" dir="2700000" algn="tl">
                    <a:srgbClr val="000000">
                      <a:alpha val="43137"/>
                    </a:srgbClr>
                  </a:outerShdw>
                </a:effectLst>
              </a:rPr>
              <a:t> </a:t>
            </a:r>
            <a:br>
              <a:rPr lang="en-GB" altLang="es-ES" dirty="0">
                <a:solidFill>
                  <a:srgbClr val="FFFFFF"/>
                </a:solidFill>
              </a:rPr>
            </a:br>
            <a:endParaRPr lang="es-ES" dirty="0"/>
          </a:p>
        </p:txBody>
      </p:sp>
      <p:sp>
        <p:nvSpPr>
          <p:cNvPr id="3" name="Marcador de contenido 2">
            <a:extLst>
              <a:ext uri="{FF2B5EF4-FFF2-40B4-BE49-F238E27FC236}">
                <a16:creationId xmlns:a16="http://schemas.microsoft.com/office/drawing/2014/main" id="{F4951FDB-22EC-46B8-97F8-18F76A7CC1E9}"/>
              </a:ext>
            </a:extLst>
          </p:cNvPr>
          <p:cNvSpPr>
            <a:spLocks noGrp="1"/>
          </p:cNvSpPr>
          <p:nvPr>
            <p:ph idx="1"/>
          </p:nvPr>
        </p:nvSpPr>
        <p:spPr>
          <a:xfrm>
            <a:off x="1921565" y="596348"/>
            <a:ext cx="9828544" cy="5913783"/>
          </a:xfrm>
        </p:spPr>
        <p:txBody>
          <a:bodyPr>
            <a:normAutofit fontScale="25000" lnSpcReduction="20000"/>
          </a:bodyPr>
          <a:lstStyle/>
          <a:p>
            <a:endParaRPr lang="en-GB" altLang="es-ES" sz="8000" b="1" dirty="0">
              <a:solidFill>
                <a:srgbClr val="000000"/>
              </a:solidFill>
            </a:endParaRPr>
          </a:p>
          <a:p>
            <a:pPr algn="just"/>
            <a:r>
              <a:rPr lang="en-GB" altLang="es-ES" sz="8000" b="1" dirty="0">
                <a:solidFill>
                  <a:srgbClr val="000000"/>
                </a:solidFill>
              </a:rPr>
              <a:t>La </a:t>
            </a:r>
            <a:r>
              <a:rPr lang="es-ES" altLang="es-ES" sz="8000" b="1" dirty="0">
                <a:solidFill>
                  <a:srgbClr val="000000"/>
                </a:solidFill>
              </a:rPr>
              <a:t>tierra</a:t>
            </a:r>
            <a:r>
              <a:rPr lang="en-GB" altLang="es-ES" sz="8000" b="1" dirty="0">
                <a:solidFill>
                  <a:srgbClr val="000000"/>
                </a:solidFill>
              </a:rPr>
              <a:t> era </a:t>
            </a:r>
            <a:r>
              <a:rPr lang="es-ES" altLang="es-ES" sz="8000" b="1" dirty="0">
                <a:solidFill>
                  <a:srgbClr val="000000"/>
                </a:solidFill>
              </a:rPr>
              <a:t>propiedad</a:t>
            </a:r>
            <a:r>
              <a:rPr lang="en-GB" altLang="es-ES" sz="8000" b="1" dirty="0">
                <a:solidFill>
                  <a:srgbClr val="000000"/>
                </a:solidFill>
              </a:rPr>
              <a:t> de </a:t>
            </a:r>
            <a:r>
              <a:rPr lang="en-GB" altLang="es-ES" sz="8000" b="1" dirty="0" err="1">
                <a:solidFill>
                  <a:srgbClr val="000000"/>
                </a:solidFill>
              </a:rPr>
              <a:t>los</a:t>
            </a:r>
            <a:r>
              <a:rPr lang="en-GB" altLang="es-ES" sz="8000" b="1" dirty="0">
                <a:solidFill>
                  <a:srgbClr val="000000"/>
                </a:solidFill>
              </a:rPr>
              <a:t> </a:t>
            </a:r>
            <a:r>
              <a:rPr lang="en-GB" altLang="es-ES" sz="8000" b="1" dirty="0" err="1">
                <a:solidFill>
                  <a:srgbClr val="000000"/>
                </a:solidFill>
              </a:rPr>
              <a:t>señores</a:t>
            </a:r>
            <a:r>
              <a:rPr lang="en-GB" altLang="es-ES" sz="8000" b="1" dirty="0">
                <a:solidFill>
                  <a:srgbClr val="000000"/>
                </a:solidFill>
              </a:rPr>
              <a:t> </a:t>
            </a:r>
            <a:r>
              <a:rPr lang="en-GB" altLang="es-ES" sz="8000" b="1" dirty="0" err="1">
                <a:solidFill>
                  <a:srgbClr val="000000"/>
                </a:solidFill>
              </a:rPr>
              <a:t>feudales</a:t>
            </a:r>
            <a:r>
              <a:rPr lang="en-GB" altLang="es-ES" sz="8000" b="1" dirty="0">
                <a:solidFill>
                  <a:srgbClr val="000000"/>
                </a:solidFill>
              </a:rPr>
              <a:t>. Sus </a:t>
            </a:r>
            <a:r>
              <a:rPr lang="en-GB" altLang="es-ES" sz="8000" b="1" dirty="0" err="1">
                <a:solidFill>
                  <a:srgbClr val="000000"/>
                </a:solidFill>
              </a:rPr>
              <a:t>posesiones</a:t>
            </a:r>
            <a:r>
              <a:rPr lang="en-GB" altLang="es-ES" sz="8000" b="1" dirty="0">
                <a:solidFill>
                  <a:srgbClr val="000000"/>
                </a:solidFill>
              </a:rPr>
              <a:t> o </a:t>
            </a:r>
            <a:r>
              <a:rPr lang="en-GB" altLang="es-ES" sz="8000" b="1" dirty="0" err="1">
                <a:solidFill>
                  <a:srgbClr val="000000"/>
                </a:solidFill>
              </a:rPr>
              <a:t>señoríos</a:t>
            </a:r>
            <a:r>
              <a:rPr lang="en-GB" altLang="es-ES" sz="8000" b="1" dirty="0">
                <a:solidFill>
                  <a:srgbClr val="000000"/>
                </a:solidFill>
              </a:rPr>
              <a:t> </a:t>
            </a:r>
            <a:r>
              <a:rPr lang="en-GB" altLang="es-ES" sz="8000" b="1" dirty="0" err="1">
                <a:solidFill>
                  <a:srgbClr val="000000"/>
                </a:solidFill>
              </a:rPr>
              <a:t>podían</a:t>
            </a:r>
            <a:r>
              <a:rPr lang="en-GB" altLang="es-ES" sz="8000" b="1" dirty="0">
                <a:solidFill>
                  <a:srgbClr val="000000"/>
                </a:solidFill>
              </a:rPr>
              <a:t> </a:t>
            </a:r>
            <a:r>
              <a:rPr lang="en-GB" altLang="es-ES" sz="8000" b="1" dirty="0" err="1">
                <a:solidFill>
                  <a:srgbClr val="000000"/>
                </a:solidFill>
              </a:rPr>
              <a:t>ser</a:t>
            </a:r>
            <a:r>
              <a:rPr lang="en-GB" altLang="es-ES" sz="8000" b="1" dirty="0">
                <a:solidFill>
                  <a:srgbClr val="000000"/>
                </a:solidFill>
              </a:rPr>
              <a:t> de dos </a:t>
            </a:r>
            <a:r>
              <a:rPr lang="en-GB" altLang="es-ES" sz="8000" b="1" dirty="0" err="1">
                <a:solidFill>
                  <a:srgbClr val="000000"/>
                </a:solidFill>
              </a:rPr>
              <a:t>tipos</a:t>
            </a:r>
            <a:r>
              <a:rPr lang="en-GB" altLang="es-ES" sz="8000" b="1" dirty="0">
                <a:solidFill>
                  <a:srgbClr val="000000"/>
                </a:solidFill>
              </a:rPr>
              <a:t>:</a:t>
            </a:r>
          </a:p>
          <a:p>
            <a:pPr marL="0" indent="0" algn="just">
              <a:buNone/>
            </a:pPr>
            <a:endParaRPr lang="en-GB" altLang="es-ES" sz="8000" b="1" dirty="0">
              <a:solidFill>
                <a:srgbClr val="000000"/>
              </a:solidFill>
            </a:endParaRPr>
          </a:p>
          <a:p>
            <a:pPr marL="1371600" indent="-1371600" algn="just">
              <a:buFont typeface="+mj-lt"/>
              <a:buAutoNum type="arabicPeriod"/>
            </a:pPr>
            <a:r>
              <a:rPr lang="en-GB" altLang="es-ES" sz="8000" b="1" dirty="0" err="1">
                <a:solidFill>
                  <a:srgbClr val="000000"/>
                </a:solidFill>
              </a:rPr>
              <a:t>Señorío</a:t>
            </a:r>
            <a:r>
              <a:rPr lang="en-GB" altLang="es-ES" sz="8000" b="1" dirty="0">
                <a:solidFill>
                  <a:srgbClr val="000000"/>
                </a:solidFill>
              </a:rPr>
              <a:t> territorial- las </a:t>
            </a:r>
            <a:r>
              <a:rPr lang="en-GB" altLang="es-ES" sz="8000" b="1" dirty="0" err="1">
                <a:solidFill>
                  <a:srgbClr val="000000"/>
                </a:solidFill>
              </a:rPr>
              <a:t>tierras</a:t>
            </a:r>
            <a:r>
              <a:rPr lang="en-GB" altLang="es-ES" sz="8000" b="1" dirty="0">
                <a:solidFill>
                  <a:srgbClr val="000000"/>
                </a:solidFill>
              </a:rPr>
              <a:t> son </a:t>
            </a:r>
            <a:r>
              <a:rPr lang="en-GB" altLang="es-ES" sz="8000" b="1" dirty="0" err="1">
                <a:solidFill>
                  <a:srgbClr val="000000"/>
                </a:solidFill>
              </a:rPr>
              <a:t>propiedad</a:t>
            </a:r>
            <a:r>
              <a:rPr lang="en-GB" altLang="es-ES" sz="8000" b="1" dirty="0">
                <a:solidFill>
                  <a:srgbClr val="000000"/>
                </a:solidFill>
              </a:rPr>
              <a:t> del </a:t>
            </a:r>
            <a:r>
              <a:rPr lang="en-GB" altLang="es-ES" sz="8000" b="1" dirty="0" err="1">
                <a:solidFill>
                  <a:srgbClr val="000000"/>
                </a:solidFill>
              </a:rPr>
              <a:t>señor</a:t>
            </a:r>
            <a:r>
              <a:rPr lang="en-GB" altLang="es-ES" sz="8000" b="1" dirty="0">
                <a:solidFill>
                  <a:srgbClr val="000000"/>
                </a:solidFill>
              </a:rPr>
              <a:t> y el </a:t>
            </a:r>
            <a:r>
              <a:rPr lang="en-GB" altLang="es-ES" sz="8000" b="1" dirty="0" err="1">
                <a:solidFill>
                  <a:srgbClr val="000000"/>
                </a:solidFill>
              </a:rPr>
              <a:t>campesino</a:t>
            </a:r>
            <a:r>
              <a:rPr lang="en-GB" altLang="es-ES" sz="8000" b="1" dirty="0">
                <a:solidFill>
                  <a:srgbClr val="000000"/>
                </a:solidFill>
              </a:rPr>
              <a:t> </a:t>
            </a:r>
            <a:r>
              <a:rPr lang="en-GB" altLang="es-ES" sz="8000" b="1" dirty="0" err="1">
                <a:solidFill>
                  <a:srgbClr val="000000"/>
                </a:solidFill>
              </a:rPr>
              <a:t>tenía</a:t>
            </a:r>
            <a:r>
              <a:rPr lang="en-GB" altLang="es-ES" sz="8000" b="1" dirty="0">
                <a:solidFill>
                  <a:srgbClr val="000000"/>
                </a:solidFill>
              </a:rPr>
              <a:t> que </a:t>
            </a:r>
            <a:r>
              <a:rPr lang="en-GB" altLang="es-ES" sz="8000" b="1" dirty="0" err="1">
                <a:solidFill>
                  <a:srgbClr val="000000"/>
                </a:solidFill>
              </a:rPr>
              <a:t>pagar</a:t>
            </a:r>
            <a:r>
              <a:rPr lang="en-GB" altLang="es-ES" sz="8000" b="1" dirty="0">
                <a:solidFill>
                  <a:srgbClr val="000000"/>
                </a:solidFill>
              </a:rPr>
              <a:t> </a:t>
            </a:r>
            <a:r>
              <a:rPr lang="en-GB" altLang="es-ES" sz="8000" b="1" dirty="0" err="1">
                <a:solidFill>
                  <a:srgbClr val="000000"/>
                </a:solidFill>
              </a:rPr>
              <a:t>unas</a:t>
            </a:r>
            <a:r>
              <a:rPr lang="en-GB" altLang="es-ES" sz="8000" b="1" dirty="0">
                <a:solidFill>
                  <a:srgbClr val="000000"/>
                </a:solidFill>
              </a:rPr>
              <a:t> </a:t>
            </a:r>
            <a:r>
              <a:rPr lang="en-GB" altLang="es-ES" sz="8000" b="1" dirty="0" err="1">
                <a:solidFill>
                  <a:srgbClr val="000000"/>
                </a:solidFill>
              </a:rPr>
              <a:t>rentas</a:t>
            </a:r>
            <a:r>
              <a:rPr lang="en-GB" altLang="es-ES" sz="8000" b="1" dirty="0">
                <a:solidFill>
                  <a:srgbClr val="000000"/>
                </a:solidFill>
              </a:rPr>
              <a:t> </a:t>
            </a:r>
            <a:r>
              <a:rPr lang="en-GB" altLang="es-ES" sz="8000" b="1" dirty="0" err="1">
                <a:solidFill>
                  <a:srgbClr val="000000"/>
                </a:solidFill>
              </a:rPr>
              <a:t>determinadas</a:t>
            </a:r>
            <a:r>
              <a:rPr lang="en-GB" altLang="es-ES" sz="8000" b="1" dirty="0">
                <a:solidFill>
                  <a:srgbClr val="000000"/>
                </a:solidFill>
              </a:rPr>
              <a:t>.</a:t>
            </a:r>
          </a:p>
          <a:p>
            <a:pPr marL="1371600" indent="-1371600" algn="just">
              <a:buFont typeface="+mj-lt"/>
              <a:buAutoNum type="arabicPeriod"/>
            </a:pPr>
            <a:r>
              <a:rPr lang="en-GB" altLang="es-ES" sz="8000" b="1" dirty="0" err="1">
                <a:solidFill>
                  <a:srgbClr val="000000"/>
                </a:solidFill>
              </a:rPr>
              <a:t>Señorío</a:t>
            </a:r>
            <a:r>
              <a:rPr lang="en-GB" altLang="es-ES" sz="8000" b="1" dirty="0">
                <a:solidFill>
                  <a:srgbClr val="000000"/>
                </a:solidFill>
              </a:rPr>
              <a:t> </a:t>
            </a:r>
            <a:r>
              <a:rPr lang="en-GB" altLang="es-ES" sz="8000" b="1" dirty="0" err="1">
                <a:solidFill>
                  <a:srgbClr val="000000"/>
                </a:solidFill>
              </a:rPr>
              <a:t>jurisdiccional</a:t>
            </a:r>
            <a:r>
              <a:rPr lang="en-GB" altLang="es-ES" sz="8000" b="1" dirty="0">
                <a:solidFill>
                  <a:srgbClr val="000000"/>
                </a:solidFill>
              </a:rPr>
              <a:t> </a:t>
            </a:r>
            <a:r>
              <a:rPr lang="en-GB" altLang="es-ES" sz="8000" b="1" dirty="0" err="1">
                <a:solidFill>
                  <a:srgbClr val="000000"/>
                </a:solidFill>
              </a:rPr>
              <a:t>en</a:t>
            </a:r>
            <a:r>
              <a:rPr lang="en-GB" altLang="es-ES" sz="8000" b="1" dirty="0">
                <a:solidFill>
                  <a:srgbClr val="000000"/>
                </a:solidFill>
              </a:rPr>
              <a:t> el que el </a:t>
            </a:r>
            <a:r>
              <a:rPr lang="en-GB" altLang="es-ES" sz="8000" b="1" dirty="0" err="1">
                <a:solidFill>
                  <a:srgbClr val="000000"/>
                </a:solidFill>
              </a:rPr>
              <a:t>señor</a:t>
            </a:r>
            <a:r>
              <a:rPr lang="en-GB" altLang="es-ES" sz="8000" b="1" dirty="0">
                <a:solidFill>
                  <a:srgbClr val="000000"/>
                </a:solidFill>
              </a:rPr>
              <a:t> </a:t>
            </a:r>
            <a:r>
              <a:rPr lang="en-GB" altLang="es-ES" sz="8000" b="1" dirty="0" err="1">
                <a:solidFill>
                  <a:srgbClr val="000000"/>
                </a:solidFill>
              </a:rPr>
              <a:t>ejercía</a:t>
            </a:r>
            <a:r>
              <a:rPr lang="en-GB" altLang="es-ES" sz="8000" b="1" dirty="0">
                <a:solidFill>
                  <a:srgbClr val="000000"/>
                </a:solidFill>
              </a:rPr>
              <a:t> justiciar, </a:t>
            </a:r>
            <a:r>
              <a:rPr lang="en-GB" altLang="es-ES" sz="8000" b="1" dirty="0" err="1">
                <a:solidFill>
                  <a:srgbClr val="000000"/>
                </a:solidFill>
              </a:rPr>
              <a:t>nombraba</a:t>
            </a:r>
            <a:r>
              <a:rPr lang="en-GB" altLang="es-ES" sz="8000" b="1" dirty="0">
                <a:solidFill>
                  <a:srgbClr val="000000"/>
                </a:solidFill>
              </a:rPr>
              <a:t> cargos y </a:t>
            </a:r>
            <a:r>
              <a:rPr lang="en-GB" altLang="es-ES" sz="8000" b="1" dirty="0" err="1">
                <a:solidFill>
                  <a:srgbClr val="000000"/>
                </a:solidFill>
              </a:rPr>
              <a:t>percibía</a:t>
            </a:r>
            <a:r>
              <a:rPr lang="en-GB" altLang="es-ES" sz="8000" b="1" dirty="0">
                <a:solidFill>
                  <a:srgbClr val="000000"/>
                </a:solidFill>
              </a:rPr>
              <a:t> </a:t>
            </a:r>
            <a:r>
              <a:rPr lang="en-GB" altLang="es-ES" sz="8000" b="1" dirty="0" err="1">
                <a:solidFill>
                  <a:srgbClr val="000000"/>
                </a:solidFill>
              </a:rPr>
              <a:t>impuestos</a:t>
            </a:r>
            <a:r>
              <a:rPr lang="en-GB" altLang="es-ES" sz="8000" b="1" dirty="0">
                <a:solidFill>
                  <a:srgbClr val="000000"/>
                </a:solidFill>
              </a:rPr>
              <a:t> </a:t>
            </a:r>
            <a:r>
              <a:rPr lang="en-GB" altLang="es-ES" sz="8000" b="1" dirty="0" err="1">
                <a:solidFill>
                  <a:srgbClr val="000000"/>
                </a:solidFill>
              </a:rPr>
              <a:t>por</a:t>
            </a:r>
            <a:r>
              <a:rPr lang="en-GB" altLang="es-ES" sz="8000" b="1" dirty="0">
                <a:solidFill>
                  <a:srgbClr val="000000"/>
                </a:solidFill>
              </a:rPr>
              <a:t> el </a:t>
            </a:r>
            <a:r>
              <a:rPr lang="en-GB" altLang="es-ES" sz="8000" b="1" dirty="0" err="1">
                <a:solidFill>
                  <a:srgbClr val="000000"/>
                </a:solidFill>
              </a:rPr>
              <a:t>uso</a:t>
            </a:r>
            <a:r>
              <a:rPr lang="en-GB" altLang="es-ES" sz="8000" b="1" dirty="0">
                <a:solidFill>
                  <a:srgbClr val="000000"/>
                </a:solidFill>
              </a:rPr>
              <a:t> de </a:t>
            </a:r>
            <a:r>
              <a:rPr lang="en-GB" altLang="es-ES" sz="8000" b="1" dirty="0" err="1">
                <a:solidFill>
                  <a:srgbClr val="000000"/>
                </a:solidFill>
              </a:rPr>
              <a:t>los</a:t>
            </a:r>
            <a:r>
              <a:rPr lang="en-GB" altLang="es-ES" sz="8000" b="1" dirty="0">
                <a:solidFill>
                  <a:srgbClr val="000000"/>
                </a:solidFill>
              </a:rPr>
              <a:t> monopolies </a:t>
            </a:r>
            <a:r>
              <a:rPr lang="en-GB" altLang="es-ES" sz="8000" b="1" dirty="0" err="1">
                <a:solidFill>
                  <a:srgbClr val="000000"/>
                </a:solidFill>
              </a:rPr>
              <a:t>señoriales</a:t>
            </a:r>
            <a:r>
              <a:rPr lang="en-GB" altLang="es-ES" sz="8000" b="1" dirty="0">
                <a:solidFill>
                  <a:srgbClr val="000000"/>
                </a:solidFill>
              </a:rPr>
              <a:t> (Molino, </a:t>
            </a:r>
            <a:r>
              <a:rPr lang="en-GB" altLang="es-ES" sz="8000" b="1" dirty="0" err="1">
                <a:solidFill>
                  <a:srgbClr val="000000"/>
                </a:solidFill>
              </a:rPr>
              <a:t>forja</a:t>
            </a:r>
            <a:r>
              <a:rPr lang="en-GB" altLang="es-ES" sz="8000" b="1" dirty="0">
                <a:solidFill>
                  <a:srgbClr val="000000"/>
                </a:solidFill>
              </a:rPr>
              <a:t>, etc).</a:t>
            </a:r>
          </a:p>
          <a:p>
            <a:pPr marL="0" indent="0" algn="just">
              <a:buNone/>
            </a:pPr>
            <a:endParaRPr lang="en-GB" altLang="es-ES" sz="8000" b="1" dirty="0">
              <a:solidFill>
                <a:srgbClr val="000000"/>
              </a:solidFill>
            </a:endParaRPr>
          </a:p>
          <a:p>
            <a:pPr algn="just"/>
            <a:r>
              <a:rPr lang="en-GB" altLang="es-ES" sz="8000" b="1" dirty="0">
                <a:solidFill>
                  <a:srgbClr val="000000"/>
                </a:solidFill>
              </a:rPr>
              <a:t>Los </a:t>
            </a:r>
            <a:r>
              <a:rPr lang="en-GB" altLang="es-ES" sz="8000" b="1" dirty="0" err="1">
                <a:solidFill>
                  <a:srgbClr val="000000"/>
                </a:solidFill>
              </a:rPr>
              <a:t>campesinos</a:t>
            </a:r>
            <a:r>
              <a:rPr lang="en-GB" altLang="es-ES" sz="8000" b="1" dirty="0">
                <a:solidFill>
                  <a:srgbClr val="000000"/>
                </a:solidFill>
              </a:rPr>
              <a:t> </a:t>
            </a:r>
            <a:r>
              <a:rPr lang="en-GB" altLang="es-ES" sz="8000" b="1" dirty="0" err="1">
                <a:solidFill>
                  <a:srgbClr val="000000"/>
                </a:solidFill>
              </a:rPr>
              <a:t>pagaban</a:t>
            </a:r>
            <a:r>
              <a:rPr lang="en-GB" altLang="es-ES" sz="8000" b="1" dirty="0">
                <a:solidFill>
                  <a:srgbClr val="000000"/>
                </a:solidFill>
              </a:rPr>
              <a:t> </a:t>
            </a:r>
            <a:r>
              <a:rPr lang="en-GB" altLang="es-ES" sz="8000" b="1" dirty="0" err="1">
                <a:solidFill>
                  <a:srgbClr val="000000"/>
                </a:solidFill>
              </a:rPr>
              <a:t>muchos</a:t>
            </a:r>
            <a:r>
              <a:rPr lang="en-GB" altLang="es-ES" sz="8000" b="1" dirty="0">
                <a:solidFill>
                  <a:srgbClr val="000000"/>
                </a:solidFill>
              </a:rPr>
              <a:t> </a:t>
            </a:r>
            <a:r>
              <a:rPr lang="en-GB" altLang="es-ES" sz="8000" b="1" dirty="0" err="1">
                <a:solidFill>
                  <a:srgbClr val="000000"/>
                </a:solidFill>
              </a:rPr>
              <a:t>impuestos</a:t>
            </a:r>
            <a:r>
              <a:rPr lang="en-GB" altLang="es-ES" sz="8000" b="1" dirty="0">
                <a:solidFill>
                  <a:srgbClr val="000000"/>
                </a:solidFill>
              </a:rPr>
              <a:t> a </a:t>
            </a:r>
            <a:r>
              <a:rPr lang="en-GB" altLang="es-ES" sz="8000" b="1" dirty="0" err="1">
                <a:solidFill>
                  <a:srgbClr val="000000"/>
                </a:solidFill>
              </a:rPr>
              <a:t>tres</a:t>
            </a:r>
            <a:r>
              <a:rPr lang="en-GB" altLang="es-ES" sz="8000" b="1" dirty="0">
                <a:solidFill>
                  <a:srgbClr val="000000"/>
                </a:solidFill>
              </a:rPr>
              <a:t> </a:t>
            </a:r>
            <a:r>
              <a:rPr lang="en-GB" altLang="es-ES" sz="8000" b="1" dirty="0" err="1">
                <a:solidFill>
                  <a:srgbClr val="000000"/>
                </a:solidFill>
              </a:rPr>
              <a:t>destinatarios</a:t>
            </a:r>
            <a:r>
              <a:rPr lang="en-GB" altLang="es-ES" sz="8000" b="1" dirty="0">
                <a:solidFill>
                  <a:srgbClr val="000000"/>
                </a:solidFill>
              </a:rPr>
              <a:t>:</a:t>
            </a:r>
          </a:p>
          <a:p>
            <a:pPr marL="457200" indent="-457200" algn="just">
              <a:spcBef>
                <a:spcPct val="0"/>
              </a:spcBef>
              <a:buClr>
                <a:srgbClr val="000000"/>
              </a:buClr>
              <a:buFont typeface="+mj-lt"/>
              <a:buAutoNum type="arabicPeriod"/>
            </a:pPr>
            <a:r>
              <a:rPr lang="en-GB" altLang="es-ES" sz="8000" b="1" dirty="0">
                <a:solidFill>
                  <a:srgbClr val="000000"/>
                </a:solidFill>
              </a:rPr>
              <a:t>Al </a:t>
            </a:r>
            <a:r>
              <a:rPr lang="en-GB" altLang="es-ES" sz="8000" b="1" dirty="0" err="1">
                <a:solidFill>
                  <a:srgbClr val="000000"/>
                </a:solidFill>
              </a:rPr>
              <a:t>rey</a:t>
            </a:r>
            <a:r>
              <a:rPr lang="en-GB" altLang="es-ES" sz="8000" b="1" dirty="0">
                <a:solidFill>
                  <a:srgbClr val="000000"/>
                </a:solidFill>
              </a:rPr>
              <a:t> Se </a:t>
            </a:r>
            <a:r>
              <a:rPr lang="en-GB" altLang="es-ES" sz="8000" b="1" dirty="0" err="1">
                <a:solidFill>
                  <a:srgbClr val="000000"/>
                </a:solidFill>
              </a:rPr>
              <a:t>pagaban</a:t>
            </a:r>
            <a:r>
              <a:rPr lang="en-GB" altLang="es-ES" sz="8000" b="1" dirty="0">
                <a:solidFill>
                  <a:srgbClr val="000000"/>
                </a:solidFill>
              </a:rPr>
              <a:t> </a:t>
            </a:r>
            <a:r>
              <a:rPr lang="en-GB" altLang="es-ES" sz="8000" b="1" dirty="0" err="1">
                <a:solidFill>
                  <a:srgbClr val="000000"/>
                </a:solidFill>
              </a:rPr>
              <a:t>impuestos</a:t>
            </a:r>
            <a:r>
              <a:rPr lang="en-GB" altLang="es-ES" sz="8000" b="1" dirty="0">
                <a:solidFill>
                  <a:srgbClr val="000000"/>
                </a:solidFill>
              </a:rPr>
              <a:t> </a:t>
            </a:r>
            <a:r>
              <a:rPr lang="en-GB" altLang="es-ES" sz="8000" b="1" dirty="0" err="1">
                <a:solidFill>
                  <a:srgbClr val="000000"/>
                </a:solidFill>
              </a:rPr>
              <a:t>directos</a:t>
            </a:r>
            <a:r>
              <a:rPr lang="en-GB" altLang="es-ES" sz="8000" b="1" dirty="0">
                <a:solidFill>
                  <a:srgbClr val="000000"/>
                </a:solidFill>
              </a:rPr>
              <a:t> </a:t>
            </a:r>
            <a:r>
              <a:rPr lang="en-GB" altLang="es-ES" sz="8000" b="1" dirty="0" err="1">
                <a:solidFill>
                  <a:srgbClr val="000000"/>
                </a:solidFill>
              </a:rPr>
              <a:t>sobre</a:t>
            </a:r>
            <a:r>
              <a:rPr lang="en-GB" altLang="es-ES" sz="8000" b="1" dirty="0">
                <a:solidFill>
                  <a:srgbClr val="000000"/>
                </a:solidFill>
              </a:rPr>
              <a:t> las </a:t>
            </a:r>
            <a:r>
              <a:rPr lang="en-GB" altLang="es-ES" sz="8000" b="1" dirty="0" err="1">
                <a:solidFill>
                  <a:srgbClr val="000000"/>
                </a:solidFill>
              </a:rPr>
              <a:t>rentas</a:t>
            </a:r>
            <a:r>
              <a:rPr lang="en-GB" altLang="es-ES" sz="8000" b="1" dirty="0">
                <a:solidFill>
                  <a:srgbClr val="000000"/>
                </a:solidFill>
              </a:rPr>
              <a:t> e </a:t>
            </a:r>
            <a:r>
              <a:rPr lang="en-GB" altLang="es-ES" sz="8000" b="1" dirty="0" err="1">
                <a:solidFill>
                  <a:srgbClr val="000000"/>
                </a:solidFill>
              </a:rPr>
              <a:t>indirectos</a:t>
            </a:r>
            <a:r>
              <a:rPr lang="en-GB" altLang="es-ES" sz="8000" b="1" dirty="0">
                <a:solidFill>
                  <a:srgbClr val="000000"/>
                </a:solidFill>
              </a:rPr>
              <a:t> </a:t>
            </a:r>
            <a:r>
              <a:rPr lang="en-GB" altLang="es-ES" sz="8000" b="1" dirty="0" err="1">
                <a:solidFill>
                  <a:srgbClr val="000000"/>
                </a:solidFill>
              </a:rPr>
              <a:t>sobre</a:t>
            </a:r>
            <a:r>
              <a:rPr lang="en-GB" altLang="es-ES" sz="8000" b="1" dirty="0">
                <a:solidFill>
                  <a:srgbClr val="000000"/>
                </a:solidFill>
              </a:rPr>
              <a:t> </a:t>
            </a:r>
            <a:r>
              <a:rPr lang="en-GB" altLang="es-ES" sz="8000" b="1" dirty="0" err="1">
                <a:solidFill>
                  <a:srgbClr val="000000"/>
                </a:solidFill>
              </a:rPr>
              <a:t>productos</a:t>
            </a:r>
            <a:r>
              <a:rPr lang="en-GB" altLang="es-ES" sz="8000" b="1" dirty="0">
                <a:solidFill>
                  <a:srgbClr val="000000"/>
                </a:solidFill>
              </a:rPr>
              <a:t> de </a:t>
            </a:r>
            <a:r>
              <a:rPr lang="en-GB" altLang="es-ES" sz="8000" b="1" dirty="0" err="1">
                <a:solidFill>
                  <a:srgbClr val="000000"/>
                </a:solidFill>
              </a:rPr>
              <a:t>consumo</a:t>
            </a:r>
            <a:r>
              <a:rPr lang="en-GB" altLang="es-ES" sz="8000" b="1" dirty="0">
                <a:solidFill>
                  <a:srgbClr val="000000"/>
                </a:solidFill>
              </a:rPr>
              <a:t>.</a:t>
            </a:r>
          </a:p>
          <a:p>
            <a:pPr marL="457200" indent="-457200" algn="just">
              <a:spcBef>
                <a:spcPct val="0"/>
              </a:spcBef>
              <a:buClr>
                <a:srgbClr val="000000"/>
              </a:buClr>
              <a:buFont typeface="+mj-lt"/>
              <a:buAutoNum type="arabicPeriod"/>
            </a:pPr>
            <a:r>
              <a:rPr lang="en-GB" altLang="es-ES" sz="8000" b="1" dirty="0">
                <a:solidFill>
                  <a:srgbClr val="000000"/>
                </a:solidFill>
              </a:rPr>
              <a:t>A </a:t>
            </a:r>
            <a:r>
              <a:rPr lang="en-GB" altLang="es-ES" sz="8000" b="1" dirty="0" err="1">
                <a:solidFill>
                  <a:srgbClr val="000000"/>
                </a:solidFill>
              </a:rPr>
              <a:t>los</a:t>
            </a:r>
            <a:r>
              <a:rPr lang="en-GB" altLang="es-ES" sz="8000" b="1" dirty="0">
                <a:solidFill>
                  <a:srgbClr val="000000"/>
                </a:solidFill>
              </a:rPr>
              <a:t> </a:t>
            </a:r>
            <a:r>
              <a:rPr lang="en-GB" altLang="es-ES" sz="8000" b="1" dirty="0" err="1">
                <a:solidFill>
                  <a:srgbClr val="000000"/>
                </a:solidFill>
              </a:rPr>
              <a:t>señores</a:t>
            </a:r>
            <a:r>
              <a:rPr lang="en-GB" altLang="es-ES" sz="8000" b="1" dirty="0">
                <a:solidFill>
                  <a:srgbClr val="000000"/>
                </a:solidFill>
              </a:rPr>
              <a:t> : Por el </a:t>
            </a:r>
            <a:r>
              <a:rPr lang="en-GB" altLang="es-ES" sz="8000" b="1" dirty="0" err="1">
                <a:solidFill>
                  <a:srgbClr val="000000"/>
                </a:solidFill>
              </a:rPr>
              <a:t>derecho</a:t>
            </a:r>
            <a:r>
              <a:rPr lang="en-GB" altLang="es-ES" sz="8000" b="1" dirty="0">
                <a:solidFill>
                  <a:srgbClr val="000000"/>
                </a:solidFill>
              </a:rPr>
              <a:t> de </a:t>
            </a:r>
            <a:r>
              <a:rPr lang="en-GB" altLang="es-ES" sz="8000" b="1" dirty="0" err="1">
                <a:solidFill>
                  <a:srgbClr val="000000"/>
                </a:solidFill>
              </a:rPr>
              <a:t>explotación</a:t>
            </a:r>
            <a:r>
              <a:rPr lang="en-GB" altLang="es-ES" sz="8000" b="1" dirty="0">
                <a:solidFill>
                  <a:srgbClr val="000000"/>
                </a:solidFill>
              </a:rPr>
              <a:t> de la </a:t>
            </a:r>
            <a:r>
              <a:rPr lang="en-GB" altLang="es-ES" sz="8000" b="1" dirty="0" err="1">
                <a:solidFill>
                  <a:srgbClr val="000000"/>
                </a:solidFill>
              </a:rPr>
              <a:t>tierra</a:t>
            </a:r>
            <a:r>
              <a:rPr lang="en-GB" altLang="es-ES" sz="8000" b="1" dirty="0">
                <a:solidFill>
                  <a:srgbClr val="000000"/>
                </a:solidFill>
              </a:rPr>
              <a:t> y </a:t>
            </a:r>
            <a:r>
              <a:rPr lang="en-GB" altLang="es-ES" sz="8000" b="1" dirty="0" err="1">
                <a:solidFill>
                  <a:srgbClr val="000000"/>
                </a:solidFill>
              </a:rPr>
              <a:t>por</a:t>
            </a:r>
            <a:r>
              <a:rPr lang="en-GB" altLang="es-ES" sz="8000" b="1" dirty="0">
                <a:solidFill>
                  <a:srgbClr val="000000"/>
                </a:solidFill>
              </a:rPr>
              <a:t> </a:t>
            </a:r>
            <a:r>
              <a:rPr lang="en-GB" altLang="es-ES" sz="8000" b="1" dirty="0" err="1">
                <a:solidFill>
                  <a:srgbClr val="000000"/>
                </a:solidFill>
              </a:rPr>
              <a:t>los</a:t>
            </a:r>
            <a:r>
              <a:rPr lang="en-GB" altLang="es-ES" sz="8000" b="1" dirty="0">
                <a:solidFill>
                  <a:srgbClr val="000000"/>
                </a:solidFill>
              </a:rPr>
              <a:t> </a:t>
            </a:r>
            <a:r>
              <a:rPr lang="en-GB" altLang="es-ES" sz="8000" b="1" dirty="0" err="1">
                <a:solidFill>
                  <a:srgbClr val="000000"/>
                </a:solidFill>
              </a:rPr>
              <a:t>demás</a:t>
            </a:r>
            <a:r>
              <a:rPr lang="en-GB" altLang="es-ES" sz="8000" b="1" dirty="0">
                <a:solidFill>
                  <a:srgbClr val="000000"/>
                </a:solidFill>
              </a:rPr>
              <a:t> </a:t>
            </a:r>
            <a:r>
              <a:rPr lang="en-GB" altLang="es-ES" sz="8000" b="1" dirty="0" err="1">
                <a:solidFill>
                  <a:srgbClr val="000000"/>
                </a:solidFill>
              </a:rPr>
              <a:t>derechos</a:t>
            </a:r>
            <a:r>
              <a:rPr lang="en-GB" altLang="es-ES" sz="8000" b="1" dirty="0">
                <a:solidFill>
                  <a:srgbClr val="000000"/>
                </a:solidFill>
              </a:rPr>
              <a:t> </a:t>
            </a:r>
            <a:r>
              <a:rPr lang="en-GB" altLang="es-ES" sz="8000" b="1" dirty="0" err="1">
                <a:solidFill>
                  <a:srgbClr val="000000"/>
                </a:solidFill>
              </a:rPr>
              <a:t>señoriales</a:t>
            </a:r>
            <a:r>
              <a:rPr lang="en-GB" altLang="es-ES" sz="8000" b="1" dirty="0">
                <a:solidFill>
                  <a:srgbClr val="000000"/>
                </a:solidFill>
              </a:rPr>
              <a:t>.</a:t>
            </a:r>
          </a:p>
          <a:p>
            <a:pPr marL="457200" indent="-457200" algn="just">
              <a:spcBef>
                <a:spcPct val="0"/>
              </a:spcBef>
              <a:buClr>
                <a:srgbClr val="000000"/>
              </a:buClr>
              <a:buFont typeface="+mj-lt"/>
              <a:buAutoNum type="arabicPeriod"/>
            </a:pPr>
            <a:r>
              <a:rPr lang="en-GB" altLang="es-ES" sz="8000" b="1" dirty="0">
                <a:solidFill>
                  <a:srgbClr val="000000"/>
                </a:solidFill>
              </a:rPr>
              <a:t>A la </a:t>
            </a:r>
            <a:r>
              <a:rPr lang="en-GB" altLang="es-ES" sz="8000" b="1" dirty="0" err="1">
                <a:solidFill>
                  <a:srgbClr val="000000"/>
                </a:solidFill>
              </a:rPr>
              <a:t>Iglesia</a:t>
            </a:r>
            <a:r>
              <a:rPr lang="en-GB" altLang="es-ES" sz="8000" b="1" dirty="0">
                <a:solidFill>
                  <a:srgbClr val="000000"/>
                </a:solidFill>
              </a:rPr>
              <a:t>: El </a:t>
            </a:r>
            <a:r>
              <a:rPr lang="en-GB" altLang="es-ES" sz="8000" b="1" dirty="0" err="1">
                <a:solidFill>
                  <a:srgbClr val="000000"/>
                </a:solidFill>
              </a:rPr>
              <a:t>diezmo</a:t>
            </a:r>
            <a:r>
              <a:rPr lang="en-GB" altLang="es-ES" sz="8000" b="1" dirty="0">
                <a:solidFill>
                  <a:srgbClr val="000000"/>
                </a:solidFill>
              </a:rPr>
              <a:t> </a:t>
            </a:r>
            <a:r>
              <a:rPr lang="en-GB" altLang="es-ES" sz="8000" b="1" dirty="0" err="1">
                <a:solidFill>
                  <a:srgbClr val="000000"/>
                </a:solidFill>
              </a:rPr>
              <a:t>eclesiástico</a:t>
            </a:r>
            <a:r>
              <a:rPr lang="en-GB" altLang="es-ES" sz="8000" b="1" dirty="0">
                <a:solidFill>
                  <a:srgbClr val="000000"/>
                </a:solidFill>
              </a:rPr>
              <a:t>.</a:t>
            </a:r>
          </a:p>
          <a:p>
            <a:pPr marL="0" indent="0" algn="just">
              <a:spcBef>
                <a:spcPct val="0"/>
              </a:spcBef>
              <a:buClr>
                <a:srgbClr val="000000"/>
              </a:buClr>
              <a:buNone/>
            </a:pPr>
            <a:endParaRPr lang="en-GB" altLang="es-ES" sz="8000" b="1" dirty="0">
              <a:solidFill>
                <a:srgbClr val="000000"/>
              </a:solidFill>
            </a:endParaRPr>
          </a:p>
          <a:p>
            <a:pPr marL="0" indent="0" algn="just">
              <a:spcBef>
                <a:spcPct val="0"/>
              </a:spcBef>
              <a:buClr>
                <a:srgbClr val="000000"/>
              </a:buClr>
              <a:buNone/>
            </a:pPr>
            <a:endParaRPr lang="en-GB" altLang="es-ES" sz="8000" b="1" dirty="0">
              <a:solidFill>
                <a:srgbClr val="000000"/>
              </a:solidFill>
            </a:endParaRPr>
          </a:p>
          <a:p>
            <a:pPr algn="just">
              <a:spcBef>
                <a:spcPct val="0"/>
              </a:spcBef>
              <a:buClr>
                <a:srgbClr val="000000"/>
              </a:buClr>
            </a:pPr>
            <a:r>
              <a:rPr lang="en-GB" altLang="es-ES" sz="8000" b="1" dirty="0">
                <a:solidFill>
                  <a:srgbClr val="000000"/>
                </a:solidFill>
              </a:rPr>
              <a:t>A menudo </a:t>
            </a:r>
            <a:r>
              <a:rPr lang="en-GB" altLang="es-ES" sz="8000" b="1" dirty="0" err="1">
                <a:solidFill>
                  <a:srgbClr val="000000"/>
                </a:solidFill>
              </a:rPr>
              <a:t>provocaban</a:t>
            </a:r>
            <a:r>
              <a:rPr lang="en-GB" altLang="es-ES" sz="8000" b="1" dirty="0">
                <a:solidFill>
                  <a:srgbClr val="000000"/>
                </a:solidFill>
              </a:rPr>
              <a:t> </a:t>
            </a:r>
            <a:r>
              <a:rPr lang="en-GB" altLang="es-ES" sz="8000" b="1" dirty="0" err="1">
                <a:solidFill>
                  <a:srgbClr val="000000"/>
                </a:solidFill>
              </a:rPr>
              <a:t>revueltas</a:t>
            </a:r>
            <a:r>
              <a:rPr lang="en-GB" altLang="es-ES" sz="8000" b="1" dirty="0">
                <a:solidFill>
                  <a:srgbClr val="000000"/>
                </a:solidFill>
              </a:rPr>
              <a:t> </a:t>
            </a:r>
            <a:r>
              <a:rPr lang="en-GB" altLang="es-ES" sz="8000" b="1" dirty="0" err="1">
                <a:solidFill>
                  <a:srgbClr val="000000"/>
                </a:solidFill>
              </a:rPr>
              <a:t>campesinas</a:t>
            </a:r>
            <a:r>
              <a:rPr lang="en-GB" altLang="es-ES" sz="8000" b="1" dirty="0">
                <a:solidFill>
                  <a:srgbClr val="000000"/>
                </a:solidFill>
              </a:rPr>
              <a:t>.</a:t>
            </a:r>
          </a:p>
          <a:p>
            <a:pPr marL="457200" indent="-457200" algn="just">
              <a:spcBef>
                <a:spcPct val="0"/>
              </a:spcBef>
              <a:buClr>
                <a:srgbClr val="000000"/>
              </a:buClr>
              <a:buFont typeface="+mj-lt"/>
              <a:buAutoNum type="arabicPeriod"/>
            </a:pPr>
            <a:endParaRPr lang="en-GB" altLang="es-ES" sz="2900" b="1" dirty="0">
              <a:solidFill>
                <a:srgbClr val="000000"/>
              </a:solidFill>
            </a:endParaRPr>
          </a:p>
          <a:p>
            <a:pPr marL="457200" indent="-457200" algn="just">
              <a:spcBef>
                <a:spcPct val="0"/>
              </a:spcBef>
              <a:buClr>
                <a:srgbClr val="000000"/>
              </a:buClr>
              <a:buFont typeface="+mj-lt"/>
              <a:buAutoNum type="arabicPeriod"/>
            </a:pPr>
            <a:endParaRPr lang="en-GB" altLang="es-ES" sz="2900" b="1" dirty="0">
              <a:solidFill>
                <a:srgbClr val="000000"/>
              </a:solidFill>
            </a:endParaRPr>
          </a:p>
          <a:p>
            <a:pPr marL="0" indent="0" algn="just">
              <a:buNone/>
            </a:pPr>
            <a:endParaRPr lang="en-GB" altLang="es-ES" sz="2200" b="1" dirty="0">
              <a:solidFill>
                <a:srgbClr val="000000"/>
              </a:solidFill>
            </a:endParaRPr>
          </a:p>
          <a:p>
            <a:endParaRPr lang="es-ES" dirty="0"/>
          </a:p>
        </p:txBody>
      </p:sp>
      <p:sp>
        <p:nvSpPr>
          <p:cNvPr id="7" name="Rectangle 2">
            <a:extLst>
              <a:ext uri="{FF2B5EF4-FFF2-40B4-BE49-F238E27FC236}">
                <a16:creationId xmlns:a16="http://schemas.microsoft.com/office/drawing/2014/main" id="{3B264816-5F6F-42D3-B97D-0DA71014E220}"/>
              </a:ext>
            </a:extLst>
          </p:cNvPr>
          <p:cNvSpPr>
            <a:spLocks noGrp="1" noChangeArrowheads="1"/>
          </p:cNvSpPr>
          <p:nvPr>
            <p:ph type="body" sz="half" idx="2"/>
          </p:nvPr>
        </p:nvSpPr>
        <p:spPr bwMode="auto">
          <a:xfrm rot="8217166">
            <a:off x="13689497" y="5234610"/>
            <a:ext cx="156631" cy="159026"/>
          </a:xfrm>
          <a:prstGeom prst="rect">
            <a:avLst/>
          </a:prstGeom>
          <a:solidFill>
            <a:schemeClr val="bg1"/>
          </a:solidFill>
          <a:ln>
            <a:noFill/>
          </a:ln>
          <a:effectLst/>
        </p:spPr>
        <p:txBody>
          <a:bodyPr wrap="none" anchor="ctr">
            <a:normAutofit fontScale="32500" lnSpcReduction="20000"/>
          </a:bodyPr>
          <a:lstStyle/>
          <a:p>
            <a:endParaRPr lang="es-ES" dirty="0"/>
          </a:p>
        </p:txBody>
      </p:sp>
      <p:sp>
        <p:nvSpPr>
          <p:cNvPr id="8" name="Rectangle 2">
            <a:extLst>
              <a:ext uri="{FF2B5EF4-FFF2-40B4-BE49-F238E27FC236}">
                <a16:creationId xmlns:a16="http://schemas.microsoft.com/office/drawing/2014/main" id="{2E86CD6D-1BF7-4934-9125-31F547A24275}"/>
              </a:ext>
            </a:extLst>
          </p:cNvPr>
          <p:cNvSpPr>
            <a:spLocks noChangeArrowheads="1"/>
          </p:cNvSpPr>
          <p:nvPr/>
        </p:nvSpPr>
        <p:spPr bwMode="auto">
          <a:xfrm>
            <a:off x="11993216" y="0"/>
            <a:ext cx="198783" cy="6858000"/>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spTree>
    <p:extLst>
      <p:ext uri="{BB962C8B-B14F-4D97-AF65-F5344CB8AC3E}">
        <p14:creationId xmlns:p14="http://schemas.microsoft.com/office/powerpoint/2010/main" val="410407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additive="repl">
                                        <p:cTn id="6" dur="1" fill="hold">
                                          <p:stCondLst>
                                            <p:cond delay="0"/>
                                          </p:stCondLst>
                                        </p:cTn>
                                        <p:tgtEl>
                                          <p:spTgt spid="7"/>
                                        </p:tgtEl>
                                        <p:attrNameLst>
                                          <p:attrName>style.visibility</p:attrName>
                                        </p:attrNameLst>
                                      </p:cBhvr>
                                      <p:to>
                                        <p:strVal val="visible"/>
                                      </p:to>
                                    </p:set>
                                    <p:anim calcmode="lin" valueType="num">
                                      <p:cBhvr additive="repl">
                                        <p:cTn id="7" dur="500" fill="hold"/>
                                        <p:tgtEl>
                                          <p:spTgt spid="7"/>
                                        </p:tgtEl>
                                        <p:attrNameLst>
                                          <p:attrName>ppt_x</p:attrName>
                                        </p:attrNameLst>
                                      </p:cBhvr>
                                      <p:tavLst>
                                        <p:tav tm="100000">
                                          <p:val>
                                            <p:strVal val="#ppt_x"/>
                                          </p:val>
                                        </p:tav>
                                        <p:tav>
                                          <p:val>
                                            <p:strVal val="#ppt_x"/>
                                          </p:val>
                                        </p:tav>
                                      </p:tavLst>
                                    </p:anim>
                                    <p:anim calcmode="lin" valueType="num">
                                      <p:cBhvr additive="repl">
                                        <p:cTn id="8" dur="500" fill="hold"/>
                                        <p:tgtEl>
                                          <p:spTgt spid="7"/>
                                        </p:tgtEl>
                                        <p:attrNameLst>
                                          <p:attrName>ppt_y</p:attrName>
                                        </p:attrNameLst>
                                      </p:cBhvr>
                                      <p:tavLst>
                                        <p:tav tm="100000">
                                          <p:val>
                                            <p:strVal val="#ppt_y-#ppt_h/2"/>
                                          </p:val>
                                        </p:tav>
                                        <p:tav>
                                          <p:val>
                                            <p:strVal val="#ppt_y"/>
                                          </p:val>
                                        </p:tav>
                                      </p:tavLst>
                                    </p:anim>
                                    <p:anim calcmode="lin" valueType="num">
                                      <p:cBhvr additive="repl">
                                        <p:cTn id="9" dur="500" fill="hold"/>
                                        <p:tgtEl>
                                          <p:spTgt spid="7"/>
                                        </p:tgtEl>
                                        <p:attrNameLst>
                                          <p:attrName>ppt_w</p:attrName>
                                        </p:attrNameLst>
                                      </p:cBhvr>
                                      <p:tavLst>
                                        <p:tav tm="100000">
                                          <p:val>
                                            <p:strVal val="#ppt_w"/>
                                          </p:val>
                                        </p:tav>
                                        <p:tav>
                                          <p:val>
                                            <p:strVal val="#ppt_w"/>
                                          </p:val>
                                        </p:tav>
                                      </p:tavLst>
                                    </p:anim>
                                    <p:anim calcmode="lin" valueType="num">
                                      <p:cBhvr additive="repl">
                                        <p:cTn id="10" dur="500" fill="hold"/>
                                        <p:tgtEl>
                                          <p:spTgt spid="7"/>
                                        </p:tgtEl>
                                        <p:attrNameLst>
                                          <p:attrName>ppt_h</p:attrName>
                                        </p:attrNameLst>
                                      </p:cBhvr>
                                      <p:tavLst>
                                        <p:tav tm="100000">
                                          <p:val>
                                            <p:fltVal val="0"/>
                                          </p:val>
                                        </p:tav>
                                        <p:tav>
                                          <p:val>
                                            <p:strVal val="#ppt_h"/>
                                          </p:val>
                                        </p:tav>
                                      </p:tavLst>
                                    </p:anim>
                                  </p:childTnLst>
                                </p:cTn>
                              </p:par>
                              <p:par>
                                <p:cTn id="11" presetID="17" presetClass="entr" presetSubtype="1" fill="hold" nodeType="withEffect">
                                  <p:stCondLst>
                                    <p:cond delay="0"/>
                                  </p:stCondLst>
                                  <p:childTnLst>
                                    <p:set>
                                      <p:cBhvr additive="repl">
                                        <p:cTn id="12" dur="1" fill="hold">
                                          <p:stCondLst>
                                            <p:cond delay="0"/>
                                          </p:stCondLst>
                                        </p:cTn>
                                        <p:tgtEl>
                                          <p:spTgt spid="8"/>
                                        </p:tgtEl>
                                        <p:attrNameLst>
                                          <p:attrName>style.visibility</p:attrName>
                                        </p:attrNameLst>
                                      </p:cBhvr>
                                      <p:to>
                                        <p:strVal val="visible"/>
                                      </p:to>
                                    </p:set>
                                    <p:anim calcmode="lin" valueType="num">
                                      <p:cBhvr additive="repl">
                                        <p:cTn id="13" dur="500" fill="hold"/>
                                        <p:tgtEl>
                                          <p:spTgt spid="8"/>
                                        </p:tgtEl>
                                        <p:attrNameLst>
                                          <p:attrName>ppt_x</p:attrName>
                                        </p:attrNameLst>
                                      </p:cBhvr>
                                      <p:tavLst>
                                        <p:tav tm="100000">
                                          <p:val>
                                            <p:strVal val="#ppt_x"/>
                                          </p:val>
                                        </p:tav>
                                        <p:tav>
                                          <p:val>
                                            <p:strVal val="#ppt_x"/>
                                          </p:val>
                                        </p:tav>
                                      </p:tavLst>
                                    </p:anim>
                                    <p:anim calcmode="lin" valueType="num">
                                      <p:cBhvr additive="repl">
                                        <p:cTn id="14" dur="500" fill="hold"/>
                                        <p:tgtEl>
                                          <p:spTgt spid="8"/>
                                        </p:tgtEl>
                                        <p:attrNameLst>
                                          <p:attrName>ppt_y</p:attrName>
                                        </p:attrNameLst>
                                      </p:cBhvr>
                                      <p:tavLst>
                                        <p:tav tm="100000">
                                          <p:val>
                                            <p:strVal val="#ppt_y-#ppt_h/2"/>
                                          </p:val>
                                        </p:tav>
                                        <p:tav>
                                          <p:val>
                                            <p:strVal val="#ppt_y"/>
                                          </p:val>
                                        </p:tav>
                                      </p:tavLst>
                                    </p:anim>
                                    <p:anim calcmode="lin" valueType="num">
                                      <p:cBhvr additive="repl">
                                        <p:cTn id="15" dur="500" fill="hold"/>
                                        <p:tgtEl>
                                          <p:spTgt spid="8"/>
                                        </p:tgtEl>
                                        <p:attrNameLst>
                                          <p:attrName>ppt_w</p:attrName>
                                        </p:attrNameLst>
                                      </p:cBhvr>
                                      <p:tavLst>
                                        <p:tav tm="100000">
                                          <p:val>
                                            <p:strVal val="#ppt_w"/>
                                          </p:val>
                                        </p:tav>
                                        <p:tav>
                                          <p:val>
                                            <p:strVal val="#ppt_w"/>
                                          </p:val>
                                        </p:tav>
                                      </p:tavLst>
                                    </p:anim>
                                    <p:anim calcmode="lin" valueType="num">
                                      <p:cBhvr additive="repl">
                                        <p:cTn id="16" dur="500" fill="hold"/>
                                        <p:tgtEl>
                                          <p:spTgt spid="8"/>
                                        </p:tgtEl>
                                        <p:attrNameLst>
                                          <p:attrName>ppt_h</p:attrName>
                                        </p:attrNameLst>
                                      </p:cBhvr>
                                      <p:tavLst>
                                        <p:tav tm="100000">
                                          <p:val>
                                            <p:fltVal val="0"/>
                                          </p:val>
                                        </p:tav>
                                        <p:tav>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29AD779-6808-48E0-ABB4-188FB2545A65}"/>
              </a:ext>
            </a:extLst>
          </p:cNvPr>
          <p:cNvSpPr/>
          <p:nvPr/>
        </p:nvSpPr>
        <p:spPr>
          <a:xfrm>
            <a:off x="1060174" y="238539"/>
            <a:ext cx="11131825" cy="6078587"/>
          </a:xfrm>
          <a:prstGeom prst="rect">
            <a:avLst/>
          </a:prstGeom>
        </p:spPr>
        <p:txBody>
          <a:bodyPr wrap="square">
            <a:spAutoFit/>
          </a:bodyPr>
          <a:lstStyle/>
          <a:p>
            <a:pPr>
              <a:spcBef>
                <a:spcPct val="50000"/>
              </a:spcBef>
            </a:pPr>
            <a:r>
              <a:rPr lang="es-ES" altLang="es-ES" sz="1600" b="1" dirty="0"/>
              <a:t>LAS ACTIVIDADES INDUSTRIALES</a:t>
            </a:r>
          </a:p>
          <a:p>
            <a:pPr lvl="1">
              <a:spcBef>
                <a:spcPct val="50000"/>
              </a:spcBef>
            </a:pPr>
            <a:r>
              <a:rPr lang="es-ES" altLang="es-ES" sz="1600" b="1" dirty="0"/>
              <a:t>Poca industria en el antiguo régimen.</a:t>
            </a:r>
          </a:p>
          <a:p>
            <a:pPr lvl="1">
              <a:spcBef>
                <a:spcPct val="50000"/>
              </a:spcBef>
            </a:pPr>
            <a:r>
              <a:rPr lang="es-ES" altLang="es-ES" sz="1600" b="1" dirty="0"/>
              <a:t>MANUFACTURAS  de tipo artesanal en pequeños talleres.</a:t>
            </a:r>
          </a:p>
          <a:p>
            <a:pPr lvl="1">
              <a:spcBef>
                <a:spcPct val="50000"/>
              </a:spcBef>
            </a:pPr>
            <a:r>
              <a:rPr lang="es-ES" altLang="es-ES" sz="1600" b="1" dirty="0"/>
              <a:t>GREMIOS que controlaban la actividad artesanal (aprendiz, artesano, oficial, precios,  salarios…).</a:t>
            </a:r>
          </a:p>
          <a:p>
            <a:pPr lvl="1">
              <a:spcBef>
                <a:spcPct val="50000"/>
              </a:spcBef>
            </a:pPr>
            <a:r>
              <a:rPr lang="es-ES" altLang="es-ES" sz="1600" b="1" dirty="0"/>
              <a:t>Igualmente podemos ver en la industria del A. Régimen como se van produciendo transformaciones. </a:t>
            </a:r>
          </a:p>
          <a:p>
            <a:pPr lvl="2">
              <a:spcBef>
                <a:spcPct val="50000"/>
              </a:spcBef>
            </a:pPr>
            <a:r>
              <a:rPr lang="es-ES" altLang="es-ES" sz="1600" b="1" dirty="0"/>
              <a:t>Trabajo a domicilio que traslada la producción a los medios rurales</a:t>
            </a:r>
          </a:p>
          <a:p>
            <a:pPr lvl="2">
              <a:spcBef>
                <a:spcPct val="50000"/>
              </a:spcBef>
            </a:pPr>
            <a:r>
              <a:rPr lang="es-ES" altLang="es-ES" sz="1600" b="1" dirty="0"/>
              <a:t>Aparición de los grandes talleres en Inglaterra desde mediados del XVIII que incrementan producción y beneficios.</a:t>
            </a:r>
          </a:p>
          <a:p>
            <a:pPr>
              <a:spcBef>
                <a:spcPct val="50000"/>
              </a:spcBef>
            </a:pPr>
            <a:r>
              <a:rPr lang="es-ES" altLang="es-ES" sz="1600" b="1" dirty="0"/>
              <a:t> LAS ACTIVIDADES COMERCIALES</a:t>
            </a:r>
          </a:p>
          <a:p>
            <a:pPr lvl="1">
              <a:spcBef>
                <a:spcPct val="50000"/>
              </a:spcBef>
            </a:pPr>
            <a:r>
              <a:rPr lang="es-ES" altLang="es-ES" sz="1600" b="1" dirty="0"/>
              <a:t>Comercio interior no muy importante hasta el XVIII. (Caminos, carruajes, ríos, etc.)</a:t>
            </a:r>
          </a:p>
          <a:p>
            <a:pPr lvl="1">
              <a:spcBef>
                <a:spcPct val="50000"/>
              </a:spcBef>
            </a:pPr>
            <a:r>
              <a:rPr lang="es-ES" altLang="es-ES" sz="1600" b="1" dirty="0"/>
              <a:t>Importancia del comercio ultramarino hasta el XVIII y después todavía  más. (rutas comerciales con América y África).</a:t>
            </a:r>
          </a:p>
          <a:p>
            <a:pPr lvl="1">
              <a:spcBef>
                <a:spcPct val="50000"/>
              </a:spcBef>
            </a:pPr>
            <a:r>
              <a:rPr lang="es-ES" altLang="es-ES" sz="1600" b="1" dirty="0"/>
              <a:t>Creación de compañías comerciales en Inglaterra y Holanda</a:t>
            </a:r>
          </a:p>
          <a:p>
            <a:pPr lvl="1">
              <a:spcBef>
                <a:spcPct val="50000"/>
              </a:spcBef>
            </a:pPr>
            <a:r>
              <a:rPr lang="es-ES" altLang="es-ES" sz="1600" b="1" dirty="0"/>
              <a:t>TRANSFORMACIONES EN EL SECTOR COMERCIAL: A partir del XVIII sobre todo:</a:t>
            </a:r>
          </a:p>
          <a:p>
            <a:pPr lvl="2">
              <a:spcBef>
                <a:spcPct val="50000"/>
              </a:spcBef>
            </a:pPr>
            <a:r>
              <a:rPr lang="es-ES" altLang="es-ES" sz="1600" b="1" dirty="0"/>
              <a:t>Mejores caminos, eliminación de aduanas en los distintos países.</a:t>
            </a:r>
          </a:p>
          <a:p>
            <a:pPr lvl="2">
              <a:spcBef>
                <a:spcPct val="50000"/>
              </a:spcBef>
            </a:pPr>
            <a:r>
              <a:rPr lang="es-ES" altLang="es-ES" sz="1600" b="1" dirty="0"/>
              <a:t>Creación de SOCIEDADES MERCANTILES  bajo la protección del ESTADO.</a:t>
            </a:r>
          </a:p>
          <a:p>
            <a:pPr lvl="2">
              <a:spcBef>
                <a:spcPct val="50000"/>
              </a:spcBef>
            </a:pPr>
            <a:r>
              <a:rPr lang="es-ES" altLang="es-ES" sz="1600" b="1" dirty="0"/>
              <a:t>En el COMERCIO EXTERIOR: Mejoras técnicas de navegación, configuración del CAPITALISMO COMERCIAL, Comercio con las COLONIAS y GLOBALIZACIÓN EN GENERAL. </a:t>
            </a:r>
          </a:p>
          <a:p>
            <a:pPr lvl="2">
              <a:spcBef>
                <a:spcPct val="50000"/>
              </a:spcBef>
            </a:pPr>
            <a:endParaRPr lang="es-ES" altLang="es-ES" sz="1400" dirty="0"/>
          </a:p>
        </p:txBody>
      </p:sp>
    </p:spTree>
    <p:extLst>
      <p:ext uri="{BB962C8B-B14F-4D97-AF65-F5344CB8AC3E}">
        <p14:creationId xmlns:p14="http://schemas.microsoft.com/office/powerpoint/2010/main" val="1709018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186880-E2AF-491F-9C23-5B6750D5E157}"/>
              </a:ext>
            </a:extLst>
          </p:cNvPr>
          <p:cNvSpPr>
            <a:spLocks noGrp="1"/>
          </p:cNvSpPr>
          <p:nvPr>
            <p:ph type="title"/>
          </p:nvPr>
        </p:nvSpPr>
        <p:spPr/>
        <p:txBody>
          <a:bodyPr/>
          <a:lstStyle/>
          <a:p>
            <a:endParaRPr lang="es-ES"/>
          </a:p>
        </p:txBody>
      </p:sp>
      <p:sp>
        <p:nvSpPr>
          <p:cNvPr id="4" name="Marcador de texto 3">
            <a:extLst>
              <a:ext uri="{FF2B5EF4-FFF2-40B4-BE49-F238E27FC236}">
                <a16:creationId xmlns:a16="http://schemas.microsoft.com/office/drawing/2014/main" id="{9E78A78E-B063-4B4D-A9D1-F0B8E44A4B34}"/>
              </a:ext>
            </a:extLst>
          </p:cNvPr>
          <p:cNvSpPr>
            <a:spLocks noGrp="1"/>
          </p:cNvSpPr>
          <p:nvPr>
            <p:ph type="body" sz="half" idx="2"/>
          </p:nvPr>
        </p:nvSpPr>
        <p:spPr/>
        <p:txBody>
          <a:bodyPr/>
          <a:lstStyle/>
          <a:p>
            <a:endParaRPr lang="es-ES"/>
          </a:p>
        </p:txBody>
      </p:sp>
      <p:pic>
        <p:nvPicPr>
          <p:cNvPr id="5" name="Picture 5" descr="306">
            <a:hlinkClick r:id="rId2"/>
            <a:extLst>
              <a:ext uri="{FF2B5EF4-FFF2-40B4-BE49-F238E27FC236}">
                <a16:creationId xmlns:a16="http://schemas.microsoft.com/office/drawing/2014/main" id="{A1272540-89C1-4F33-A4FF-E63D4366573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448307" y="659295"/>
            <a:ext cx="4743693"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09_textil">
            <a:hlinkClick r:id="rId4"/>
            <a:extLst>
              <a:ext uri="{FF2B5EF4-FFF2-40B4-BE49-F238E27FC236}">
                <a16:creationId xmlns:a16="http://schemas.microsoft.com/office/drawing/2014/main" id="{C6CC9FC3-72F9-4B25-9AE0-F6363A5E3B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9025" y="1600200"/>
            <a:ext cx="6033385" cy="3921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7098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366C63-F75F-4B3A-A0BC-5B3EB72AF80E}"/>
              </a:ext>
            </a:extLst>
          </p:cNvPr>
          <p:cNvSpPr>
            <a:spLocks noGrp="1"/>
          </p:cNvSpPr>
          <p:nvPr>
            <p:ph type="title"/>
          </p:nvPr>
        </p:nvSpPr>
        <p:spPr/>
        <p:txBody>
          <a:bodyPr/>
          <a:lstStyle/>
          <a:p>
            <a:endParaRPr lang="es-ES" dirty="0"/>
          </a:p>
        </p:txBody>
      </p:sp>
      <p:sp>
        <p:nvSpPr>
          <p:cNvPr id="3" name="Marcador de contenido 2">
            <a:extLst>
              <a:ext uri="{FF2B5EF4-FFF2-40B4-BE49-F238E27FC236}">
                <a16:creationId xmlns:a16="http://schemas.microsoft.com/office/drawing/2014/main" id="{89185C2D-1BBE-455A-929D-AD599EC70B4F}"/>
              </a:ext>
            </a:extLst>
          </p:cNvPr>
          <p:cNvSpPr>
            <a:spLocks noGrp="1"/>
          </p:cNvSpPr>
          <p:nvPr>
            <p:ph idx="1"/>
          </p:nvPr>
        </p:nvSpPr>
        <p:spPr>
          <a:xfrm>
            <a:off x="4611757" y="185531"/>
            <a:ext cx="7315200" cy="6334539"/>
          </a:xfrm>
        </p:spPr>
        <p:txBody>
          <a:bodyPr/>
          <a:lstStyle/>
          <a:p>
            <a:endParaRPr lang="es-ES" b="1" dirty="0"/>
          </a:p>
          <a:p>
            <a:endParaRPr lang="es-ES" b="1" dirty="0"/>
          </a:p>
          <a:p>
            <a:r>
              <a:rPr lang="es-ES" b="1" dirty="0"/>
              <a:t>Se caracteriza por la pervivencia del sistema gremial.</a:t>
            </a:r>
          </a:p>
          <a:p>
            <a:pPr marL="0" indent="0" algn="just">
              <a:buNone/>
            </a:pPr>
            <a:r>
              <a:rPr lang="en-GB" altLang="es-ES" b="1" dirty="0">
                <a:solidFill>
                  <a:srgbClr val="000000"/>
                </a:solidFill>
              </a:rPr>
              <a:t>El </a:t>
            </a:r>
            <a:r>
              <a:rPr lang="en-GB" altLang="es-ES" b="1" dirty="0" err="1">
                <a:solidFill>
                  <a:srgbClr val="000000"/>
                </a:solidFill>
              </a:rPr>
              <a:t>gremio</a:t>
            </a:r>
            <a:r>
              <a:rPr lang="en-GB" altLang="es-ES" b="1" dirty="0">
                <a:solidFill>
                  <a:srgbClr val="000000"/>
                </a:solidFill>
              </a:rPr>
              <a:t> era </a:t>
            </a:r>
            <a:r>
              <a:rPr lang="en-GB" altLang="es-ES" b="1" dirty="0" err="1">
                <a:solidFill>
                  <a:srgbClr val="000000"/>
                </a:solidFill>
              </a:rPr>
              <a:t>una</a:t>
            </a:r>
            <a:r>
              <a:rPr lang="en-GB" altLang="es-ES" b="1" dirty="0">
                <a:solidFill>
                  <a:srgbClr val="000000"/>
                </a:solidFill>
              </a:rPr>
              <a:t> </a:t>
            </a:r>
            <a:r>
              <a:rPr lang="en-GB" altLang="es-ES" b="1" dirty="0" err="1">
                <a:solidFill>
                  <a:srgbClr val="000000"/>
                </a:solidFill>
              </a:rPr>
              <a:t>agrupación</a:t>
            </a:r>
            <a:r>
              <a:rPr lang="en-GB" altLang="es-ES" b="1" dirty="0">
                <a:solidFill>
                  <a:srgbClr val="000000"/>
                </a:solidFill>
              </a:rPr>
              <a:t> de </a:t>
            </a:r>
            <a:r>
              <a:rPr lang="en-GB" altLang="es-ES" b="1" dirty="0" err="1">
                <a:solidFill>
                  <a:srgbClr val="000000"/>
                </a:solidFill>
              </a:rPr>
              <a:t>artesanos</a:t>
            </a:r>
            <a:r>
              <a:rPr lang="en-GB" altLang="es-ES" b="1" dirty="0">
                <a:solidFill>
                  <a:srgbClr val="000000"/>
                </a:solidFill>
              </a:rPr>
              <a:t> que </a:t>
            </a:r>
            <a:r>
              <a:rPr lang="en-GB" altLang="es-ES" b="1" dirty="0" err="1">
                <a:solidFill>
                  <a:srgbClr val="000000"/>
                </a:solidFill>
              </a:rPr>
              <a:t>controlaban</a:t>
            </a:r>
            <a:r>
              <a:rPr lang="en-GB" altLang="es-ES" b="1" dirty="0">
                <a:solidFill>
                  <a:srgbClr val="000000"/>
                </a:solidFill>
              </a:rPr>
              <a:t> </a:t>
            </a:r>
            <a:r>
              <a:rPr lang="en-GB" altLang="es-ES" b="1" dirty="0" err="1">
                <a:solidFill>
                  <a:srgbClr val="000000"/>
                </a:solidFill>
              </a:rPr>
              <a:t>en</a:t>
            </a:r>
            <a:r>
              <a:rPr lang="en-GB" altLang="es-ES" b="1" dirty="0">
                <a:solidFill>
                  <a:srgbClr val="000000"/>
                </a:solidFill>
              </a:rPr>
              <a:t> </a:t>
            </a:r>
            <a:r>
              <a:rPr lang="en-GB" altLang="es-ES" b="1" dirty="0" err="1">
                <a:solidFill>
                  <a:srgbClr val="000000"/>
                </a:solidFill>
              </a:rPr>
              <a:t>régimen</a:t>
            </a:r>
            <a:r>
              <a:rPr lang="en-GB" altLang="es-ES" b="1" dirty="0">
                <a:solidFill>
                  <a:srgbClr val="000000"/>
                </a:solidFill>
              </a:rPr>
              <a:t> de </a:t>
            </a:r>
            <a:r>
              <a:rPr lang="en-GB" altLang="es-ES" b="1" dirty="0" err="1">
                <a:solidFill>
                  <a:srgbClr val="000000"/>
                </a:solidFill>
              </a:rPr>
              <a:t>monopolio</a:t>
            </a:r>
            <a:r>
              <a:rPr lang="en-GB" altLang="es-ES" b="1" dirty="0">
                <a:solidFill>
                  <a:srgbClr val="000000"/>
                </a:solidFill>
              </a:rPr>
              <a:t> </a:t>
            </a:r>
            <a:r>
              <a:rPr lang="en-GB" altLang="es-ES" b="1" dirty="0" err="1">
                <a:solidFill>
                  <a:srgbClr val="000000"/>
                </a:solidFill>
              </a:rPr>
              <a:t>toda</a:t>
            </a:r>
            <a:r>
              <a:rPr lang="en-GB" altLang="es-ES" b="1" dirty="0">
                <a:solidFill>
                  <a:srgbClr val="000000"/>
                </a:solidFill>
              </a:rPr>
              <a:t> la </a:t>
            </a:r>
            <a:r>
              <a:rPr lang="en-GB" altLang="es-ES" b="1" dirty="0" err="1">
                <a:solidFill>
                  <a:srgbClr val="000000"/>
                </a:solidFill>
              </a:rPr>
              <a:t>producción</a:t>
            </a:r>
            <a:r>
              <a:rPr lang="en-GB" altLang="es-ES" b="1" dirty="0">
                <a:solidFill>
                  <a:srgbClr val="000000"/>
                </a:solidFill>
              </a:rPr>
              <a:t> </a:t>
            </a:r>
            <a:r>
              <a:rPr lang="en-GB" altLang="es-ES" b="1" dirty="0" err="1">
                <a:solidFill>
                  <a:srgbClr val="000000"/>
                </a:solidFill>
              </a:rPr>
              <a:t>artesanal</a:t>
            </a:r>
            <a:r>
              <a:rPr lang="en-GB" altLang="es-ES" b="1" dirty="0">
                <a:solidFill>
                  <a:srgbClr val="000000"/>
                </a:solidFill>
              </a:rPr>
              <a:t> de </a:t>
            </a:r>
            <a:r>
              <a:rPr lang="en-GB" altLang="es-ES" b="1" dirty="0" err="1">
                <a:solidFill>
                  <a:srgbClr val="000000"/>
                </a:solidFill>
              </a:rPr>
              <a:t>cada</a:t>
            </a:r>
            <a:r>
              <a:rPr lang="en-GB" altLang="es-ES" b="1" dirty="0">
                <a:solidFill>
                  <a:srgbClr val="000000"/>
                </a:solidFill>
              </a:rPr>
              <a:t> </a:t>
            </a:r>
            <a:r>
              <a:rPr lang="en-GB" altLang="es-ES" b="1" dirty="0" err="1">
                <a:solidFill>
                  <a:srgbClr val="000000"/>
                </a:solidFill>
              </a:rPr>
              <a:t>oficio</a:t>
            </a:r>
            <a:r>
              <a:rPr lang="en-GB" altLang="es-ES" b="1" dirty="0">
                <a:solidFill>
                  <a:srgbClr val="000000"/>
                </a:solidFill>
              </a:rPr>
              <a:t>.</a:t>
            </a:r>
          </a:p>
          <a:p>
            <a:pPr algn="just"/>
            <a:r>
              <a:rPr lang="en-GB" altLang="es-ES" b="1" dirty="0">
                <a:solidFill>
                  <a:srgbClr val="000000"/>
                </a:solidFill>
              </a:rPr>
              <a:t>El </a:t>
            </a:r>
            <a:r>
              <a:rPr lang="en-GB" altLang="es-ES" b="1" dirty="0" err="1">
                <a:solidFill>
                  <a:srgbClr val="000000"/>
                </a:solidFill>
              </a:rPr>
              <a:t>gremio</a:t>
            </a:r>
            <a:r>
              <a:rPr lang="en-GB" altLang="es-ES" b="1" dirty="0">
                <a:solidFill>
                  <a:srgbClr val="000000"/>
                </a:solidFill>
              </a:rPr>
              <a:t> </a:t>
            </a:r>
            <a:r>
              <a:rPr lang="en-GB" altLang="es-ES" b="1" dirty="0" err="1">
                <a:solidFill>
                  <a:srgbClr val="000000"/>
                </a:solidFill>
              </a:rPr>
              <a:t>controlaba</a:t>
            </a:r>
            <a:r>
              <a:rPr lang="en-GB" altLang="es-ES" b="1" dirty="0">
                <a:solidFill>
                  <a:srgbClr val="000000"/>
                </a:solidFill>
              </a:rPr>
              <a:t>: </a:t>
            </a:r>
          </a:p>
          <a:p>
            <a:pPr>
              <a:spcBef>
                <a:spcPct val="0"/>
              </a:spcBef>
              <a:buClr>
                <a:srgbClr val="000000"/>
              </a:buClr>
              <a:buFont typeface="Arial" panose="020B0604020202020204" pitchFamily="34" charset="0"/>
              <a:buChar char="-"/>
            </a:pPr>
            <a:r>
              <a:rPr lang="en-GB" altLang="es-ES" b="1" dirty="0">
                <a:solidFill>
                  <a:srgbClr val="000000"/>
                </a:solidFill>
              </a:rPr>
              <a:t> La </a:t>
            </a:r>
            <a:r>
              <a:rPr lang="en-GB" altLang="es-ES" b="1" dirty="0" err="1">
                <a:solidFill>
                  <a:srgbClr val="000000"/>
                </a:solidFill>
              </a:rPr>
              <a:t>calidad</a:t>
            </a:r>
            <a:r>
              <a:rPr lang="en-GB" altLang="es-ES" b="1" dirty="0">
                <a:solidFill>
                  <a:srgbClr val="000000"/>
                </a:solidFill>
              </a:rPr>
              <a:t> de la </a:t>
            </a:r>
            <a:r>
              <a:rPr lang="en-GB" altLang="es-ES" b="1" dirty="0" err="1">
                <a:solidFill>
                  <a:srgbClr val="000000"/>
                </a:solidFill>
              </a:rPr>
              <a:t>producción</a:t>
            </a:r>
            <a:endParaRPr lang="en-GB" altLang="es-ES" b="1" dirty="0">
              <a:solidFill>
                <a:srgbClr val="000000"/>
              </a:solidFill>
            </a:endParaRPr>
          </a:p>
          <a:p>
            <a:pPr>
              <a:spcBef>
                <a:spcPct val="0"/>
              </a:spcBef>
              <a:buClr>
                <a:srgbClr val="000000"/>
              </a:buClr>
              <a:buFont typeface="Arial" panose="020B0604020202020204" pitchFamily="34" charset="0"/>
              <a:buChar char="-"/>
            </a:pPr>
            <a:r>
              <a:rPr lang="en-GB" altLang="es-ES" b="1" dirty="0">
                <a:solidFill>
                  <a:srgbClr val="000000"/>
                </a:solidFill>
              </a:rPr>
              <a:t> El </a:t>
            </a:r>
            <a:r>
              <a:rPr lang="en-GB" altLang="es-ES" b="1" dirty="0" err="1">
                <a:solidFill>
                  <a:srgbClr val="000000"/>
                </a:solidFill>
              </a:rPr>
              <a:t>precio</a:t>
            </a:r>
            <a:r>
              <a:rPr lang="en-GB" altLang="es-ES" b="1" dirty="0">
                <a:solidFill>
                  <a:srgbClr val="000000"/>
                </a:solidFill>
              </a:rPr>
              <a:t> final</a:t>
            </a:r>
          </a:p>
          <a:p>
            <a:pPr>
              <a:spcBef>
                <a:spcPct val="0"/>
              </a:spcBef>
              <a:buClr>
                <a:srgbClr val="000000"/>
              </a:buClr>
              <a:buFont typeface="Arial" panose="020B0604020202020204" pitchFamily="34" charset="0"/>
              <a:buChar char="-"/>
            </a:pPr>
            <a:r>
              <a:rPr lang="en-GB" altLang="es-ES" b="1" dirty="0">
                <a:solidFill>
                  <a:srgbClr val="000000"/>
                </a:solidFill>
              </a:rPr>
              <a:t> El </a:t>
            </a:r>
            <a:r>
              <a:rPr lang="en-GB" altLang="es-ES" b="1" dirty="0" err="1">
                <a:solidFill>
                  <a:srgbClr val="000000"/>
                </a:solidFill>
              </a:rPr>
              <a:t>acceso</a:t>
            </a:r>
            <a:r>
              <a:rPr lang="en-GB" altLang="es-ES" b="1" dirty="0">
                <a:solidFill>
                  <a:srgbClr val="000000"/>
                </a:solidFill>
              </a:rPr>
              <a:t> al </a:t>
            </a:r>
            <a:r>
              <a:rPr lang="en-GB" altLang="es-ES" b="1" dirty="0" err="1">
                <a:solidFill>
                  <a:srgbClr val="000000"/>
                </a:solidFill>
              </a:rPr>
              <a:t>oficio</a:t>
            </a:r>
            <a:r>
              <a:rPr lang="en-GB" altLang="es-ES" b="1" dirty="0">
                <a:solidFill>
                  <a:srgbClr val="000000"/>
                </a:solidFill>
              </a:rPr>
              <a:t>.</a:t>
            </a:r>
          </a:p>
          <a:p>
            <a:pPr marL="0" indent="0">
              <a:spcBef>
                <a:spcPct val="0"/>
              </a:spcBef>
              <a:buClr>
                <a:srgbClr val="000000"/>
              </a:buClr>
              <a:buNone/>
            </a:pPr>
            <a:endParaRPr lang="en-GB" altLang="es-ES" b="1" dirty="0">
              <a:solidFill>
                <a:srgbClr val="000000"/>
              </a:solidFill>
            </a:endParaRPr>
          </a:p>
          <a:p>
            <a:pPr algn="just"/>
            <a:r>
              <a:rPr lang="en-GB" altLang="es-ES" b="1" dirty="0">
                <a:solidFill>
                  <a:srgbClr val="000000"/>
                </a:solidFill>
              </a:rPr>
              <a:t>El </a:t>
            </a:r>
            <a:r>
              <a:rPr lang="en-GB" altLang="es-ES" b="1" dirty="0" err="1">
                <a:solidFill>
                  <a:srgbClr val="000000"/>
                </a:solidFill>
              </a:rPr>
              <a:t>trabajo</a:t>
            </a:r>
            <a:r>
              <a:rPr lang="en-GB" altLang="es-ES" b="1" dirty="0">
                <a:solidFill>
                  <a:srgbClr val="000000"/>
                </a:solidFill>
              </a:rPr>
              <a:t> </a:t>
            </a:r>
            <a:r>
              <a:rPr lang="en-GB" altLang="es-ES" b="1" dirty="0" err="1">
                <a:solidFill>
                  <a:srgbClr val="000000"/>
                </a:solidFill>
              </a:rPr>
              <a:t>artesanal</a:t>
            </a:r>
            <a:r>
              <a:rPr lang="en-GB" altLang="es-ES" b="1" dirty="0">
                <a:solidFill>
                  <a:srgbClr val="000000"/>
                </a:solidFill>
              </a:rPr>
              <a:t> se </a:t>
            </a:r>
            <a:r>
              <a:rPr lang="en-GB" altLang="es-ES" b="1" dirty="0" err="1">
                <a:solidFill>
                  <a:srgbClr val="000000"/>
                </a:solidFill>
              </a:rPr>
              <a:t>basaba</a:t>
            </a:r>
            <a:r>
              <a:rPr lang="en-GB" altLang="es-ES" b="1" dirty="0">
                <a:solidFill>
                  <a:srgbClr val="000000"/>
                </a:solidFill>
              </a:rPr>
              <a:t> </a:t>
            </a:r>
            <a:r>
              <a:rPr lang="en-GB" altLang="es-ES" b="1" dirty="0" err="1">
                <a:solidFill>
                  <a:srgbClr val="000000"/>
                </a:solidFill>
              </a:rPr>
              <a:t>en</a:t>
            </a:r>
            <a:r>
              <a:rPr lang="en-GB" altLang="es-ES" b="1" dirty="0">
                <a:solidFill>
                  <a:srgbClr val="000000"/>
                </a:solidFill>
              </a:rPr>
              <a:t> </a:t>
            </a:r>
            <a:r>
              <a:rPr lang="en-GB" altLang="es-ES" b="1" dirty="0" err="1">
                <a:solidFill>
                  <a:srgbClr val="000000"/>
                </a:solidFill>
              </a:rPr>
              <a:t>pequeños</a:t>
            </a:r>
            <a:r>
              <a:rPr lang="en-GB" altLang="es-ES" b="1" dirty="0">
                <a:solidFill>
                  <a:srgbClr val="000000"/>
                </a:solidFill>
              </a:rPr>
              <a:t> </a:t>
            </a:r>
            <a:r>
              <a:rPr lang="en-GB" altLang="es-ES" b="1" dirty="0" err="1">
                <a:solidFill>
                  <a:srgbClr val="000000"/>
                </a:solidFill>
              </a:rPr>
              <a:t>talleres</a:t>
            </a:r>
            <a:r>
              <a:rPr lang="en-GB" altLang="es-ES" b="1" dirty="0">
                <a:solidFill>
                  <a:srgbClr val="000000"/>
                </a:solidFill>
              </a:rPr>
              <a:t> y </a:t>
            </a:r>
            <a:r>
              <a:rPr lang="en-GB" altLang="es-ES" b="1" dirty="0" err="1">
                <a:solidFill>
                  <a:srgbClr val="000000"/>
                </a:solidFill>
              </a:rPr>
              <a:t>en</a:t>
            </a:r>
            <a:r>
              <a:rPr lang="en-GB" altLang="es-ES" b="1" dirty="0">
                <a:solidFill>
                  <a:srgbClr val="000000"/>
                </a:solidFill>
              </a:rPr>
              <a:t> la </a:t>
            </a:r>
            <a:r>
              <a:rPr lang="en-GB" altLang="es-ES" b="1" dirty="0" err="1">
                <a:solidFill>
                  <a:srgbClr val="000000"/>
                </a:solidFill>
              </a:rPr>
              <a:t>elaboración</a:t>
            </a:r>
            <a:r>
              <a:rPr lang="en-GB" altLang="es-ES" b="1" dirty="0">
                <a:solidFill>
                  <a:srgbClr val="000000"/>
                </a:solidFill>
              </a:rPr>
              <a:t> de </a:t>
            </a:r>
            <a:r>
              <a:rPr lang="en-GB" altLang="es-ES" b="1" dirty="0" err="1">
                <a:solidFill>
                  <a:srgbClr val="000000"/>
                </a:solidFill>
              </a:rPr>
              <a:t>todos</a:t>
            </a:r>
            <a:r>
              <a:rPr lang="en-GB" altLang="es-ES" b="1" dirty="0">
                <a:solidFill>
                  <a:srgbClr val="000000"/>
                </a:solidFill>
              </a:rPr>
              <a:t> </a:t>
            </a:r>
            <a:r>
              <a:rPr lang="en-GB" altLang="es-ES" b="1" dirty="0" err="1">
                <a:solidFill>
                  <a:srgbClr val="000000"/>
                </a:solidFill>
              </a:rPr>
              <a:t>los</a:t>
            </a:r>
            <a:r>
              <a:rPr lang="en-GB" altLang="es-ES" b="1" dirty="0">
                <a:solidFill>
                  <a:srgbClr val="000000"/>
                </a:solidFill>
              </a:rPr>
              <a:t> </a:t>
            </a:r>
            <a:r>
              <a:rPr lang="en-GB" altLang="es-ES" b="1" dirty="0" err="1">
                <a:solidFill>
                  <a:srgbClr val="000000"/>
                </a:solidFill>
              </a:rPr>
              <a:t>procesos</a:t>
            </a:r>
            <a:r>
              <a:rPr lang="en-GB" altLang="es-ES" b="1" dirty="0">
                <a:solidFill>
                  <a:srgbClr val="000000"/>
                </a:solidFill>
              </a:rPr>
              <a:t> de la </a:t>
            </a:r>
            <a:r>
              <a:rPr lang="en-GB" altLang="es-ES" b="1" dirty="0" err="1">
                <a:solidFill>
                  <a:srgbClr val="000000"/>
                </a:solidFill>
              </a:rPr>
              <a:t>producción</a:t>
            </a:r>
            <a:endParaRPr lang="en-GB" altLang="es-ES" b="1" dirty="0">
              <a:solidFill>
                <a:srgbClr val="000000"/>
              </a:solidFill>
            </a:endParaRPr>
          </a:p>
          <a:p>
            <a:pPr algn="just"/>
            <a:endParaRPr lang="en-GB" altLang="es-ES" b="1" dirty="0">
              <a:solidFill>
                <a:srgbClr val="000000"/>
              </a:solidFill>
            </a:endParaRPr>
          </a:p>
          <a:p>
            <a:pPr marL="0" indent="0">
              <a:buNone/>
            </a:pPr>
            <a:endParaRPr lang="es-ES" b="1" dirty="0"/>
          </a:p>
        </p:txBody>
      </p:sp>
      <p:pic>
        <p:nvPicPr>
          <p:cNvPr id="5" name="Picture 15">
            <a:extLst>
              <a:ext uri="{FF2B5EF4-FFF2-40B4-BE49-F238E27FC236}">
                <a16:creationId xmlns:a16="http://schemas.microsoft.com/office/drawing/2014/main" id="{D3D2D096-A7C5-4A26-AB60-32658CFADE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327807" cy="334923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11">
            <a:extLst>
              <a:ext uri="{FF2B5EF4-FFF2-40B4-BE49-F238E27FC236}">
                <a16:creationId xmlns:a16="http://schemas.microsoft.com/office/drawing/2014/main" id="{2002F283-C4BF-42A8-8C9B-D5A748C3B879}"/>
              </a:ext>
            </a:extLst>
          </p:cNvPr>
          <p:cNvSpPr txBox="1">
            <a:spLocks noGrp="1" noChangeArrowheads="1"/>
          </p:cNvSpPr>
          <p:nvPr>
            <p:ph type="body" sz="half" idx="2"/>
          </p:nvPr>
        </p:nvSpPr>
        <p:spPr bwMode="auto">
          <a:xfrm>
            <a:off x="5936972" y="-40198"/>
            <a:ext cx="4293705" cy="802400"/>
          </a:xfrm>
          <a:prstGeom prst="rect">
            <a:avLst/>
          </a:prstGeom>
          <a:gradFill rotWithShape="0">
            <a:gsLst>
              <a:gs pos="0">
                <a:srgbClr val="FFCC99"/>
              </a:gs>
              <a:gs pos="100000">
                <a:srgbClr val="423528"/>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18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cs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cs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cs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
                <a:srgbClr val="000000"/>
              </a:buClr>
              <a:buFontTx/>
              <a:buNone/>
            </a:pPr>
            <a:endParaRPr lang="en-GB" altLang="es-ES" sz="1700" dirty="0">
              <a:solidFill>
                <a:srgbClr val="000000"/>
              </a:solidFill>
            </a:endParaRPr>
          </a:p>
          <a:p>
            <a:pPr eaLnBrk="1" hangingPunct="1">
              <a:spcBef>
                <a:spcPct val="0"/>
              </a:spcBef>
              <a:buClr>
                <a:srgbClr val="FFFFFF"/>
              </a:buClr>
              <a:buFontTx/>
              <a:buNone/>
            </a:pPr>
            <a:r>
              <a:rPr lang="en-GB" altLang="es-ES" sz="2400" b="1" dirty="0">
                <a:solidFill>
                  <a:srgbClr val="FFFFFF"/>
                </a:solidFill>
              </a:rPr>
              <a:t>La </a:t>
            </a:r>
            <a:r>
              <a:rPr lang="en-GB" altLang="es-ES" sz="2400" b="1" dirty="0" err="1">
                <a:solidFill>
                  <a:srgbClr val="FFFFFF"/>
                </a:solidFill>
              </a:rPr>
              <a:t>industria</a:t>
            </a:r>
            <a:r>
              <a:rPr lang="en-GB" altLang="es-ES" sz="2400" b="1" dirty="0">
                <a:solidFill>
                  <a:srgbClr val="FFFFFF"/>
                </a:solidFill>
              </a:rPr>
              <a:t> </a:t>
            </a:r>
            <a:r>
              <a:rPr lang="en-GB" altLang="es-ES" sz="2400" b="1" dirty="0" err="1">
                <a:solidFill>
                  <a:srgbClr val="FFFFFF"/>
                </a:solidFill>
              </a:rPr>
              <a:t>artesanal</a:t>
            </a:r>
            <a:r>
              <a:rPr lang="en-GB" altLang="es-ES" sz="2400" b="1" dirty="0">
                <a:solidFill>
                  <a:srgbClr val="FFFFFF"/>
                </a:solidFill>
              </a:rPr>
              <a:t> </a:t>
            </a:r>
          </a:p>
        </p:txBody>
      </p:sp>
      <p:pic>
        <p:nvPicPr>
          <p:cNvPr id="7" name="Picture 5" descr="09_textil">
            <a:hlinkClick r:id="rId3"/>
            <a:extLst>
              <a:ext uri="{FF2B5EF4-FFF2-40B4-BE49-F238E27FC236}">
                <a16:creationId xmlns:a16="http://schemas.microsoft.com/office/drawing/2014/main" id="{F9A4DD05-4095-4DDF-8C48-34B9DD71C2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044793"/>
            <a:ext cx="4327807" cy="281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282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fill="hold" nodeType="afterEffect">
                                  <p:stCondLst>
                                    <p:cond delay="0"/>
                                  </p:stCondLst>
                                  <p:childTnLst>
                                    <p:set>
                                      <p:cBhvr additive="repl">
                                        <p:cTn id="6" dur="1" fill="hold">
                                          <p:stCondLst>
                                            <p:cond delay="0"/>
                                          </p:stCondLst>
                                        </p:cTn>
                                        <p:tgtEl>
                                          <p:spTgt spid="5"/>
                                        </p:tgtEl>
                                        <p:attrNameLst>
                                          <p:attrName>style.visibility</p:attrName>
                                        </p:attrNameLst>
                                      </p:cBhvr>
                                      <p:to>
                                        <p:strVal val="visible"/>
                                      </p:to>
                                    </p:set>
                                    <p:animEffect transition="in" filter="fade">
                                      <p:cBhvr additive="repl">
                                        <p:cTn id="7" dur="1000"/>
                                        <p:tgtEl>
                                          <p:spTgt spid="5"/>
                                        </p:tgtEl>
                                      </p:cBhvr>
                                    </p:animEffect>
                                    <p:anim calcmode="lin" valueType="num">
                                      <p:cBhvr additive="repl">
                                        <p:cTn id="8" dur="1000" fill="hold"/>
                                        <p:tgtEl>
                                          <p:spTgt spid="5"/>
                                        </p:tgtEl>
                                        <p:attrNameLst>
                                          <p:attrName>ppt_x</p:attrName>
                                        </p:attrNameLst>
                                      </p:cBhvr>
                                      <p:tavLst>
                                        <p:tav tm="100000">
                                          <p:val>
                                            <p:strVal val="#ppt_x"/>
                                          </p:val>
                                        </p:tav>
                                        <p:tav>
                                          <p:val>
                                            <p:strVal val="#ppt_x"/>
                                          </p:val>
                                        </p:tav>
                                      </p:tavLst>
                                    </p:anim>
                                    <p:anim calcmode="lin" valueType="num">
                                      <p:cBhvr additive="repl">
                                        <p:cTn id="9" dur="1000" fill="hold"/>
                                        <p:tgtEl>
                                          <p:spTgt spid="5"/>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9DCC45-4079-4CE2-ABD2-4AA3D6C7DF00}"/>
              </a:ext>
            </a:extLst>
          </p:cNvPr>
          <p:cNvSpPr>
            <a:spLocks noGrp="1"/>
          </p:cNvSpPr>
          <p:nvPr>
            <p:ph type="title"/>
          </p:nvPr>
        </p:nvSpPr>
        <p:spPr/>
        <p:txBody>
          <a:bodyPr/>
          <a:lstStyle/>
          <a:p>
            <a:endParaRPr lang="es-ES" dirty="0">
              <a:solidFill>
                <a:schemeClr val="bg1"/>
              </a:solidFill>
            </a:endParaRPr>
          </a:p>
        </p:txBody>
      </p:sp>
      <p:sp>
        <p:nvSpPr>
          <p:cNvPr id="4" name="Marcador de texto 3">
            <a:extLst>
              <a:ext uri="{FF2B5EF4-FFF2-40B4-BE49-F238E27FC236}">
                <a16:creationId xmlns:a16="http://schemas.microsoft.com/office/drawing/2014/main" id="{0A65F4D6-1C36-46B8-82D9-E376F5567F12}"/>
              </a:ext>
            </a:extLst>
          </p:cNvPr>
          <p:cNvSpPr>
            <a:spLocks noGrp="1"/>
          </p:cNvSpPr>
          <p:nvPr>
            <p:ph type="body" sz="half" idx="2"/>
          </p:nvPr>
        </p:nvSpPr>
        <p:spPr/>
        <p:txBody>
          <a:bodyPr>
            <a:normAutofit/>
          </a:bodyPr>
          <a:lstStyle/>
          <a:p>
            <a:r>
              <a:rPr lang="es-ES" sz="2800" b="1" dirty="0"/>
              <a:t>El sistema de trabajo</a:t>
            </a:r>
          </a:p>
          <a:p>
            <a:r>
              <a:rPr lang="es-ES" sz="2800" b="1" dirty="0"/>
              <a:t> a domicilio </a:t>
            </a:r>
          </a:p>
          <a:p>
            <a:r>
              <a:rPr lang="es-ES" sz="2800" b="1" dirty="0"/>
              <a:t>(</a:t>
            </a:r>
            <a:r>
              <a:rPr lang="es-ES" sz="2800" b="1" dirty="0" err="1"/>
              <a:t>domestic</a:t>
            </a:r>
            <a:r>
              <a:rPr lang="es-ES" sz="2800" b="1" dirty="0"/>
              <a:t> </a:t>
            </a:r>
            <a:r>
              <a:rPr lang="es-ES" sz="2800" b="1" dirty="0" err="1"/>
              <a:t>system</a:t>
            </a:r>
            <a:r>
              <a:rPr lang="es-ES" sz="2400" dirty="0"/>
              <a:t>)</a:t>
            </a:r>
          </a:p>
        </p:txBody>
      </p:sp>
      <p:sp>
        <p:nvSpPr>
          <p:cNvPr id="5" name="Text Box 11">
            <a:extLst>
              <a:ext uri="{FF2B5EF4-FFF2-40B4-BE49-F238E27FC236}">
                <a16:creationId xmlns:a16="http://schemas.microsoft.com/office/drawing/2014/main" id="{FC740DEF-2DDA-490A-A3B0-89704B86EC77}"/>
              </a:ext>
            </a:extLst>
          </p:cNvPr>
          <p:cNvSpPr txBox="1">
            <a:spLocks noChangeArrowheads="1"/>
          </p:cNvSpPr>
          <p:nvPr/>
        </p:nvSpPr>
        <p:spPr bwMode="auto">
          <a:xfrm>
            <a:off x="1544901" y="73024"/>
            <a:ext cx="3925805" cy="956288"/>
          </a:xfrm>
          <a:prstGeom prst="rect">
            <a:avLst/>
          </a:prstGeom>
          <a:gradFill rotWithShape="0">
            <a:gsLst>
              <a:gs pos="0">
                <a:srgbClr val="FFCC99"/>
              </a:gs>
              <a:gs pos="100000">
                <a:srgbClr val="423528"/>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cs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cs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cs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
                <a:srgbClr val="000000"/>
              </a:buClr>
              <a:buFontTx/>
              <a:buNone/>
            </a:pPr>
            <a:endParaRPr lang="en-GB" altLang="es-ES" sz="2800" b="1" dirty="0"/>
          </a:p>
          <a:p>
            <a:pPr eaLnBrk="1" hangingPunct="1">
              <a:spcBef>
                <a:spcPct val="0"/>
              </a:spcBef>
              <a:buClr>
                <a:srgbClr val="FFFFFF"/>
              </a:buClr>
              <a:buFontTx/>
              <a:buNone/>
            </a:pPr>
            <a:r>
              <a:rPr lang="en-GB" altLang="es-ES" sz="2800" b="1" dirty="0">
                <a:solidFill>
                  <a:schemeClr val="bg1"/>
                </a:solidFill>
              </a:rPr>
              <a:t>La </a:t>
            </a:r>
            <a:r>
              <a:rPr lang="en-GB" altLang="es-ES" sz="2800" b="1" dirty="0" err="1">
                <a:solidFill>
                  <a:schemeClr val="bg1"/>
                </a:solidFill>
              </a:rPr>
              <a:t>industria</a:t>
            </a:r>
            <a:r>
              <a:rPr lang="en-GB" altLang="es-ES" sz="2800" b="1" dirty="0">
                <a:solidFill>
                  <a:schemeClr val="bg1"/>
                </a:solidFill>
              </a:rPr>
              <a:t> </a:t>
            </a:r>
            <a:r>
              <a:rPr lang="en-GB" altLang="es-ES" sz="2800" b="1" dirty="0" err="1">
                <a:solidFill>
                  <a:schemeClr val="bg1"/>
                </a:solidFill>
              </a:rPr>
              <a:t>artesanal</a:t>
            </a:r>
            <a:r>
              <a:rPr lang="en-GB" altLang="es-ES" sz="2800" b="1" dirty="0">
                <a:solidFill>
                  <a:schemeClr val="bg1"/>
                </a:solidFill>
              </a:rPr>
              <a:t> </a:t>
            </a:r>
          </a:p>
        </p:txBody>
      </p:sp>
      <p:sp>
        <p:nvSpPr>
          <p:cNvPr id="6" name="Rectangle 2">
            <a:extLst>
              <a:ext uri="{FF2B5EF4-FFF2-40B4-BE49-F238E27FC236}">
                <a16:creationId xmlns:a16="http://schemas.microsoft.com/office/drawing/2014/main" id="{53CB2E60-E1EF-45A4-ADB3-C46060900D7A}"/>
              </a:ext>
            </a:extLst>
          </p:cNvPr>
          <p:cNvSpPr>
            <a:spLocks noChangeArrowheads="1"/>
          </p:cNvSpPr>
          <p:nvPr/>
        </p:nvSpPr>
        <p:spPr bwMode="auto">
          <a:xfrm>
            <a:off x="11953460" y="73024"/>
            <a:ext cx="238539" cy="6784976"/>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sp>
        <p:nvSpPr>
          <p:cNvPr id="7" name="Rectángulo 6">
            <a:extLst>
              <a:ext uri="{FF2B5EF4-FFF2-40B4-BE49-F238E27FC236}">
                <a16:creationId xmlns:a16="http://schemas.microsoft.com/office/drawing/2014/main" id="{18ACCF58-A108-48A9-9328-A39F7C35DA6B}"/>
              </a:ext>
            </a:extLst>
          </p:cNvPr>
          <p:cNvSpPr/>
          <p:nvPr/>
        </p:nvSpPr>
        <p:spPr>
          <a:xfrm>
            <a:off x="869822" y="1966947"/>
            <a:ext cx="4707052" cy="523220"/>
          </a:xfrm>
          <a:prstGeom prst="rect">
            <a:avLst/>
          </a:prstGeom>
        </p:spPr>
        <p:txBody>
          <a:bodyPr wrap="square">
            <a:spAutoFit/>
          </a:bodyPr>
          <a:lstStyle/>
          <a:p>
            <a:pPr algn="ctr">
              <a:spcBef>
                <a:spcPct val="0"/>
              </a:spcBef>
              <a:buClr>
                <a:srgbClr val="4D4D4D"/>
              </a:buClr>
            </a:pPr>
            <a:r>
              <a:rPr lang="en-GB" altLang="es-ES" sz="2800" b="1" dirty="0" err="1">
                <a:solidFill>
                  <a:srgbClr val="4D4D4D"/>
                </a:solidFill>
              </a:rPr>
              <a:t>Nuevas</a:t>
            </a:r>
            <a:r>
              <a:rPr lang="en-GB" altLang="es-ES" sz="2800" b="1" dirty="0">
                <a:solidFill>
                  <a:srgbClr val="4D4D4D"/>
                </a:solidFill>
              </a:rPr>
              <a:t> </a:t>
            </a:r>
            <a:r>
              <a:rPr lang="en-GB" altLang="es-ES" sz="2800" b="1" dirty="0" err="1">
                <a:solidFill>
                  <a:srgbClr val="4D4D4D"/>
                </a:solidFill>
              </a:rPr>
              <a:t>formas</a:t>
            </a:r>
            <a:r>
              <a:rPr lang="en-GB" altLang="es-ES" sz="2800" b="1" dirty="0">
                <a:solidFill>
                  <a:srgbClr val="4D4D4D"/>
                </a:solidFill>
              </a:rPr>
              <a:t> de </a:t>
            </a:r>
            <a:r>
              <a:rPr lang="en-GB" altLang="es-ES" sz="2800" b="1" dirty="0" err="1">
                <a:solidFill>
                  <a:srgbClr val="4D4D4D"/>
                </a:solidFill>
              </a:rPr>
              <a:t>producción</a:t>
            </a:r>
            <a:endParaRPr lang="en-GB" altLang="es-ES" sz="2800" b="1" dirty="0">
              <a:solidFill>
                <a:srgbClr val="4D4D4D"/>
              </a:solidFill>
            </a:endParaRPr>
          </a:p>
        </p:txBody>
      </p:sp>
      <p:pic>
        <p:nvPicPr>
          <p:cNvPr id="8" name="Picture 8">
            <a:extLst>
              <a:ext uri="{FF2B5EF4-FFF2-40B4-BE49-F238E27FC236}">
                <a16:creationId xmlns:a16="http://schemas.microsoft.com/office/drawing/2014/main" id="{8103E8DF-AEF7-483C-A0FD-BEFC2FD553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6414" b="77257"/>
          <a:stretch>
            <a:fillRect/>
          </a:stretch>
        </p:blipFill>
        <p:spPr bwMode="auto">
          <a:xfrm>
            <a:off x="5483870" y="745293"/>
            <a:ext cx="2192337" cy="1377950"/>
          </a:xfrm>
          <a:prstGeom prst="rect">
            <a:avLst/>
          </a:prstGeom>
          <a:noFill/>
          <a:ln>
            <a:noFill/>
          </a:ln>
          <a:effectLst/>
          <a:extLst>
            <a:ext uri="{909E8E84-426E-40DD-AFC4-6F175D3DCCD1}">
              <a14:hiddenFill xmlns:a14="http://schemas.microsoft.com/office/drawing/2010/main">
                <a:blipFill dpi="0" rotWithShape="0">
                  <a:blip/>
                  <a:srcRect r="36414" b="77257"/>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 name="Rectángulo 9">
            <a:extLst>
              <a:ext uri="{FF2B5EF4-FFF2-40B4-BE49-F238E27FC236}">
                <a16:creationId xmlns:a16="http://schemas.microsoft.com/office/drawing/2014/main" id="{B42792E4-19AF-4F8D-9946-A2B8BBA28FFB}"/>
              </a:ext>
            </a:extLst>
          </p:cNvPr>
          <p:cNvSpPr/>
          <p:nvPr/>
        </p:nvSpPr>
        <p:spPr>
          <a:xfrm>
            <a:off x="7689371" y="713751"/>
            <a:ext cx="3797113" cy="8549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altLang="es-ES" b="1" dirty="0">
                <a:solidFill>
                  <a:srgbClr val="000000"/>
                </a:solidFill>
              </a:rPr>
              <a:t>Un </a:t>
            </a:r>
            <a:r>
              <a:rPr lang="en-GB" altLang="es-ES" b="1" dirty="0" err="1">
                <a:solidFill>
                  <a:srgbClr val="000000"/>
                </a:solidFill>
              </a:rPr>
              <a:t>empresario</a:t>
            </a:r>
            <a:r>
              <a:rPr lang="en-GB" altLang="es-ES" b="1" dirty="0">
                <a:solidFill>
                  <a:srgbClr val="000000"/>
                </a:solidFill>
              </a:rPr>
              <a:t> </a:t>
            </a:r>
            <a:r>
              <a:rPr lang="en-GB" altLang="es-ES" b="1" dirty="0" err="1">
                <a:solidFill>
                  <a:srgbClr val="000000"/>
                </a:solidFill>
              </a:rPr>
              <a:t>capitalista</a:t>
            </a:r>
            <a:r>
              <a:rPr lang="en-GB" altLang="es-ES" b="1" dirty="0">
                <a:solidFill>
                  <a:srgbClr val="000000"/>
                </a:solidFill>
              </a:rPr>
              <a:t> </a:t>
            </a:r>
            <a:r>
              <a:rPr lang="en-GB" altLang="es-ES" b="1" dirty="0" err="1">
                <a:solidFill>
                  <a:srgbClr val="000000"/>
                </a:solidFill>
              </a:rPr>
              <a:t>compra</a:t>
            </a:r>
            <a:r>
              <a:rPr lang="en-GB" altLang="es-ES" b="1" dirty="0">
                <a:solidFill>
                  <a:srgbClr val="000000"/>
                </a:solidFill>
              </a:rPr>
              <a:t> la </a:t>
            </a:r>
            <a:r>
              <a:rPr lang="en-GB" altLang="es-ES" b="1" dirty="0" err="1">
                <a:solidFill>
                  <a:srgbClr val="000000"/>
                </a:solidFill>
              </a:rPr>
              <a:t>materia</a:t>
            </a:r>
            <a:r>
              <a:rPr lang="en-GB" altLang="es-ES" b="1" dirty="0">
                <a:solidFill>
                  <a:srgbClr val="000000"/>
                </a:solidFill>
              </a:rPr>
              <a:t> prima y la </a:t>
            </a:r>
            <a:r>
              <a:rPr lang="en-GB" altLang="es-ES" b="1" dirty="0" err="1">
                <a:solidFill>
                  <a:srgbClr val="000000"/>
                </a:solidFill>
              </a:rPr>
              <a:t>distribuye</a:t>
            </a:r>
            <a:r>
              <a:rPr lang="en-GB" altLang="es-ES" b="1" dirty="0">
                <a:solidFill>
                  <a:srgbClr val="000000"/>
                </a:solidFill>
              </a:rPr>
              <a:t> entre </a:t>
            </a:r>
            <a:r>
              <a:rPr lang="en-GB" altLang="es-ES" b="1" dirty="0" err="1">
                <a:solidFill>
                  <a:srgbClr val="000000"/>
                </a:solidFill>
              </a:rPr>
              <a:t>familias</a:t>
            </a:r>
            <a:r>
              <a:rPr lang="en-GB" altLang="es-ES" b="1" dirty="0">
                <a:solidFill>
                  <a:srgbClr val="000000"/>
                </a:solidFill>
              </a:rPr>
              <a:t> </a:t>
            </a:r>
            <a:r>
              <a:rPr lang="en-GB" altLang="es-ES" b="1" dirty="0" err="1">
                <a:solidFill>
                  <a:srgbClr val="000000"/>
                </a:solidFill>
              </a:rPr>
              <a:t>campesinas</a:t>
            </a:r>
            <a:endParaRPr lang="en-GB" altLang="es-ES" b="1" dirty="0">
              <a:solidFill>
                <a:srgbClr val="000000"/>
              </a:solidFill>
            </a:endParaRPr>
          </a:p>
        </p:txBody>
      </p:sp>
      <p:sp>
        <p:nvSpPr>
          <p:cNvPr id="11" name="AutoShape 16">
            <a:extLst>
              <a:ext uri="{FF2B5EF4-FFF2-40B4-BE49-F238E27FC236}">
                <a16:creationId xmlns:a16="http://schemas.microsoft.com/office/drawing/2014/main" id="{A772E40F-196E-4AB3-9BD8-1C8A54E48A68}"/>
              </a:ext>
            </a:extLst>
          </p:cNvPr>
          <p:cNvSpPr>
            <a:spLocks noGrp="1" noChangeArrowheads="1"/>
          </p:cNvSpPr>
          <p:nvPr>
            <p:ph idx="1"/>
          </p:nvPr>
        </p:nvSpPr>
        <p:spPr bwMode="auto">
          <a:xfrm rot="1800000">
            <a:off x="7734727" y="1499902"/>
            <a:ext cx="349939" cy="875895"/>
          </a:xfrm>
          <a:prstGeom prst="downArrow">
            <a:avLst>
              <a:gd name="adj1" fmla="val 50000"/>
              <a:gd name="adj2" fmla="val 37805"/>
            </a:avLst>
          </a:prstGeom>
          <a:solidFill>
            <a:srgbClr val="FFCC99"/>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dirty="0"/>
          </a:p>
        </p:txBody>
      </p:sp>
      <p:pic>
        <p:nvPicPr>
          <p:cNvPr id="12" name="Picture 14">
            <a:extLst>
              <a:ext uri="{FF2B5EF4-FFF2-40B4-BE49-F238E27FC236}">
                <a16:creationId xmlns:a16="http://schemas.microsoft.com/office/drawing/2014/main" id="{67FC5B07-227E-4865-80DC-2286CEAA21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5369" t="22537" b="51100"/>
          <a:stretch>
            <a:fillRect/>
          </a:stretch>
        </p:blipFill>
        <p:spPr bwMode="auto">
          <a:xfrm>
            <a:off x="10498864" y="1568658"/>
            <a:ext cx="1476375" cy="1974850"/>
          </a:xfrm>
          <a:prstGeom prst="rect">
            <a:avLst/>
          </a:prstGeom>
          <a:noFill/>
          <a:ln>
            <a:noFill/>
          </a:ln>
          <a:effectLst/>
          <a:extLst>
            <a:ext uri="{909E8E84-426E-40DD-AFC4-6F175D3DCCD1}">
              <a14:hiddenFill xmlns:a14="http://schemas.microsoft.com/office/drawing/2010/main">
                <a:blipFill dpi="0" rotWithShape="0">
                  <a:blip/>
                  <a:srcRect l="65369" t="22537" b="51100"/>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Rectángulo 12">
            <a:extLst>
              <a:ext uri="{FF2B5EF4-FFF2-40B4-BE49-F238E27FC236}">
                <a16:creationId xmlns:a16="http://schemas.microsoft.com/office/drawing/2014/main" id="{B710BA4F-49A0-42CE-A52E-C7040E367505}"/>
              </a:ext>
            </a:extLst>
          </p:cNvPr>
          <p:cNvSpPr/>
          <p:nvPr/>
        </p:nvSpPr>
        <p:spPr>
          <a:xfrm>
            <a:off x="7103165" y="2421173"/>
            <a:ext cx="3395699" cy="8383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ct val="0"/>
              </a:spcBef>
              <a:buClr>
                <a:srgbClr val="000000"/>
              </a:buClr>
            </a:pPr>
            <a:r>
              <a:rPr lang="en-GB" altLang="es-ES" b="1" dirty="0">
                <a:solidFill>
                  <a:srgbClr val="000000"/>
                </a:solidFill>
              </a:rPr>
              <a:t>Los </a:t>
            </a:r>
            <a:r>
              <a:rPr lang="en-GB" altLang="es-ES" b="1" dirty="0" err="1">
                <a:solidFill>
                  <a:srgbClr val="000000"/>
                </a:solidFill>
              </a:rPr>
              <a:t>campesinos</a:t>
            </a:r>
            <a:r>
              <a:rPr lang="en-GB" altLang="es-ES" b="1" dirty="0">
                <a:solidFill>
                  <a:srgbClr val="000000"/>
                </a:solidFill>
              </a:rPr>
              <a:t> </a:t>
            </a:r>
            <a:r>
              <a:rPr lang="en-GB" altLang="es-ES" b="1" dirty="0" err="1">
                <a:solidFill>
                  <a:srgbClr val="000000"/>
                </a:solidFill>
              </a:rPr>
              <a:t>fabrican</a:t>
            </a:r>
            <a:r>
              <a:rPr lang="en-GB" altLang="es-ES" b="1" dirty="0">
                <a:solidFill>
                  <a:srgbClr val="000000"/>
                </a:solidFill>
              </a:rPr>
              <a:t> la </a:t>
            </a:r>
            <a:r>
              <a:rPr lang="en-GB" altLang="es-ES" b="1" dirty="0" err="1">
                <a:solidFill>
                  <a:srgbClr val="000000"/>
                </a:solidFill>
              </a:rPr>
              <a:t>mercancía</a:t>
            </a:r>
            <a:r>
              <a:rPr lang="en-GB" altLang="es-ES" b="1" dirty="0">
                <a:solidFill>
                  <a:srgbClr val="000000"/>
                </a:solidFill>
              </a:rPr>
              <a:t> </a:t>
            </a:r>
            <a:r>
              <a:rPr lang="en-GB" altLang="es-ES" b="1" dirty="0" err="1">
                <a:solidFill>
                  <a:srgbClr val="000000"/>
                </a:solidFill>
              </a:rPr>
              <a:t>en</a:t>
            </a:r>
            <a:r>
              <a:rPr lang="en-GB" altLang="es-ES" b="1" dirty="0">
                <a:solidFill>
                  <a:srgbClr val="000000"/>
                </a:solidFill>
              </a:rPr>
              <a:t> </a:t>
            </a:r>
            <a:r>
              <a:rPr lang="en-GB" altLang="es-ES" b="1" dirty="0" err="1">
                <a:solidFill>
                  <a:srgbClr val="000000"/>
                </a:solidFill>
              </a:rPr>
              <a:t>los</a:t>
            </a:r>
            <a:r>
              <a:rPr lang="en-GB" altLang="es-ES" b="1" dirty="0">
                <a:solidFill>
                  <a:srgbClr val="000000"/>
                </a:solidFill>
              </a:rPr>
              <a:t> </a:t>
            </a:r>
            <a:r>
              <a:rPr lang="en-GB" altLang="es-ES" b="1" dirty="0" err="1">
                <a:solidFill>
                  <a:srgbClr val="000000"/>
                </a:solidFill>
              </a:rPr>
              <a:t>meses</a:t>
            </a:r>
            <a:r>
              <a:rPr lang="en-GB" altLang="es-ES" b="1" dirty="0">
                <a:solidFill>
                  <a:srgbClr val="000000"/>
                </a:solidFill>
              </a:rPr>
              <a:t> de </a:t>
            </a:r>
            <a:r>
              <a:rPr lang="en-GB" altLang="es-ES" b="1" dirty="0" err="1">
                <a:solidFill>
                  <a:srgbClr val="000000"/>
                </a:solidFill>
              </a:rPr>
              <a:t>descanso</a:t>
            </a:r>
            <a:r>
              <a:rPr lang="en-GB" altLang="es-ES" b="1" dirty="0">
                <a:solidFill>
                  <a:srgbClr val="000000"/>
                </a:solidFill>
              </a:rPr>
              <a:t> </a:t>
            </a:r>
            <a:r>
              <a:rPr lang="en-GB" altLang="es-ES" b="1" dirty="0" err="1">
                <a:solidFill>
                  <a:srgbClr val="000000"/>
                </a:solidFill>
              </a:rPr>
              <a:t>agrario</a:t>
            </a:r>
            <a:endParaRPr lang="en-GB" altLang="es-ES" b="1" dirty="0">
              <a:solidFill>
                <a:srgbClr val="000000"/>
              </a:solidFill>
            </a:endParaRPr>
          </a:p>
        </p:txBody>
      </p:sp>
      <p:sp>
        <p:nvSpPr>
          <p:cNvPr id="14" name="AutoShape 21">
            <a:extLst>
              <a:ext uri="{FF2B5EF4-FFF2-40B4-BE49-F238E27FC236}">
                <a16:creationId xmlns:a16="http://schemas.microsoft.com/office/drawing/2014/main" id="{68AC9C8A-8930-4464-8B0F-FDBA2430B232}"/>
              </a:ext>
            </a:extLst>
          </p:cNvPr>
          <p:cNvSpPr>
            <a:spLocks noChangeArrowheads="1"/>
          </p:cNvSpPr>
          <p:nvPr/>
        </p:nvSpPr>
        <p:spPr bwMode="auto">
          <a:xfrm rot="19560000">
            <a:off x="7556969" y="3342362"/>
            <a:ext cx="409692" cy="716354"/>
          </a:xfrm>
          <a:prstGeom prst="downArrow">
            <a:avLst>
              <a:gd name="adj1" fmla="val 50000"/>
              <a:gd name="adj2" fmla="val 40000"/>
            </a:avLst>
          </a:prstGeom>
          <a:solidFill>
            <a:srgbClr val="FFCC99"/>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pic>
        <p:nvPicPr>
          <p:cNvPr id="15" name="Picture 19">
            <a:extLst>
              <a:ext uri="{FF2B5EF4-FFF2-40B4-BE49-F238E27FC236}">
                <a16:creationId xmlns:a16="http://schemas.microsoft.com/office/drawing/2014/main" id="{2F547917-CA34-49A6-9FD5-383EF97F1D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7790" b="52950"/>
          <a:stretch>
            <a:fillRect/>
          </a:stretch>
        </p:blipFill>
        <p:spPr bwMode="auto">
          <a:xfrm>
            <a:off x="5187832" y="4027707"/>
            <a:ext cx="2349500" cy="1533525"/>
          </a:xfrm>
          <a:prstGeom prst="rect">
            <a:avLst/>
          </a:prstGeom>
          <a:noFill/>
          <a:ln>
            <a:noFill/>
          </a:ln>
          <a:effectLst/>
          <a:extLst>
            <a:ext uri="{909E8E84-426E-40DD-AFC4-6F175D3DCCD1}">
              <a14:hiddenFill xmlns:a14="http://schemas.microsoft.com/office/drawing/2010/main">
                <a:blipFill dpi="0" rotWithShape="0">
                  <a:blip/>
                  <a:srcRect r="37790" b="52950"/>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 name="Rectángulo 16">
            <a:extLst>
              <a:ext uri="{FF2B5EF4-FFF2-40B4-BE49-F238E27FC236}">
                <a16:creationId xmlns:a16="http://schemas.microsoft.com/office/drawing/2014/main" id="{1AA1BB7E-BCB1-4F2A-8C0F-E7792F9DC215}"/>
              </a:ext>
            </a:extLst>
          </p:cNvPr>
          <p:cNvSpPr/>
          <p:nvPr/>
        </p:nvSpPr>
        <p:spPr>
          <a:xfrm>
            <a:off x="7537332" y="4112030"/>
            <a:ext cx="4416127" cy="682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b="1" dirty="0">
                <a:solidFill>
                  <a:schemeClr val="tx1"/>
                </a:solidFill>
              </a:rPr>
              <a:t>El empresario capitalista recoge la mercancía</a:t>
            </a:r>
          </a:p>
        </p:txBody>
      </p:sp>
      <p:sp>
        <p:nvSpPr>
          <p:cNvPr id="18" name="AutoShape 22">
            <a:extLst>
              <a:ext uri="{FF2B5EF4-FFF2-40B4-BE49-F238E27FC236}">
                <a16:creationId xmlns:a16="http://schemas.microsoft.com/office/drawing/2014/main" id="{BB5FA823-5F52-45EB-942A-226F4DA55332}"/>
              </a:ext>
            </a:extLst>
          </p:cNvPr>
          <p:cNvSpPr>
            <a:spLocks noChangeArrowheads="1"/>
          </p:cNvSpPr>
          <p:nvPr/>
        </p:nvSpPr>
        <p:spPr bwMode="auto">
          <a:xfrm rot="1080000">
            <a:off x="8182734" y="4783936"/>
            <a:ext cx="350924" cy="1210374"/>
          </a:xfrm>
          <a:prstGeom prst="downArrow">
            <a:avLst>
              <a:gd name="adj1" fmla="val 50000"/>
              <a:gd name="adj2" fmla="val 88477"/>
            </a:avLst>
          </a:prstGeom>
          <a:solidFill>
            <a:srgbClr val="FFCC99"/>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pic>
        <p:nvPicPr>
          <p:cNvPr id="19" name="Picture 20">
            <a:extLst>
              <a:ext uri="{FF2B5EF4-FFF2-40B4-BE49-F238E27FC236}">
                <a16:creationId xmlns:a16="http://schemas.microsoft.com/office/drawing/2014/main" id="{D4FACE07-17A0-4B11-97DA-C8E318DB6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896" t="51721"/>
          <a:stretch>
            <a:fillRect/>
          </a:stretch>
        </p:blipFill>
        <p:spPr bwMode="auto">
          <a:xfrm>
            <a:off x="9592845" y="5362575"/>
            <a:ext cx="2371725" cy="1495425"/>
          </a:xfrm>
          <a:prstGeom prst="rect">
            <a:avLst/>
          </a:prstGeom>
          <a:noFill/>
          <a:ln>
            <a:noFill/>
          </a:ln>
          <a:effectLst/>
          <a:extLst>
            <a:ext uri="{909E8E84-426E-40DD-AFC4-6F175D3DCCD1}">
              <a14:hiddenFill xmlns:a14="http://schemas.microsoft.com/office/drawing/2010/main">
                <a:blipFill dpi="0" rotWithShape="0">
                  <a:blip/>
                  <a:srcRect l="33896" t="51721"/>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 name="Rectángulo 19">
            <a:extLst>
              <a:ext uri="{FF2B5EF4-FFF2-40B4-BE49-F238E27FC236}">
                <a16:creationId xmlns:a16="http://schemas.microsoft.com/office/drawing/2014/main" id="{05166B10-CEFC-4BF7-8581-4245EA6ADB51}"/>
              </a:ext>
            </a:extLst>
          </p:cNvPr>
          <p:cNvSpPr/>
          <p:nvPr/>
        </p:nvSpPr>
        <p:spPr>
          <a:xfrm>
            <a:off x="5576874" y="5920762"/>
            <a:ext cx="3920915" cy="9269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ct val="0"/>
              </a:spcBef>
              <a:buClr>
                <a:srgbClr val="000000"/>
              </a:buClr>
            </a:pPr>
            <a:r>
              <a:rPr lang="en-GB" altLang="es-ES" b="1" dirty="0">
                <a:solidFill>
                  <a:schemeClr val="tx1"/>
                </a:solidFill>
              </a:rPr>
              <a:t>El </a:t>
            </a:r>
            <a:r>
              <a:rPr lang="en-GB" altLang="es-ES" b="1" dirty="0" err="1">
                <a:solidFill>
                  <a:schemeClr val="tx1"/>
                </a:solidFill>
              </a:rPr>
              <a:t>empresario</a:t>
            </a:r>
            <a:r>
              <a:rPr lang="en-GB" altLang="es-ES" b="1" dirty="0">
                <a:solidFill>
                  <a:schemeClr val="tx1"/>
                </a:solidFill>
              </a:rPr>
              <a:t> se </a:t>
            </a:r>
            <a:r>
              <a:rPr lang="en-GB" altLang="es-ES" b="1" dirty="0" err="1">
                <a:solidFill>
                  <a:schemeClr val="tx1"/>
                </a:solidFill>
              </a:rPr>
              <a:t>ocupa</a:t>
            </a:r>
            <a:r>
              <a:rPr lang="en-GB" altLang="es-ES" b="1" dirty="0">
                <a:solidFill>
                  <a:schemeClr val="tx1"/>
                </a:solidFill>
              </a:rPr>
              <a:t> de </a:t>
            </a:r>
            <a:r>
              <a:rPr lang="en-GB" altLang="es-ES" b="1" dirty="0" err="1">
                <a:solidFill>
                  <a:schemeClr val="tx1"/>
                </a:solidFill>
              </a:rPr>
              <a:t>distribuir</a:t>
            </a:r>
            <a:r>
              <a:rPr lang="en-GB" altLang="es-ES" b="1" dirty="0">
                <a:solidFill>
                  <a:schemeClr val="tx1"/>
                </a:solidFill>
              </a:rPr>
              <a:t> o vender la </a:t>
            </a:r>
            <a:r>
              <a:rPr lang="en-GB" altLang="es-ES" b="1" dirty="0" err="1">
                <a:solidFill>
                  <a:schemeClr val="tx1"/>
                </a:solidFill>
              </a:rPr>
              <a:t>mercancía</a:t>
            </a:r>
            <a:endParaRPr lang="en-GB" altLang="es-ES" b="1" dirty="0">
              <a:solidFill>
                <a:schemeClr val="tx1"/>
              </a:solidFill>
            </a:endParaRPr>
          </a:p>
        </p:txBody>
      </p:sp>
    </p:spTree>
    <p:extLst>
      <p:ext uri="{BB962C8B-B14F-4D97-AF65-F5344CB8AC3E}">
        <p14:creationId xmlns:p14="http://schemas.microsoft.com/office/powerpoint/2010/main" val="1035655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additive="repl">
                                        <p:cTn id="6" dur="1" fill="hold">
                                          <p:stCondLst>
                                            <p:cond delay="0"/>
                                          </p:stCondLst>
                                        </p:cTn>
                                        <p:tgtEl>
                                          <p:spTgt spid="8"/>
                                        </p:tgtEl>
                                        <p:attrNameLst>
                                          <p:attrName>style.visibility</p:attrName>
                                        </p:attrNameLst>
                                      </p:cBhvr>
                                      <p:to>
                                        <p:strVal val="visible"/>
                                      </p:to>
                                    </p:set>
                                    <p:anim calcmode="lin" valueType="num">
                                      <p:cBhvr additive="repl">
                                        <p:cTn id="7" dur="500" fill="hold"/>
                                        <p:tgtEl>
                                          <p:spTgt spid="8"/>
                                        </p:tgtEl>
                                        <p:attrNameLst>
                                          <p:attrName>ppt_w</p:attrName>
                                        </p:attrNameLst>
                                      </p:cBhvr>
                                      <p:tavLst>
                                        <p:tav tm="100000">
                                          <p:val>
                                            <p:fltVal val="0"/>
                                          </p:val>
                                        </p:tav>
                                        <p:tav>
                                          <p:val>
                                            <p:strVal val="#ppt_w"/>
                                          </p:val>
                                        </p:tav>
                                      </p:tavLst>
                                    </p:anim>
                                    <p:anim calcmode="lin" valueType="num">
                                      <p:cBhvr additive="repl">
                                        <p:cTn id="8" dur="500" fill="hold"/>
                                        <p:tgtEl>
                                          <p:spTgt spid="8"/>
                                        </p:tgtEl>
                                        <p:attrNameLst>
                                          <p:attrName>ppt_h</p:attrName>
                                        </p:attrNameLst>
                                      </p:cBhvr>
                                      <p:tavLst>
                                        <p:tav tm="100000">
                                          <p:val>
                                            <p:fltVal val="0"/>
                                          </p:val>
                                        </p:tav>
                                        <p:tav>
                                          <p:val>
                                            <p:strVal val="#ppt_h"/>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additive="repl">
                                        <p:cTn id="11" dur="1" fill="hold">
                                          <p:stCondLst>
                                            <p:cond delay="0"/>
                                          </p:stCondLst>
                                        </p:cTn>
                                        <p:tgtEl>
                                          <p:spTgt spid="11"/>
                                        </p:tgtEl>
                                        <p:attrNameLst>
                                          <p:attrName>style.visibility</p:attrName>
                                        </p:attrNameLst>
                                      </p:cBhvr>
                                      <p:to>
                                        <p:strVal val="visible"/>
                                      </p:to>
                                    </p:set>
                                    <p:animEffect transition="in" filter="strips(downLeft)">
                                      <p:cBhvr additive="repl">
                                        <p:cTn id="12" dur="500"/>
                                        <p:tgtEl>
                                          <p:spTgt spid="11"/>
                                        </p:tgtEl>
                                      </p:cBhvr>
                                    </p:animEffect>
                                  </p:childTnLst>
                                </p:cTn>
                              </p:par>
                            </p:childTnLst>
                          </p:cTn>
                        </p:par>
                        <p:par>
                          <p:cTn id="13" fill="hold">
                            <p:stCondLst>
                              <p:cond delay="1000"/>
                            </p:stCondLst>
                            <p:childTnLst>
                              <p:par>
                                <p:cTn id="14" presetID="10" presetClass="entr" fill="hold" nodeType="afterEffect">
                                  <p:stCondLst>
                                    <p:cond delay="0"/>
                                  </p:stCondLst>
                                  <p:childTnLst>
                                    <p:set>
                                      <p:cBhvr additive="repl">
                                        <p:cTn id="15" dur="1" fill="hold">
                                          <p:stCondLst>
                                            <p:cond delay="0"/>
                                          </p:stCondLst>
                                        </p:cTn>
                                        <p:tgtEl>
                                          <p:spTgt spid="12"/>
                                        </p:tgtEl>
                                        <p:attrNameLst>
                                          <p:attrName>style.visibility</p:attrName>
                                        </p:attrNameLst>
                                      </p:cBhvr>
                                      <p:to>
                                        <p:strVal val="visible"/>
                                      </p:to>
                                    </p:set>
                                    <p:animEffect transition="in" filter="fade">
                                      <p:cBhvr additive="repl">
                                        <p:cTn id="16" dur="1000"/>
                                        <p:tgtEl>
                                          <p:spTgt spid="12"/>
                                        </p:tgtEl>
                                      </p:cBhvr>
                                    </p:animEffect>
                                  </p:childTnLst>
                                </p:cTn>
                              </p:par>
                            </p:childTnLst>
                          </p:cTn>
                        </p:par>
                        <p:par>
                          <p:cTn id="17" fill="hold">
                            <p:stCondLst>
                              <p:cond delay="2000"/>
                            </p:stCondLst>
                            <p:childTnLst>
                              <p:par>
                                <p:cTn id="18" presetID="18" presetClass="entr" presetSubtype="6" fill="hold" nodeType="afterEffect">
                                  <p:stCondLst>
                                    <p:cond delay="0"/>
                                  </p:stCondLst>
                                  <p:childTnLst>
                                    <p:set>
                                      <p:cBhvr additive="repl">
                                        <p:cTn id="19" dur="1" fill="hold">
                                          <p:stCondLst>
                                            <p:cond delay="0"/>
                                          </p:stCondLst>
                                        </p:cTn>
                                        <p:tgtEl>
                                          <p:spTgt spid="14"/>
                                        </p:tgtEl>
                                        <p:attrNameLst>
                                          <p:attrName>style.visibility</p:attrName>
                                        </p:attrNameLst>
                                      </p:cBhvr>
                                      <p:to>
                                        <p:strVal val="visible"/>
                                      </p:to>
                                    </p:set>
                                    <p:animEffect transition="in" filter="strips(downRight)">
                                      <p:cBhvr additive="repl">
                                        <p:cTn id="20" dur="500"/>
                                        <p:tgtEl>
                                          <p:spTgt spid="14"/>
                                        </p:tgtEl>
                                      </p:cBhvr>
                                    </p:animEffect>
                                  </p:childTnLst>
                                </p:cTn>
                              </p:par>
                            </p:childTnLst>
                          </p:cTn>
                        </p:par>
                        <p:par>
                          <p:cTn id="21" fill="hold">
                            <p:stCondLst>
                              <p:cond delay="2500"/>
                            </p:stCondLst>
                            <p:childTnLst>
                              <p:par>
                                <p:cTn id="22" presetID="10" presetClass="entr" fill="hold" nodeType="afterEffect">
                                  <p:stCondLst>
                                    <p:cond delay="0"/>
                                  </p:stCondLst>
                                  <p:childTnLst>
                                    <p:set>
                                      <p:cBhvr additive="repl">
                                        <p:cTn id="23" dur="1" fill="hold">
                                          <p:stCondLst>
                                            <p:cond delay="0"/>
                                          </p:stCondLst>
                                        </p:cTn>
                                        <p:tgtEl>
                                          <p:spTgt spid="15"/>
                                        </p:tgtEl>
                                        <p:attrNameLst>
                                          <p:attrName>style.visibility</p:attrName>
                                        </p:attrNameLst>
                                      </p:cBhvr>
                                      <p:to>
                                        <p:strVal val="visible"/>
                                      </p:to>
                                    </p:set>
                                    <p:animEffect transition="in" filter="fade">
                                      <p:cBhvr additive="repl">
                                        <p:cTn id="24" dur="1000"/>
                                        <p:tgtEl>
                                          <p:spTgt spid="15"/>
                                        </p:tgtEl>
                                      </p:cBhvr>
                                    </p:animEffect>
                                  </p:childTnLst>
                                </p:cTn>
                              </p:par>
                            </p:childTnLst>
                          </p:cTn>
                        </p:par>
                        <p:par>
                          <p:cTn id="25" fill="hold">
                            <p:stCondLst>
                              <p:cond delay="3500"/>
                            </p:stCondLst>
                            <p:childTnLst>
                              <p:par>
                                <p:cTn id="26" presetID="18" presetClass="entr" presetSubtype="12" fill="hold" nodeType="afterEffect">
                                  <p:stCondLst>
                                    <p:cond delay="0"/>
                                  </p:stCondLst>
                                  <p:childTnLst>
                                    <p:set>
                                      <p:cBhvr additive="repl">
                                        <p:cTn id="27" dur="1" fill="hold">
                                          <p:stCondLst>
                                            <p:cond delay="0"/>
                                          </p:stCondLst>
                                        </p:cTn>
                                        <p:tgtEl>
                                          <p:spTgt spid="18"/>
                                        </p:tgtEl>
                                        <p:attrNameLst>
                                          <p:attrName>style.visibility</p:attrName>
                                        </p:attrNameLst>
                                      </p:cBhvr>
                                      <p:to>
                                        <p:strVal val="visible"/>
                                      </p:to>
                                    </p:set>
                                    <p:animEffect transition="in" filter="strips(downLeft)">
                                      <p:cBhvr additive="repl">
                                        <p:cTn id="28" dur="500"/>
                                        <p:tgtEl>
                                          <p:spTgt spid="18"/>
                                        </p:tgtEl>
                                      </p:cBhvr>
                                    </p:animEffect>
                                  </p:childTnLst>
                                </p:cTn>
                              </p:par>
                            </p:childTnLst>
                          </p:cTn>
                        </p:par>
                        <p:par>
                          <p:cTn id="29" fill="hold">
                            <p:stCondLst>
                              <p:cond delay="4000"/>
                            </p:stCondLst>
                            <p:childTnLst>
                              <p:par>
                                <p:cTn id="30" presetID="10" presetClass="entr" fill="hold" nodeType="afterEffect">
                                  <p:stCondLst>
                                    <p:cond delay="0"/>
                                  </p:stCondLst>
                                  <p:childTnLst>
                                    <p:set>
                                      <p:cBhvr additive="repl">
                                        <p:cTn id="31" dur="1" fill="hold">
                                          <p:stCondLst>
                                            <p:cond delay="0"/>
                                          </p:stCondLst>
                                        </p:cTn>
                                        <p:tgtEl>
                                          <p:spTgt spid="19"/>
                                        </p:tgtEl>
                                        <p:attrNameLst>
                                          <p:attrName>style.visibility</p:attrName>
                                        </p:attrNameLst>
                                      </p:cBhvr>
                                      <p:to>
                                        <p:strVal val="visible"/>
                                      </p:to>
                                    </p:set>
                                    <p:animEffect transition="in" filter="fade">
                                      <p:cBhvr additive="repl">
                                        <p:cTn id="3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B15F1B-8E90-4621-B490-88BDB09FDE08}"/>
              </a:ext>
            </a:extLst>
          </p:cNvPr>
          <p:cNvSpPr>
            <a:spLocks noGrp="1"/>
          </p:cNvSpPr>
          <p:nvPr>
            <p:ph type="title"/>
          </p:nvPr>
        </p:nvSpPr>
        <p:spPr/>
        <p:txBody>
          <a:bodyPr>
            <a:noAutofit/>
          </a:bodyPr>
          <a:lstStyle/>
          <a:p>
            <a:pPr algn="just"/>
            <a:r>
              <a:rPr lang="en-GB" altLang="es-ES" b="1" dirty="0" err="1">
                <a:solidFill>
                  <a:srgbClr val="000000"/>
                </a:solidFill>
              </a:rPr>
              <a:t>En</a:t>
            </a:r>
            <a:r>
              <a:rPr lang="en-GB" altLang="es-ES" b="1" dirty="0">
                <a:solidFill>
                  <a:srgbClr val="000000"/>
                </a:solidFill>
              </a:rPr>
              <a:t> el </a:t>
            </a:r>
            <a:r>
              <a:rPr lang="en-GB" altLang="es-ES" b="1" dirty="0" err="1">
                <a:solidFill>
                  <a:srgbClr val="000000"/>
                </a:solidFill>
              </a:rPr>
              <a:t>siglo</a:t>
            </a:r>
            <a:r>
              <a:rPr lang="en-GB" altLang="es-ES" b="1" dirty="0">
                <a:solidFill>
                  <a:srgbClr val="000000"/>
                </a:solidFill>
              </a:rPr>
              <a:t> XVII se </a:t>
            </a:r>
            <a:r>
              <a:rPr lang="en-GB" altLang="es-ES" b="1" dirty="0" err="1">
                <a:solidFill>
                  <a:srgbClr val="000000"/>
                </a:solidFill>
              </a:rPr>
              <a:t>desarrolla</a:t>
            </a:r>
            <a:r>
              <a:rPr lang="en-GB" altLang="es-ES" b="1" dirty="0">
                <a:solidFill>
                  <a:srgbClr val="000000"/>
                </a:solidFill>
              </a:rPr>
              <a:t> el </a:t>
            </a:r>
            <a:r>
              <a:rPr lang="en-GB" altLang="es-ES" b="1" dirty="0" err="1">
                <a:solidFill>
                  <a:srgbClr val="000000"/>
                </a:solidFill>
              </a:rPr>
              <a:t>sistema</a:t>
            </a:r>
            <a:r>
              <a:rPr lang="en-GB" altLang="es-ES" b="1" dirty="0">
                <a:solidFill>
                  <a:srgbClr val="000000"/>
                </a:solidFill>
              </a:rPr>
              <a:t> de </a:t>
            </a:r>
            <a:r>
              <a:rPr lang="en-GB" altLang="es-ES" b="1" dirty="0" err="1">
                <a:solidFill>
                  <a:srgbClr val="000000"/>
                </a:solidFill>
              </a:rPr>
              <a:t>trabajo</a:t>
            </a:r>
            <a:r>
              <a:rPr lang="en-GB" altLang="es-ES" b="1" dirty="0">
                <a:solidFill>
                  <a:srgbClr val="000000"/>
                </a:solidFill>
              </a:rPr>
              <a:t> a </a:t>
            </a:r>
            <a:r>
              <a:rPr lang="en-GB" altLang="es-ES" b="1" dirty="0" err="1">
                <a:solidFill>
                  <a:srgbClr val="000000"/>
                </a:solidFill>
              </a:rPr>
              <a:t>domicilio</a:t>
            </a:r>
            <a:r>
              <a:rPr lang="en-GB" altLang="es-ES" b="1" dirty="0">
                <a:solidFill>
                  <a:srgbClr val="000000"/>
                </a:solidFill>
              </a:rPr>
              <a:t> (domestic system</a:t>
            </a:r>
            <a:r>
              <a:rPr lang="en-GB" altLang="es-ES" dirty="0">
                <a:solidFill>
                  <a:srgbClr val="000000"/>
                </a:solidFill>
              </a:rPr>
              <a:t>)</a:t>
            </a:r>
            <a:br>
              <a:rPr lang="en-GB" altLang="es-ES" dirty="0">
                <a:solidFill>
                  <a:srgbClr val="000000"/>
                </a:solidFill>
              </a:rPr>
            </a:br>
            <a:endParaRPr lang="es-ES" dirty="0"/>
          </a:p>
        </p:txBody>
      </p:sp>
      <p:sp>
        <p:nvSpPr>
          <p:cNvPr id="5" name="Rectángulo 4">
            <a:extLst>
              <a:ext uri="{FF2B5EF4-FFF2-40B4-BE49-F238E27FC236}">
                <a16:creationId xmlns:a16="http://schemas.microsoft.com/office/drawing/2014/main" id="{753F990A-A3BF-486F-802C-F666E56AB904}"/>
              </a:ext>
            </a:extLst>
          </p:cNvPr>
          <p:cNvSpPr/>
          <p:nvPr/>
        </p:nvSpPr>
        <p:spPr>
          <a:xfrm>
            <a:off x="1484312" y="145775"/>
            <a:ext cx="4439477" cy="646331"/>
          </a:xfrm>
          <a:prstGeom prst="rect">
            <a:avLst/>
          </a:prstGeom>
        </p:spPr>
        <p:txBody>
          <a:bodyPr wrap="square">
            <a:spAutoFit/>
          </a:bodyPr>
          <a:lstStyle/>
          <a:p>
            <a:pPr>
              <a:spcBef>
                <a:spcPct val="0"/>
              </a:spcBef>
              <a:buClr>
                <a:srgbClr val="FFFFFF"/>
              </a:buClr>
            </a:pPr>
            <a:r>
              <a:rPr lang="en-GB" altLang="es-ES" sz="3600" b="1" dirty="0"/>
              <a:t>La </a:t>
            </a:r>
            <a:r>
              <a:rPr lang="en-GB" altLang="es-ES" sz="3600" b="1" dirty="0" err="1"/>
              <a:t>industria</a:t>
            </a:r>
            <a:r>
              <a:rPr lang="en-GB" altLang="es-ES" sz="3600" b="1" dirty="0"/>
              <a:t> </a:t>
            </a:r>
            <a:r>
              <a:rPr lang="en-GB" altLang="es-ES" sz="3600" b="1" dirty="0" err="1"/>
              <a:t>artesanal</a:t>
            </a:r>
            <a:r>
              <a:rPr lang="en-GB" altLang="es-ES" sz="3600" b="1" dirty="0"/>
              <a:t> </a:t>
            </a:r>
          </a:p>
        </p:txBody>
      </p:sp>
      <p:sp>
        <p:nvSpPr>
          <p:cNvPr id="7" name="Rectángulo 6">
            <a:extLst>
              <a:ext uri="{FF2B5EF4-FFF2-40B4-BE49-F238E27FC236}">
                <a16:creationId xmlns:a16="http://schemas.microsoft.com/office/drawing/2014/main" id="{A680EF8A-6685-4ECC-9895-CCD1FDE29667}"/>
              </a:ext>
            </a:extLst>
          </p:cNvPr>
          <p:cNvSpPr/>
          <p:nvPr/>
        </p:nvSpPr>
        <p:spPr>
          <a:xfrm>
            <a:off x="4333459" y="3511825"/>
            <a:ext cx="6440557" cy="830997"/>
          </a:xfrm>
          <a:prstGeom prst="rect">
            <a:avLst/>
          </a:prstGeom>
        </p:spPr>
        <p:txBody>
          <a:bodyPr wrap="square">
            <a:spAutoFit/>
          </a:bodyPr>
          <a:lstStyle/>
          <a:p>
            <a:pPr lvl="0" algn="ctr" defTabSz="914400" fontAlgn="base">
              <a:spcBef>
                <a:spcPct val="0"/>
              </a:spcBef>
              <a:spcAft>
                <a:spcPct val="0"/>
              </a:spcAft>
              <a:buClr>
                <a:srgbClr val="000000"/>
              </a:buClr>
            </a:pPr>
            <a:endParaRPr lang="en-GB" altLang="es-ES" sz="2400" b="1" dirty="0">
              <a:solidFill>
                <a:srgbClr val="000000"/>
              </a:solidFill>
              <a:latin typeface="Arial" panose="020B0604020202020204" pitchFamily="34" charset="0"/>
              <a:cs typeface="Arial" panose="020B0604020202020204" pitchFamily="34" charset="0"/>
            </a:endParaRPr>
          </a:p>
          <a:p>
            <a:pPr lvl="0" algn="ctr" defTabSz="914400" fontAlgn="base">
              <a:spcBef>
                <a:spcPct val="0"/>
              </a:spcBef>
              <a:spcAft>
                <a:spcPct val="0"/>
              </a:spcAft>
              <a:buClr>
                <a:srgbClr val="000000"/>
              </a:buClr>
            </a:pPr>
            <a:r>
              <a:rPr lang="en-GB" altLang="es-ES" sz="2400" b="1" dirty="0">
                <a:solidFill>
                  <a:srgbClr val="000000"/>
                </a:solidFill>
                <a:latin typeface="Arial" panose="020B0604020202020204" pitchFamily="34" charset="0"/>
                <a:cs typeface="Arial" panose="020B0604020202020204" pitchFamily="34" charset="0"/>
              </a:rPr>
              <a:t>Se </a:t>
            </a:r>
            <a:r>
              <a:rPr lang="en-GB" altLang="es-ES" sz="2400" b="1" dirty="0" err="1">
                <a:solidFill>
                  <a:srgbClr val="000000"/>
                </a:solidFill>
                <a:latin typeface="Arial" panose="020B0604020202020204" pitchFamily="34" charset="0"/>
                <a:cs typeface="Arial" panose="020B0604020202020204" pitchFamily="34" charset="0"/>
              </a:rPr>
              <a:t>escapaba</a:t>
            </a:r>
            <a:r>
              <a:rPr lang="en-GB" altLang="es-ES" sz="2400" b="1" dirty="0">
                <a:solidFill>
                  <a:srgbClr val="000000"/>
                </a:solidFill>
                <a:latin typeface="Arial" panose="020B0604020202020204" pitchFamily="34" charset="0"/>
                <a:cs typeface="Arial" panose="020B0604020202020204" pitchFamily="34" charset="0"/>
              </a:rPr>
              <a:t> del control de </a:t>
            </a:r>
            <a:r>
              <a:rPr lang="en-GB" altLang="es-ES" sz="2400" b="1" dirty="0" err="1">
                <a:solidFill>
                  <a:srgbClr val="000000"/>
                </a:solidFill>
                <a:latin typeface="Arial" panose="020B0604020202020204" pitchFamily="34" charset="0"/>
                <a:cs typeface="Arial" panose="020B0604020202020204" pitchFamily="34" charset="0"/>
              </a:rPr>
              <a:t>los</a:t>
            </a:r>
            <a:r>
              <a:rPr lang="en-GB" altLang="es-ES" sz="2400" b="1" dirty="0">
                <a:solidFill>
                  <a:srgbClr val="000000"/>
                </a:solidFill>
                <a:latin typeface="Arial" panose="020B0604020202020204" pitchFamily="34" charset="0"/>
                <a:cs typeface="Arial" panose="020B0604020202020204" pitchFamily="34" charset="0"/>
              </a:rPr>
              <a:t> </a:t>
            </a:r>
            <a:r>
              <a:rPr lang="en-GB" altLang="es-ES" sz="2400" b="1" dirty="0" err="1">
                <a:solidFill>
                  <a:srgbClr val="000000"/>
                </a:solidFill>
                <a:latin typeface="Arial" panose="020B0604020202020204" pitchFamily="34" charset="0"/>
                <a:cs typeface="Arial" panose="020B0604020202020204" pitchFamily="34" charset="0"/>
              </a:rPr>
              <a:t>gremios</a:t>
            </a:r>
            <a:endParaRPr lang="en-GB" altLang="es-ES" sz="2400" b="1" dirty="0">
              <a:solidFill>
                <a:srgbClr val="000000"/>
              </a:solidFill>
              <a:latin typeface="Arial" panose="020B0604020202020204" pitchFamily="34" charset="0"/>
              <a:cs typeface="Arial" panose="020B0604020202020204" pitchFamily="34" charset="0"/>
            </a:endParaRPr>
          </a:p>
        </p:txBody>
      </p:sp>
      <p:sp>
        <p:nvSpPr>
          <p:cNvPr id="8" name="AutoShape 24">
            <a:extLst>
              <a:ext uri="{FF2B5EF4-FFF2-40B4-BE49-F238E27FC236}">
                <a16:creationId xmlns:a16="http://schemas.microsoft.com/office/drawing/2014/main" id="{88076E80-A763-4D61-9B51-414AF0B527EE}"/>
              </a:ext>
            </a:extLst>
          </p:cNvPr>
          <p:cNvSpPr>
            <a:spLocks noGrp="1" noChangeArrowheads="1"/>
          </p:cNvSpPr>
          <p:nvPr>
            <p:ph idx="1"/>
          </p:nvPr>
        </p:nvSpPr>
        <p:spPr bwMode="auto">
          <a:xfrm>
            <a:off x="12708835" y="708326"/>
            <a:ext cx="649356" cy="83779"/>
          </a:xfrm>
          <a:prstGeom prst="downArrow">
            <a:avLst>
              <a:gd name="adj1" fmla="val 12628"/>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normAutofit fontScale="25000" lnSpcReduction="20000"/>
          </a:bodyPr>
          <a:lstStyle/>
          <a:p>
            <a:endParaRPr lang="es-ES" dirty="0"/>
          </a:p>
        </p:txBody>
      </p:sp>
      <p:sp>
        <p:nvSpPr>
          <p:cNvPr id="9" name="AutoShape 24">
            <a:extLst>
              <a:ext uri="{FF2B5EF4-FFF2-40B4-BE49-F238E27FC236}">
                <a16:creationId xmlns:a16="http://schemas.microsoft.com/office/drawing/2014/main" id="{7A4B7F14-B25E-42E3-974F-CE124EC34BF7}"/>
              </a:ext>
            </a:extLst>
          </p:cNvPr>
          <p:cNvSpPr>
            <a:spLocks noGrp="1" noChangeArrowheads="1"/>
          </p:cNvSpPr>
          <p:nvPr>
            <p:ph type="body" sz="half" idx="2"/>
          </p:nvPr>
        </p:nvSpPr>
        <p:spPr bwMode="auto">
          <a:xfrm>
            <a:off x="2386013" y="2624138"/>
            <a:ext cx="1338262" cy="1325562"/>
          </a:xfrm>
          <a:prstGeom prst="down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10" name="AutoShape 24">
            <a:extLst>
              <a:ext uri="{FF2B5EF4-FFF2-40B4-BE49-F238E27FC236}">
                <a16:creationId xmlns:a16="http://schemas.microsoft.com/office/drawing/2014/main" id="{97C9DABB-2F60-49DC-80A2-38F290F0A5D5}"/>
              </a:ext>
            </a:extLst>
          </p:cNvPr>
          <p:cNvSpPr>
            <a:spLocks noChangeArrowheads="1"/>
          </p:cNvSpPr>
          <p:nvPr/>
        </p:nvSpPr>
        <p:spPr bwMode="auto">
          <a:xfrm>
            <a:off x="5127727" y="4404096"/>
            <a:ext cx="875508" cy="846958"/>
          </a:xfrm>
          <a:prstGeom prst="downArrow">
            <a:avLst>
              <a:gd name="adj1" fmla="val 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sp>
        <p:nvSpPr>
          <p:cNvPr id="12" name="Rectángulo 11">
            <a:extLst>
              <a:ext uri="{FF2B5EF4-FFF2-40B4-BE49-F238E27FC236}">
                <a16:creationId xmlns:a16="http://schemas.microsoft.com/office/drawing/2014/main" id="{B29DD35A-E01A-4C38-8AF5-17823150CAB5}"/>
              </a:ext>
            </a:extLst>
          </p:cNvPr>
          <p:cNvSpPr/>
          <p:nvPr/>
        </p:nvSpPr>
        <p:spPr>
          <a:xfrm>
            <a:off x="4664764" y="5380382"/>
            <a:ext cx="7195931" cy="9541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buClr>
                <a:srgbClr val="000000"/>
              </a:buClr>
            </a:pPr>
            <a:r>
              <a:rPr lang="en-GB" altLang="es-ES" sz="3600" b="1" dirty="0" err="1">
                <a:solidFill>
                  <a:srgbClr val="000000"/>
                </a:solidFill>
              </a:rPr>
              <a:t>Aumentaba</a:t>
            </a:r>
            <a:r>
              <a:rPr lang="en-GB" altLang="es-ES" sz="3600" b="1" dirty="0">
                <a:solidFill>
                  <a:srgbClr val="000000"/>
                </a:solidFill>
              </a:rPr>
              <a:t> la </a:t>
            </a:r>
            <a:r>
              <a:rPr lang="en-GB" altLang="es-ES" sz="3600" b="1" dirty="0" err="1">
                <a:solidFill>
                  <a:srgbClr val="000000"/>
                </a:solidFill>
              </a:rPr>
              <a:t>producción</a:t>
            </a:r>
            <a:endParaRPr lang="en-GB" altLang="es-ES" sz="3600" b="1" dirty="0">
              <a:solidFill>
                <a:srgbClr val="000000"/>
              </a:solidFill>
            </a:endParaRPr>
          </a:p>
        </p:txBody>
      </p:sp>
      <p:sp>
        <p:nvSpPr>
          <p:cNvPr id="14" name="Elipse 13">
            <a:extLst>
              <a:ext uri="{FF2B5EF4-FFF2-40B4-BE49-F238E27FC236}">
                <a16:creationId xmlns:a16="http://schemas.microsoft.com/office/drawing/2014/main" id="{650CF152-2A69-4848-B899-5225A1A4895D}"/>
              </a:ext>
            </a:extLst>
          </p:cNvPr>
          <p:cNvSpPr/>
          <p:nvPr/>
        </p:nvSpPr>
        <p:spPr>
          <a:xfrm>
            <a:off x="5923789" y="5698435"/>
            <a:ext cx="79446" cy="832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 name="Picture 8">
            <a:extLst>
              <a:ext uri="{FF2B5EF4-FFF2-40B4-BE49-F238E27FC236}">
                <a16:creationId xmlns:a16="http://schemas.microsoft.com/office/drawing/2014/main" id="{D912916C-394B-4800-B67A-BD841AB3D3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6414" b="77257"/>
          <a:stretch>
            <a:fillRect/>
          </a:stretch>
        </p:blipFill>
        <p:spPr bwMode="auto">
          <a:xfrm>
            <a:off x="5923789" y="103130"/>
            <a:ext cx="2381859" cy="1497070"/>
          </a:xfrm>
          <a:prstGeom prst="rect">
            <a:avLst/>
          </a:prstGeom>
          <a:noFill/>
          <a:ln>
            <a:noFill/>
          </a:ln>
          <a:effectLst/>
          <a:extLst>
            <a:ext uri="{909E8E84-426E-40DD-AFC4-6F175D3DCCD1}">
              <a14:hiddenFill xmlns:a14="http://schemas.microsoft.com/office/drawing/2010/main">
                <a:blipFill dpi="0" rotWithShape="0">
                  <a:blip/>
                  <a:srcRect r="36414" b="77257"/>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 name="Picture 14">
            <a:extLst>
              <a:ext uri="{FF2B5EF4-FFF2-40B4-BE49-F238E27FC236}">
                <a16:creationId xmlns:a16="http://schemas.microsoft.com/office/drawing/2014/main" id="{D9286961-1E03-4E08-8F80-BE33711210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5369" t="22537" b="51100"/>
          <a:stretch>
            <a:fillRect/>
          </a:stretch>
        </p:blipFill>
        <p:spPr bwMode="auto">
          <a:xfrm>
            <a:off x="8206030" y="76489"/>
            <a:ext cx="1771613" cy="2369770"/>
          </a:xfrm>
          <a:prstGeom prst="rect">
            <a:avLst/>
          </a:prstGeom>
          <a:noFill/>
          <a:ln>
            <a:noFill/>
          </a:ln>
          <a:effectLst/>
          <a:extLst>
            <a:ext uri="{909E8E84-426E-40DD-AFC4-6F175D3DCCD1}">
              <a14:hiddenFill xmlns:a14="http://schemas.microsoft.com/office/drawing/2010/main">
                <a:blipFill dpi="0" rotWithShape="0">
                  <a:blip/>
                  <a:srcRect l="65369" t="22537" b="51100"/>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 name="Picture 19">
            <a:extLst>
              <a:ext uri="{FF2B5EF4-FFF2-40B4-BE49-F238E27FC236}">
                <a16:creationId xmlns:a16="http://schemas.microsoft.com/office/drawing/2014/main" id="{84E69BF0-0709-451F-87EC-E96E8EB253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7790" b="52950"/>
          <a:stretch>
            <a:fillRect/>
          </a:stretch>
        </p:blipFill>
        <p:spPr bwMode="auto">
          <a:xfrm>
            <a:off x="9762986" y="1600200"/>
            <a:ext cx="2349500" cy="1533525"/>
          </a:xfrm>
          <a:prstGeom prst="rect">
            <a:avLst/>
          </a:prstGeom>
          <a:noFill/>
          <a:ln>
            <a:noFill/>
          </a:ln>
          <a:effectLst/>
          <a:extLst>
            <a:ext uri="{909E8E84-426E-40DD-AFC4-6F175D3DCCD1}">
              <a14:hiddenFill xmlns:a14="http://schemas.microsoft.com/office/drawing/2010/main">
                <a:blipFill dpi="0" rotWithShape="0">
                  <a:blip/>
                  <a:srcRect r="37790" b="52950"/>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 name="Picture 20">
            <a:extLst>
              <a:ext uri="{FF2B5EF4-FFF2-40B4-BE49-F238E27FC236}">
                <a16:creationId xmlns:a16="http://schemas.microsoft.com/office/drawing/2014/main" id="{F9347CEB-A0D8-4A77-9F81-48586F90F3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896" t="51721"/>
          <a:stretch>
            <a:fillRect/>
          </a:stretch>
        </p:blipFill>
        <p:spPr bwMode="auto">
          <a:xfrm>
            <a:off x="5543523" y="2140225"/>
            <a:ext cx="2706697" cy="1706632"/>
          </a:xfrm>
          <a:prstGeom prst="rect">
            <a:avLst/>
          </a:prstGeom>
          <a:noFill/>
          <a:ln>
            <a:noFill/>
          </a:ln>
          <a:effectLst/>
          <a:extLst>
            <a:ext uri="{909E8E84-426E-40DD-AFC4-6F175D3DCCD1}">
              <a14:hiddenFill xmlns:a14="http://schemas.microsoft.com/office/drawing/2010/main">
                <a:blipFill dpi="0" rotWithShape="0">
                  <a:blip/>
                  <a:srcRect l="33896" t="51721"/>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36086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additive="repl">
                                        <p:cTn id="6" dur="1" fill="hold">
                                          <p:stCondLst>
                                            <p:cond delay="0"/>
                                          </p:stCondLst>
                                        </p:cTn>
                                        <p:tgtEl>
                                          <p:spTgt spid="8"/>
                                        </p:tgtEl>
                                        <p:attrNameLst>
                                          <p:attrName>style.visibility</p:attrName>
                                        </p:attrNameLst>
                                      </p:cBhvr>
                                      <p:to>
                                        <p:strVal val="visible"/>
                                      </p:to>
                                    </p:set>
                                    <p:anim calcmode="lin" valueType="num">
                                      <p:cBhvr additive="repl">
                                        <p:cTn id="7" dur="500" fill="hold"/>
                                        <p:tgtEl>
                                          <p:spTgt spid="8"/>
                                        </p:tgtEl>
                                        <p:attrNameLst>
                                          <p:attrName>ppt_x</p:attrName>
                                        </p:attrNameLst>
                                      </p:cBhvr>
                                      <p:tavLst>
                                        <p:tav tm="100000">
                                          <p:val>
                                            <p:strVal val="#ppt_x"/>
                                          </p:val>
                                        </p:tav>
                                        <p:tav>
                                          <p:val>
                                            <p:strVal val="#ppt_x"/>
                                          </p:val>
                                        </p:tav>
                                      </p:tavLst>
                                    </p:anim>
                                    <p:anim calcmode="lin" valueType="num">
                                      <p:cBhvr additive="repl">
                                        <p:cTn id="8" dur="500" fill="hold"/>
                                        <p:tgtEl>
                                          <p:spTgt spid="8"/>
                                        </p:tgtEl>
                                        <p:attrNameLst>
                                          <p:attrName>ppt_y</p:attrName>
                                        </p:attrNameLst>
                                      </p:cBhvr>
                                      <p:tavLst>
                                        <p:tav tm="100000">
                                          <p:val>
                                            <p:strVal val="#ppt_y-#ppt_h/2"/>
                                          </p:val>
                                        </p:tav>
                                        <p:tav>
                                          <p:val>
                                            <p:strVal val="#ppt_y"/>
                                          </p:val>
                                        </p:tav>
                                      </p:tavLst>
                                    </p:anim>
                                    <p:anim calcmode="lin" valueType="num">
                                      <p:cBhvr additive="repl">
                                        <p:cTn id="9" dur="500" fill="hold"/>
                                        <p:tgtEl>
                                          <p:spTgt spid="8"/>
                                        </p:tgtEl>
                                        <p:attrNameLst>
                                          <p:attrName>ppt_w</p:attrName>
                                        </p:attrNameLst>
                                      </p:cBhvr>
                                      <p:tavLst>
                                        <p:tav tm="100000">
                                          <p:val>
                                            <p:strVal val="#ppt_w"/>
                                          </p:val>
                                        </p:tav>
                                        <p:tav>
                                          <p:val>
                                            <p:strVal val="#ppt_w"/>
                                          </p:val>
                                        </p:tav>
                                      </p:tavLst>
                                    </p:anim>
                                    <p:anim calcmode="lin" valueType="num">
                                      <p:cBhvr additive="repl">
                                        <p:cTn id="10" dur="500" fill="hold"/>
                                        <p:tgtEl>
                                          <p:spTgt spid="8"/>
                                        </p:tgtEl>
                                        <p:attrNameLst>
                                          <p:attrName>ppt_h</p:attrName>
                                        </p:attrNameLst>
                                      </p:cBhvr>
                                      <p:tavLst>
                                        <p:tav tm="100000">
                                          <p:val>
                                            <p:fltVal val="0"/>
                                          </p:val>
                                        </p:tav>
                                        <p:tav>
                                          <p:val>
                                            <p:strVal val="#ppt_h"/>
                                          </p:val>
                                        </p:tav>
                                      </p:tavLst>
                                    </p:anim>
                                  </p:childTnLst>
                                </p:cTn>
                              </p:par>
                            </p:childTnLst>
                          </p:cTn>
                        </p:par>
                        <p:par>
                          <p:cTn id="11" fill="hold">
                            <p:stCondLst>
                              <p:cond delay="500"/>
                            </p:stCondLst>
                            <p:childTnLst>
                              <p:par>
                                <p:cTn id="12" presetID="17" presetClass="entr" presetSubtype="1" fill="hold" nodeType="afterEffect">
                                  <p:stCondLst>
                                    <p:cond delay="0"/>
                                  </p:stCondLst>
                                  <p:childTnLst>
                                    <p:set>
                                      <p:cBhvr additive="repl">
                                        <p:cTn id="13" dur="1" fill="hold">
                                          <p:stCondLst>
                                            <p:cond delay="0"/>
                                          </p:stCondLst>
                                        </p:cTn>
                                        <p:tgtEl>
                                          <p:spTgt spid="9"/>
                                        </p:tgtEl>
                                        <p:attrNameLst>
                                          <p:attrName>style.visibility</p:attrName>
                                        </p:attrNameLst>
                                      </p:cBhvr>
                                      <p:to>
                                        <p:strVal val="visible"/>
                                      </p:to>
                                    </p:set>
                                    <p:anim calcmode="lin" valueType="num">
                                      <p:cBhvr additive="repl">
                                        <p:cTn id="14" dur="500" fill="hold"/>
                                        <p:tgtEl>
                                          <p:spTgt spid="9"/>
                                        </p:tgtEl>
                                        <p:attrNameLst>
                                          <p:attrName>ppt_x</p:attrName>
                                        </p:attrNameLst>
                                      </p:cBhvr>
                                      <p:tavLst>
                                        <p:tav tm="100000">
                                          <p:val>
                                            <p:strVal val="#ppt_x"/>
                                          </p:val>
                                        </p:tav>
                                        <p:tav>
                                          <p:val>
                                            <p:strVal val="#ppt_x"/>
                                          </p:val>
                                        </p:tav>
                                      </p:tavLst>
                                    </p:anim>
                                    <p:anim calcmode="lin" valueType="num">
                                      <p:cBhvr additive="repl">
                                        <p:cTn id="15" dur="500" fill="hold"/>
                                        <p:tgtEl>
                                          <p:spTgt spid="9"/>
                                        </p:tgtEl>
                                        <p:attrNameLst>
                                          <p:attrName>ppt_y</p:attrName>
                                        </p:attrNameLst>
                                      </p:cBhvr>
                                      <p:tavLst>
                                        <p:tav tm="100000">
                                          <p:val>
                                            <p:strVal val="#ppt_y-#ppt_h/2"/>
                                          </p:val>
                                        </p:tav>
                                        <p:tav>
                                          <p:val>
                                            <p:strVal val="#ppt_y"/>
                                          </p:val>
                                        </p:tav>
                                      </p:tavLst>
                                    </p:anim>
                                    <p:anim calcmode="lin" valueType="num">
                                      <p:cBhvr additive="repl">
                                        <p:cTn id="16" dur="500" fill="hold"/>
                                        <p:tgtEl>
                                          <p:spTgt spid="9"/>
                                        </p:tgtEl>
                                        <p:attrNameLst>
                                          <p:attrName>ppt_w</p:attrName>
                                        </p:attrNameLst>
                                      </p:cBhvr>
                                      <p:tavLst>
                                        <p:tav tm="100000">
                                          <p:val>
                                            <p:strVal val="#ppt_w"/>
                                          </p:val>
                                        </p:tav>
                                        <p:tav>
                                          <p:val>
                                            <p:strVal val="#ppt_w"/>
                                          </p:val>
                                        </p:tav>
                                      </p:tavLst>
                                    </p:anim>
                                    <p:anim calcmode="lin" valueType="num">
                                      <p:cBhvr additive="repl">
                                        <p:cTn id="17" dur="500" fill="hold"/>
                                        <p:tgtEl>
                                          <p:spTgt spid="9"/>
                                        </p:tgtEl>
                                        <p:attrNameLst>
                                          <p:attrName>ppt_h</p:attrName>
                                        </p:attrNameLst>
                                      </p:cBhvr>
                                      <p:tavLst>
                                        <p:tav tm="100000">
                                          <p:val>
                                            <p:fltVal val="0"/>
                                          </p:val>
                                        </p:tav>
                                        <p:tav>
                                          <p:val>
                                            <p:strVal val="#ppt_h"/>
                                          </p:val>
                                        </p:tav>
                                      </p:tavLst>
                                    </p:anim>
                                  </p:childTnLst>
                                </p:cTn>
                              </p:par>
                            </p:childTnLst>
                          </p:cTn>
                        </p:par>
                        <p:par>
                          <p:cTn id="18" fill="hold">
                            <p:stCondLst>
                              <p:cond delay="1000"/>
                            </p:stCondLst>
                            <p:childTnLst>
                              <p:par>
                                <p:cTn id="19" presetID="17" presetClass="entr" presetSubtype="1" fill="hold" nodeType="afterEffect">
                                  <p:stCondLst>
                                    <p:cond delay="0"/>
                                  </p:stCondLst>
                                  <p:childTnLst>
                                    <p:set>
                                      <p:cBhvr additive="repl">
                                        <p:cTn id="20" dur="1" fill="hold">
                                          <p:stCondLst>
                                            <p:cond delay="0"/>
                                          </p:stCondLst>
                                        </p:cTn>
                                        <p:tgtEl>
                                          <p:spTgt spid="10"/>
                                        </p:tgtEl>
                                        <p:attrNameLst>
                                          <p:attrName>style.visibility</p:attrName>
                                        </p:attrNameLst>
                                      </p:cBhvr>
                                      <p:to>
                                        <p:strVal val="visible"/>
                                      </p:to>
                                    </p:set>
                                    <p:anim calcmode="lin" valueType="num">
                                      <p:cBhvr additive="repl">
                                        <p:cTn id="21" dur="500" fill="hold"/>
                                        <p:tgtEl>
                                          <p:spTgt spid="10"/>
                                        </p:tgtEl>
                                        <p:attrNameLst>
                                          <p:attrName>ppt_x</p:attrName>
                                        </p:attrNameLst>
                                      </p:cBhvr>
                                      <p:tavLst>
                                        <p:tav tm="100000">
                                          <p:val>
                                            <p:strVal val="#ppt_x"/>
                                          </p:val>
                                        </p:tav>
                                        <p:tav>
                                          <p:val>
                                            <p:strVal val="#ppt_x"/>
                                          </p:val>
                                        </p:tav>
                                      </p:tavLst>
                                    </p:anim>
                                    <p:anim calcmode="lin" valueType="num">
                                      <p:cBhvr additive="repl">
                                        <p:cTn id="22" dur="500" fill="hold"/>
                                        <p:tgtEl>
                                          <p:spTgt spid="10"/>
                                        </p:tgtEl>
                                        <p:attrNameLst>
                                          <p:attrName>ppt_y</p:attrName>
                                        </p:attrNameLst>
                                      </p:cBhvr>
                                      <p:tavLst>
                                        <p:tav tm="100000">
                                          <p:val>
                                            <p:strVal val="#ppt_y-#ppt_h/2"/>
                                          </p:val>
                                        </p:tav>
                                        <p:tav>
                                          <p:val>
                                            <p:strVal val="#ppt_y"/>
                                          </p:val>
                                        </p:tav>
                                      </p:tavLst>
                                    </p:anim>
                                    <p:anim calcmode="lin" valueType="num">
                                      <p:cBhvr additive="repl">
                                        <p:cTn id="23" dur="500" fill="hold"/>
                                        <p:tgtEl>
                                          <p:spTgt spid="10"/>
                                        </p:tgtEl>
                                        <p:attrNameLst>
                                          <p:attrName>ppt_w</p:attrName>
                                        </p:attrNameLst>
                                      </p:cBhvr>
                                      <p:tavLst>
                                        <p:tav tm="100000">
                                          <p:val>
                                            <p:strVal val="#ppt_w"/>
                                          </p:val>
                                        </p:tav>
                                        <p:tav>
                                          <p:val>
                                            <p:strVal val="#ppt_w"/>
                                          </p:val>
                                        </p:tav>
                                      </p:tavLst>
                                    </p:anim>
                                    <p:anim calcmode="lin" valueType="num">
                                      <p:cBhvr additive="repl">
                                        <p:cTn id="24" dur="500" fill="hold"/>
                                        <p:tgtEl>
                                          <p:spTgt spid="10"/>
                                        </p:tgtEl>
                                        <p:attrNameLst>
                                          <p:attrName>ppt_h</p:attrName>
                                        </p:attrNameLst>
                                      </p:cBhvr>
                                      <p:tavLst>
                                        <p:tav tm="100000">
                                          <p:val>
                                            <p:fltVal val="0"/>
                                          </p:val>
                                        </p:tav>
                                        <p:tav>
                                          <p:val>
                                            <p:strVal val="#ppt_h"/>
                                          </p:val>
                                        </p:tav>
                                      </p:tavLst>
                                    </p:anim>
                                  </p:childTnLst>
                                </p:cTn>
                              </p:par>
                            </p:childTnLst>
                          </p:cTn>
                        </p:par>
                        <p:par>
                          <p:cTn id="25" fill="hold">
                            <p:stCondLst>
                              <p:cond delay="1500"/>
                            </p:stCondLst>
                            <p:childTnLst>
                              <p:par>
                                <p:cTn id="26" presetID="23" presetClass="entr" presetSubtype="16" fill="hold" nodeType="afterEffect">
                                  <p:stCondLst>
                                    <p:cond delay="0"/>
                                  </p:stCondLst>
                                  <p:childTnLst>
                                    <p:set>
                                      <p:cBhvr additive="repl">
                                        <p:cTn id="27" dur="1" fill="hold">
                                          <p:stCondLst>
                                            <p:cond delay="0"/>
                                          </p:stCondLst>
                                        </p:cTn>
                                        <p:tgtEl>
                                          <p:spTgt spid="15"/>
                                        </p:tgtEl>
                                        <p:attrNameLst>
                                          <p:attrName>style.visibility</p:attrName>
                                        </p:attrNameLst>
                                      </p:cBhvr>
                                      <p:to>
                                        <p:strVal val="visible"/>
                                      </p:to>
                                    </p:set>
                                    <p:anim calcmode="lin" valueType="num">
                                      <p:cBhvr additive="repl">
                                        <p:cTn id="28" dur="500" fill="hold"/>
                                        <p:tgtEl>
                                          <p:spTgt spid="15"/>
                                        </p:tgtEl>
                                        <p:attrNameLst>
                                          <p:attrName>ppt_w</p:attrName>
                                        </p:attrNameLst>
                                      </p:cBhvr>
                                      <p:tavLst>
                                        <p:tav tm="100000">
                                          <p:val>
                                            <p:fltVal val="0"/>
                                          </p:val>
                                        </p:tav>
                                        <p:tav>
                                          <p:val>
                                            <p:strVal val="#ppt_w"/>
                                          </p:val>
                                        </p:tav>
                                      </p:tavLst>
                                    </p:anim>
                                    <p:anim calcmode="lin" valueType="num">
                                      <p:cBhvr additive="repl">
                                        <p:cTn id="29" dur="500" fill="hold"/>
                                        <p:tgtEl>
                                          <p:spTgt spid="15"/>
                                        </p:tgtEl>
                                        <p:attrNameLst>
                                          <p:attrName>ppt_h</p:attrName>
                                        </p:attrNameLst>
                                      </p:cBhvr>
                                      <p:tavLst>
                                        <p:tav tm="100000">
                                          <p:val>
                                            <p:fltVal val="0"/>
                                          </p:val>
                                        </p:tav>
                                        <p:tav>
                                          <p:val>
                                            <p:strVal val="#ppt_h"/>
                                          </p:val>
                                        </p:tav>
                                      </p:tavLst>
                                    </p:anim>
                                  </p:childTnLst>
                                </p:cTn>
                              </p:par>
                            </p:childTnLst>
                          </p:cTn>
                        </p:par>
                        <p:par>
                          <p:cTn id="30" fill="hold">
                            <p:stCondLst>
                              <p:cond delay="2000"/>
                            </p:stCondLst>
                            <p:childTnLst>
                              <p:par>
                                <p:cTn id="31" presetID="10" presetClass="entr" fill="hold" nodeType="afterEffect">
                                  <p:stCondLst>
                                    <p:cond delay="0"/>
                                  </p:stCondLst>
                                  <p:childTnLst>
                                    <p:set>
                                      <p:cBhvr additive="repl">
                                        <p:cTn id="32" dur="1" fill="hold">
                                          <p:stCondLst>
                                            <p:cond delay="0"/>
                                          </p:stCondLst>
                                        </p:cTn>
                                        <p:tgtEl>
                                          <p:spTgt spid="16"/>
                                        </p:tgtEl>
                                        <p:attrNameLst>
                                          <p:attrName>style.visibility</p:attrName>
                                        </p:attrNameLst>
                                      </p:cBhvr>
                                      <p:to>
                                        <p:strVal val="visible"/>
                                      </p:to>
                                    </p:set>
                                    <p:animEffect transition="in" filter="fade">
                                      <p:cBhvr additive="repl">
                                        <p:cTn id="33" dur="1000"/>
                                        <p:tgtEl>
                                          <p:spTgt spid="16"/>
                                        </p:tgtEl>
                                      </p:cBhvr>
                                    </p:animEffect>
                                  </p:childTnLst>
                                </p:cTn>
                              </p:par>
                            </p:childTnLst>
                          </p:cTn>
                        </p:par>
                        <p:par>
                          <p:cTn id="34" fill="hold">
                            <p:stCondLst>
                              <p:cond delay="3000"/>
                            </p:stCondLst>
                            <p:childTnLst>
                              <p:par>
                                <p:cTn id="35" presetID="10" presetClass="entr" fill="hold" nodeType="afterEffect">
                                  <p:stCondLst>
                                    <p:cond delay="0"/>
                                  </p:stCondLst>
                                  <p:childTnLst>
                                    <p:set>
                                      <p:cBhvr additive="repl">
                                        <p:cTn id="36" dur="1" fill="hold">
                                          <p:stCondLst>
                                            <p:cond delay="0"/>
                                          </p:stCondLst>
                                        </p:cTn>
                                        <p:tgtEl>
                                          <p:spTgt spid="17"/>
                                        </p:tgtEl>
                                        <p:attrNameLst>
                                          <p:attrName>style.visibility</p:attrName>
                                        </p:attrNameLst>
                                      </p:cBhvr>
                                      <p:to>
                                        <p:strVal val="visible"/>
                                      </p:to>
                                    </p:set>
                                    <p:animEffect transition="in" filter="fade">
                                      <p:cBhvr additive="repl">
                                        <p:cTn id="37" dur="1000"/>
                                        <p:tgtEl>
                                          <p:spTgt spid="17"/>
                                        </p:tgtEl>
                                      </p:cBhvr>
                                    </p:animEffect>
                                  </p:childTnLst>
                                </p:cTn>
                              </p:par>
                            </p:childTnLst>
                          </p:cTn>
                        </p:par>
                        <p:par>
                          <p:cTn id="38" fill="hold">
                            <p:stCondLst>
                              <p:cond delay="4000"/>
                            </p:stCondLst>
                            <p:childTnLst>
                              <p:par>
                                <p:cTn id="39" presetID="10" presetClass="entr" fill="hold" nodeType="afterEffect">
                                  <p:stCondLst>
                                    <p:cond delay="0"/>
                                  </p:stCondLst>
                                  <p:childTnLst>
                                    <p:set>
                                      <p:cBhvr additive="repl">
                                        <p:cTn id="40" dur="1" fill="hold">
                                          <p:stCondLst>
                                            <p:cond delay="0"/>
                                          </p:stCondLst>
                                        </p:cTn>
                                        <p:tgtEl>
                                          <p:spTgt spid="18"/>
                                        </p:tgtEl>
                                        <p:attrNameLst>
                                          <p:attrName>style.visibility</p:attrName>
                                        </p:attrNameLst>
                                      </p:cBhvr>
                                      <p:to>
                                        <p:strVal val="visible"/>
                                      </p:to>
                                    </p:set>
                                    <p:animEffect transition="in" filter="fade">
                                      <p:cBhvr additive="repl">
                                        <p:cTn id="41"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6" name="Rectangle 103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blipFill rotWithShape="1">
            <a:blip r:embed="rId2">
              <a:duotone>
                <a:schemeClr val="bg2">
                  <a:shade val="76000"/>
                  <a:satMod val="180000"/>
                </a:schemeClr>
                <a:schemeClr val="bg2">
                  <a:tint val="80000"/>
                  <a:satMod val="120000"/>
                  <a:lumMod val="180000"/>
                </a:schemeClr>
              </a:duotone>
            </a:blip>
            <a:stretch/>
          </a:blipFill>
          <a:ln>
            <a:noFill/>
          </a:ln>
          <a:effectLst/>
        </p:spPr>
        <p:txBody>
          <a:bodyPr/>
          <a:lstStyle/>
          <a:p>
            <a:endParaRPr lang="es-ES"/>
          </a:p>
        </p:txBody>
      </p:sp>
      <p:grpSp>
        <p:nvGrpSpPr>
          <p:cNvPr id="142" name="Group 141"/>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43" name="Freeform 6"/>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s-ES"/>
            </a:p>
          </p:txBody>
        </p:sp>
        <p:sp>
          <p:nvSpPr>
            <p:cNvPr id="144" name="Freeform 7"/>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s-ES"/>
            </a:p>
          </p:txBody>
        </p:sp>
        <p:sp>
          <p:nvSpPr>
            <p:cNvPr id="145" name="Freeform 8"/>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s-ES"/>
            </a:p>
          </p:txBody>
        </p:sp>
        <p:sp>
          <p:nvSpPr>
            <p:cNvPr id="146" name="Freeform 9"/>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s-ES"/>
            </a:p>
          </p:txBody>
        </p:sp>
        <p:sp>
          <p:nvSpPr>
            <p:cNvPr id="147" name="Freeform 10"/>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s-ES"/>
            </a:p>
          </p:txBody>
        </p:sp>
        <p:sp>
          <p:nvSpPr>
            <p:cNvPr id="148" name="Freeform 11"/>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s-ES"/>
            </a:p>
          </p:txBody>
        </p:sp>
      </p:grpSp>
      <p:grpSp>
        <p:nvGrpSpPr>
          <p:cNvPr id="150" name="Group 149"/>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51" name="Freeform 6"/>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s-ES"/>
            </a:p>
          </p:txBody>
        </p:sp>
        <p:sp>
          <p:nvSpPr>
            <p:cNvPr id="152" name="Freeform 7"/>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s-ES"/>
            </a:p>
          </p:txBody>
        </p:sp>
        <p:sp>
          <p:nvSpPr>
            <p:cNvPr id="153" name="Freeform 8"/>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s-ES"/>
            </a:p>
          </p:txBody>
        </p:sp>
        <p:sp>
          <p:nvSpPr>
            <p:cNvPr id="154" name="Freeform 9"/>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s-ES"/>
            </a:p>
          </p:txBody>
        </p:sp>
        <p:sp>
          <p:nvSpPr>
            <p:cNvPr id="155" name="Freeform 10"/>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s-ES"/>
            </a:p>
          </p:txBody>
        </p:sp>
        <p:sp>
          <p:nvSpPr>
            <p:cNvPr id="156" name="Freeform 11"/>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s-ES"/>
            </a:p>
          </p:txBody>
        </p:sp>
      </p:grpSp>
      <p:sp>
        <p:nvSpPr>
          <p:cNvPr id="158" name="Rounded Rectangle 1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1162" y="648931"/>
            <a:ext cx="6881862"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s://metode.es/wp-content/uploads/2011/11/52-2012.jpg">
            <a:extLst>
              <a:ext uri="{FF2B5EF4-FFF2-40B4-BE49-F238E27FC236}">
                <a16:creationId xmlns:a16="http://schemas.microsoft.com/office/drawing/2014/main" id="{788AF971-ED92-44F5-A2F0-64438BA0C856}"/>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7418" r="9188" b="-1"/>
          <a:stretch/>
        </p:blipFill>
        <p:spPr bwMode="auto">
          <a:xfrm>
            <a:off x="4941202" y="1011765"/>
            <a:ext cx="6237359" cy="4546708"/>
          </a:xfrm>
          <a:prstGeom prst="rect">
            <a:avLst/>
          </a:prstGeom>
          <a:noFill/>
          <a:extLst>
            <a:ext uri="{909E8E84-426E-40DD-AFC4-6F175D3DCCD1}">
              <a14:hiddenFill xmlns:a14="http://schemas.microsoft.com/office/drawing/2010/main">
                <a:solidFill>
                  <a:srgbClr val="FFFFFF"/>
                </a:solidFill>
              </a14:hiddenFill>
            </a:ext>
          </a:extLst>
        </p:spPr>
      </p:pic>
      <p:sp>
        <p:nvSpPr>
          <p:cNvPr id="4" name="Marcador de texto 3">
            <a:extLst>
              <a:ext uri="{FF2B5EF4-FFF2-40B4-BE49-F238E27FC236}">
                <a16:creationId xmlns:a16="http://schemas.microsoft.com/office/drawing/2014/main" id="{5C1F2609-8D70-42CE-AC34-EDEF13089DB0}"/>
              </a:ext>
            </a:extLst>
          </p:cNvPr>
          <p:cNvSpPr>
            <a:spLocks noGrp="1"/>
          </p:cNvSpPr>
          <p:nvPr>
            <p:ph type="body" sz="half" idx="2"/>
          </p:nvPr>
        </p:nvSpPr>
        <p:spPr>
          <a:xfrm>
            <a:off x="1484310" y="2666999"/>
            <a:ext cx="2812387" cy="3124201"/>
          </a:xfrm>
        </p:spPr>
        <p:txBody>
          <a:bodyPr vert="horz" lIns="91440" tIns="45720" rIns="91440" bIns="45720" rtlCol="0" anchor="ctr">
            <a:normAutofit/>
          </a:bodyPr>
          <a:lstStyle/>
          <a:p>
            <a:pPr algn="l">
              <a:buFont typeface="Arial"/>
              <a:buChar char="•"/>
            </a:pPr>
            <a:r>
              <a:rPr lang="en-US" altLang="es-ES" sz="1800" b="1"/>
              <a:t>Otra forma de producción eran las fábricas patrocinadas por el Estado (“manufacturas reales”)‏</a:t>
            </a:r>
          </a:p>
          <a:p>
            <a:pPr algn="l">
              <a:buFont typeface="Arial"/>
              <a:buChar char="•"/>
            </a:pPr>
            <a:endParaRPr lang="en-US" sz="1800"/>
          </a:p>
        </p:txBody>
      </p:sp>
      <p:sp>
        <p:nvSpPr>
          <p:cNvPr id="5" name="Text Box 11">
            <a:extLst>
              <a:ext uri="{FF2B5EF4-FFF2-40B4-BE49-F238E27FC236}">
                <a16:creationId xmlns:a16="http://schemas.microsoft.com/office/drawing/2014/main" id="{BF713BEF-0527-4CA8-843F-0E27A09DBECF}"/>
              </a:ext>
            </a:extLst>
          </p:cNvPr>
          <p:cNvSpPr txBox="1">
            <a:spLocks noGrp="1" noChangeArrowheads="1"/>
          </p:cNvSpPr>
          <p:nvPr>
            <p:ph type="title"/>
          </p:nvPr>
        </p:nvSpPr>
        <p:spPr bwMode="auto">
          <a:xfrm>
            <a:off x="1484312" y="685800"/>
            <a:ext cx="2812385" cy="175259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lIns="91440" tIns="45720" rIns="91440" bIns="45720" rtlCol="0" anchor="ctr">
            <a:norm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cs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cs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cs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9pPr>
          </a:lstStyle>
          <a:p>
            <a:pPr defTabSz="457200">
              <a:spcBef>
                <a:spcPct val="0"/>
              </a:spcBef>
              <a:buClr>
                <a:srgbClr val="000000"/>
              </a:buClr>
              <a:buNone/>
            </a:pPr>
            <a:endParaRPr lang="en-US" altLang="es-ES">
              <a:latin typeface="+mj-lt"/>
              <a:cs typeface="+mj-cs"/>
            </a:endParaRPr>
          </a:p>
          <a:p>
            <a:pPr defTabSz="457200">
              <a:spcBef>
                <a:spcPct val="0"/>
              </a:spcBef>
              <a:buClr>
                <a:srgbClr val="FFFFFF"/>
              </a:buClr>
              <a:buNone/>
            </a:pPr>
            <a:r>
              <a:rPr lang="en-US" altLang="es-ES">
                <a:latin typeface="+mj-lt"/>
                <a:cs typeface="+mj-cs"/>
              </a:rPr>
              <a:t>La industria artesanal </a:t>
            </a:r>
          </a:p>
        </p:txBody>
      </p:sp>
    </p:spTree>
    <p:extLst>
      <p:ext uri="{BB962C8B-B14F-4D97-AF65-F5344CB8AC3E}">
        <p14:creationId xmlns:p14="http://schemas.microsoft.com/office/powerpoint/2010/main" val="550459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0477A8-B653-4682-8F79-C960BE6FC70E}"/>
              </a:ext>
            </a:extLst>
          </p:cNvPr>
          <p:cNvSpPr>
            <a:spLocks noGrp="1"/>
          </p:cNvSpPr>
          <p:nvPr>
            <p:ph type="title"/>
          </p:nvPr>
        </p:nvSpPr>
        <p:spPr>
          <a:xfrm>
            <a:off x="1934817" y="132522"/>
            <a:ext cx="3098616" cy="901148"/>
          </a:xfrm>
        </p:spPr>
        <p:txBody>
          <a:bodyPr>
            <a:normAutofit fontScale="90000"/>
          </a:bodyPr>
          <a:lstStyle/>
          <a:p>
            <a:r>
              <a:rPr lang="en-GB" altLang="es-ES" sz="4000" b="1" dirty="0"/>
              <a:t>El </a:t>
            </a:r>
            <a:r>
              <a:rPr lang="en-GB" altLang="es-ES" sz="4000" b="1" dirty="0" err="1"/>
              <a:t>comercio</a:t>
            </a:r>
            <a:r>
              <a:rPr lang="en-GB" altLang="es-ES" sz="4000" b="1" dirty="0"/>
              <a:t> </a:t>
            </a:r>
            <a:br>
              <a:rPr lang="en-GB" altLang="es-ES" dirty="0">
                <a:solidFill>
                  <a:srgbClr val="FFFFFF"/>
                </a:solidFill>
              </a:rPr>
            </a:br>
            <a:endParaRPr lang="es-ES" dirty="0"/>
          </a:p>
        </p:txBody>
      </p:sp>
      <p:sp>
        <p:nvSpPr>
          <p:cNvPr id="4" name="Marcador de texto 3">
            <a:extLst>
              <a:ext uri="{FF2B5EF4-FFF2-40B4-BE49-F238E27FC236}">
                <a16:creationId xmlns:a16="http://schemas.microsoft.com/office/drawing/2014/main" id="{26A70271-95DA-4D83-939D-F13E99D29E85}"/>
              </a:ext>
            </a:extLst>
          </p:cNvPr>
          <p:cNvSpPr>
            <a:spLocks noGrp="1"/>
          </p:cNvSpPr>
          <p:nvPr>
            <p:ph type="body" sz="half" idx="2"/>
          </p:nvPr>
        </p:nvSpPr>
        <p:spPr>
          <a:xfrm>
            <a:off x="1484312" y="1063487"/>
            <a:ext cx="3688730" cy="4687955"/>
          </a:xfrm>
        </p:spPr>
        <p:txBody>
          <a:bodyPr>
            <a:normAutofit/>
          </a:bodyPr>
          <a:lstStyle/>
          <a:p>
            <a:pPr algn="l"/>
            <a:r>
              <a:rPr lang="es-ES" sz="2000" b="1" dirty="0"/>
              <a:t>Se benefició de:</a:t>
            </a:r>
          </a:p>
          <a:p>
            <a:pPr marL="285750" indent="-285750" algn="l">
              <a:buFont typeface="Arial" panose="020B0604020202020204" pitchFamily="34" charset="0"/>
              <a:buChar char="•"/>
            </a:pPr>
            <a:endParaRPr lang="es-ES" sz="2000" b="1" dirty="0"/>
          </a:p>
          <a:p>
            <a:r>
              <a:rPr lang="en-GB" altLang="es-ES" sz="2000" b="1" dirty="0">
                <a:solidFill>
                  <a:srgbClr val="000000"/>
                </a:solidFill>
              </a:rPr>
              <a:t>La </a:t>
            </a:r>
            <a:r>
              <a:rPr lang="en-GB" altLang="es-ES" sz="2000" b="1" dirty="0" err="1">
                <a:solidFill>
                  <a:srgbClr val="000000"/>
                </a:solidFill>
              </a:rPr>
              <a:t>expansión</a:t>
            </a:r>
            <a:r>
              <a:rPr lang="en-GB" altLang="es-ES" sz="2000" b="1" dirty="0">
                <a:solidFill>
                  <a:srgbClr val="000000"/>
                </a:solidFill>
              </a:rPr>
              <a:t> colonial y del </a:t>
            </a:r>
            <a:r>
              <a:rPr lang="en-GB" altLang="es-ES" sz="2000" b="1" dirty="0" err="1">
                <a:solidFill>
                  <a:srgbClr val="000000"/>
                </a:solidFill>
              </a:rPr>
              <a:t>aumento</a:t>
            </a:r>
            <a:r>
              <a:rPr lang="en-GB" altLang="es-ES" sz="2000" b="1" dirty="0">
                <a:solidFill>
                  <a:srgbClr val="000000"/>
                </a:solidFill>
              </a:rPr>
              <a:t> de la </a:t>
            </a:r>
            <a:r>
              <a:rPr lang="en-GB" altLang="es-ES" sz="2000" b="1" dirty="0" err="1">
                <a:solidFill>
                  <a:srgbClr val="000000"/>
                </a:solidFill>
              </a:rPr>
              <a:t>demanda</a:t>
            </a:r>
            <a:endParaRPr lang="en-GB" altLang="es-ES" sz="2000" b="1" dirty="0">
              <a:solidFill>
                <a:srgbClr val="000000"/>
              </a:solidFill>
            </a:endParaRPr>
          </a:p>
          <a:p>
            <a:endParaRPr lang="es-ES" sz="2000" b="1" dirty="0"/>
          </a:p>
          <a:p>
            <a:pPr marL="285750" indent="-285750">
              <a:buFont typeface="Arial" panose="020B0604020202020204" pitchFamily="34" charset="0"/>
              <a:buChar char="•"/>
            </a:pPr>
            <a:endParaRPr lang="es-ES" sz="2000" b="1" dirty="0"/>
          </a:p>
          <a:p>
            <a:pPr marL="285750" indent="-285750">
              <a:buFont typeface="Arial" panose="020B0604020202020204" pitchFamily="34" charset="0"/>
              <a:buChar char="•"/>
            </a:pPr>
            <a:endParaRPr lang="es-ES" sz="2000" b="1" dirty="0"/>
          </a:p>
          <a:p>
            <a:pPr marL="285750" indent="-285750">
              <a:buFont typeface="Arial" panose="020B0604020202020204" pitchFamily="34" charset="0"/>
              <a:buChar char="•"/>
            </a:pPr>
            <a:endParaRPr lang="es-ES" sz="2000" b="1" dirty="0"/>
          </a:p>
          <a:p>
            <a:pPr marL="285750" indent="-285750">
              <a:buFont typeface="Arial" panose="020B0604020202020204" pitchFamily="34" charset="0"/>
              <a:buChar char="•"/>
            </a:pPr>
            <a:endParaRPr lang="es-ES" sz="2000" b="1" dirty="0"/>
          </a:p>
        </p:txBody>
      </p:sp>
      <p:sp>
        <p:nvSpPr>
          <p:cNvPr id="5" name="Rectangle 2">
            <a:extLst>
              <a:ext uri="{FF2B5EF4-FFF2-40B4-BE49-F238E27FC236}">
                <a16:creationId xmlns:a16="http://schemas.microsoft.com/office/drawing/2014/main" id="{09B38F94-9590-47E6-B5F5-293E54606B92}"/>
              </a:ext>
            </a:extLst>
          </p:cNvPr>
          <p:cNvSpPr>
            <a:spLocks noChangeArrowheads="1"/>
          </p:cNvSpPr>
          <p:nvPr/>
        </p:nvSpPr>
        <p:spPr bwMode="auto">
          <a:xfrm>
            <a:off x="11966712" y="0"/>
            <a:ext cx="225287" cy="6745357"/>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sp>
        <p:nvSpPr>
          <p:cNvPr id="7" name="Rectángulo 6">
            <a:extLst>
              <a:ext uri="{FF2B5EF4-FFF2-40B4-BE49-F238E27FC236}">
                <a16:creationId xmlns:a16="http://schemas.microsoft.com/office/drawing/2014/main" id="{93686501-9ECA-45E2-BDF9-1A8155ECB940}"/>
              </a:ext>
            </a:extLst>
          </p:cNvPr>
          <p:cNvSpPr/>
          <p:nvPr/>
        </p:nvSpPr>
        <p:spPr>
          <a:xfrm>
            <a:off x="1484312" y="583096"/>
            <a:ext cx="9929192" cy="4803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a:solidFill>
                  <a:schemeClr val="tx1"/>
                </a:solidFill>
              </a:rPr>
              <a:t>El comercio internacional</a:t>
            </a:r>
          </a:p>
        </p:txBody>
      </p:sp>
      <p:pic>
        <p:nvPicPr>
          <p:cNvPr id="8" name="Picture 29">
            <a:extLst>
              <a:ext uri="{FF2B5EF4-FFF2-40B4-BE49-F238E27FC236}">
                <a16:creationId xmlns:a16="http://schemas.microsoft.com/office/drawing/2014/main" id="{DCBC76CE-9DAD-47A9-AD27-3D63CB28507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891878" y="1156236"/>
            <a:ext cx="6093425" cy="3853101"/>
          </a:xfrm>
          <a:prstGeom prst="rect">
            <a:avLst/>
          </a:prstGeom>
          <a:noFill/>
          <a:ln>
            <a:noFill/>
          </a:ln>
          <a:effectLst>
            <a:outerShdw dist="17819"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sp>
        <p:nvSpPr>
          <p:cNvPr id="9" name="Line 21">
            <a:extLst>
              <a:ext uri="{FF2B5EF4-FFF2-40B4-BE49-F238E27FC236}">
                <a16:creationId xmlns:a16="http://schemas.microsoft.com/office/drawing/2014/main" id="{A66081E9-D949-4320-B444-0F21185A2ECA}"/>
              </a:ext>
            </a:extLst>
          </p:cNvPr>
          <p:cNvSpPr>
            <a:spLocks noChangeShapeType="1"/>
          </p:cNvSpPr>
          <p:nvPr/>
        </p:nvSpPr>
        <p:spPr bwMode="auto">
          <a:xfrm flipH="1" flipV="1">
            <a:off x="2438400" y="1842053"/>
            <a:ext cx="106018" cy="649356"/>
          </a:xfrm>
          <a:prstGeom prst="line">
            <a:avLst/>
          </a:prstGeom>
          <a:noFill/>
          <a:ln w="19080">
            <a:solidFill>
              <a:srgbClr val="FFCC99"/>
            </a:solidFill>
            <a:miter lim="800000"/>
            <a:headEnd/>
            <a:tailEn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s-ES" dirty="0"/>
          </a:p>
        </p:txBody>
      </p:sp>
      <p:sp>
        <p:nvSpPr>
          <p:cNvPr id="10" name="Line 21">
            <a:extLst>
              <a:ext uri="{FF2B5EF4-FFF2-40B4-BE49-F238E27FC236}">
                <a16:creationId xmlns:a16="http://schemas.microsoft.com/office/drawing/2014/main" id="{6ACAE7C3-5267-4B18-B7EC-D6E270BDA7B0}"/>
              </a:ext>
            </a:extLst>
          </p:cNvPr>
          <p:cNvSpPr>
            <a:spLocks noChangeShapeType="1"/>
          </p:cNvSpPr>
          <p:nvPr/>
        </p:nvSpPr>
        <p:spPr bwMode="auto">
          <a:xfrm flipH="1" flipV="1">
            <a:off x="2184905" y="3082787"/>
            <a:ext cx="106018" cy="649356"/>
          </a:xfrm>
          <a:prstGeom prst="line">
            <a:avLst/>
          </a:prstGeom>
          <a:noFill/>
          <a:ln w="19080">
            <a:solidFill>
              <a:srgbClr val="FFCC99"/>
            </a:solidFill>
            <a:miter lim="800000"/>
            <a:headEnd/>
            <a:tailEn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s-ES" dirty="0"/>
          </a:p>
        </p:txBody>
      </p:sp>
      <p:sp>
        <p:nvSpPr>
          <p:cNvPr id="12" name="Rectángulo 11">
            <a:extLst>
              <a:ext uri="{FF2B5EF4-FFF2-40B4-BE49-F238E27FC236}">
                <a16:creationId xmlns:a16="http://schemas.microsoft.com/office/drawing/2014/main" id="{4FD690E1-1F3C-4B56-BC52-3F7F8E1E4958}"/>
              </a:ext>
            </a:extLst>
          </p:cNvPr>
          <p:cNvSpPr/>
          <p:nvPr/>
        </p:nvSpPr>
        <p:spPr>
          <a:xfrm>
            <a:off x="1073425" y="3869634"/>
            <a:ext cx="4837043" cy="923330"/>
          </a:xfrm>
          <a:prstGeom prst="rect">
            <a:avLst/>
          </a:prstGeom>
        </p:spPr>
        <p:txBody>
          <a:bodyPr wrap="square">
            <a:spAutoFit/>
          </a:bodyPr>
          <a:lstStyle/>
          <a:p>
            <a:pPr algn="just">
              <a:spcBef>
                <a:spcPct val="0"/>
              </a:spcBef>
              <a:buClr>
                <a:srgbClr val="4D4D4D"/>
              </a:buClr>
            </a:pPr>
            <a:r>
              <a:rPr lang="en-GB" altLang="es-ES" b="1" dirty="0"/>
              <a:t>La </a:t>
            </a:r>
            <a:r>
              <a:rPr lang="en-GB" altLang="es-ES" b="1" u="sng" dirty="0" err="1"/>
              <a:t>expansión</a:t>
            </a:r>
            <a:r>
              <a:rPr lang="en-GB" altLang="es-ES" b="1" u="sng" dirty="0"/>
              <a:t> colonial</a:t>
            </a:r>
            <a:r>
              <a:rPr lang="en-GB" altLang="es-ES" b="1" dirty="0"/>
              <a:t> de </a:t>
            </a:r>
            <a:r>
              <a:rPr lang="en-GB" altLang="es-ES" b="1" dirty="0" err="1"/>
              <a:t>los</a:t>
            </a:r>
            <a:r>
              <a:rPr lang="en-GB" altLang="es-ES" b="1" dirty="0"/>
              <a:t> </a:t>
            </a:r>
            <a:r>
              <a:rPr lang="en-GB" altLang="es-ES" b="1" dirty="0" err="1"/>
              <a:t>Estados</a:t>
            </a:r>
            <a:r>
              <a:rPr lang="en-GB" altLang="es-ES" b="1" dirty="0"/>
              <a:t> </a:t>
            </a:r>
            <a:r>
              <a:rPr lang="en-GB" altLang="es-ES" b="1" dirty="0" err="1"/>
              <a:t>modernos</a:t>
            </a:r>
            <a:endParaRPr lang="en-GB" altLang="es-ES" b="1" dirty="0"/>
          </a:p>
          <a:p>
            <a:pPr algn="just">
              <a:spcBef>
                <a:spcPct val="0"/>
              </a:spcBef>
              <a:buClr>
                <a:srgbClr val="4D4D4D"/>
              </a:buClr>
            </a:pPr>
            <a:r>
              <a:rPr lang="en-GB" altLang="es-ES" b="1" dirty="0"/>
              <a:t>(</a:t>
            </a:r>
            <a:r>
              <a:rPr lang="en-GB" altLang="es-ES" b="1" dirty="0" err="1"/>
              <a:t>España</a:t>
            </a:r>
            <a:r>
              <a:rPr lang="en-GB" altLang="es-ES" b="1" dirty="0"/>
              <a:t>, Portugal, </a:t>
            </a:r>
            <a:r>
              <a:rPr lang="en-GB" altLang="es-ES" b="1" dirty="0" err="1"/>
              <a:t>Francia</a:t>
            </a:r>
            <a:r>
              <a:rPr lang="en-GB" altLang="es-ES" b="1" dirty="0"/>
              <a:t>, </a:t>
            </a:r>
            <a:r>
              <a:rPr lang="en-GB" altLang="es-ES" b="1" dirty="0" err="1"/>
              <a:t>Inglaterra</a:t>
            </a:r>
            <a:r>
              <a:rPr lang="en-GB" altLang="es-ES" b="1" dirty="0"/>
              <a:t> y </a:t>
            </a:r>
            <a:r>
              <a:rPr lang="en-GB" altLang="es-ES" b="1" dirty="0" err="1"/>
              <a:t>los</a:t>
            </a:r>
            <a:r>
              <a:rPr lang="en-GB" altLang="es-ES" b="1" dirty="0"/>
              <a:t> </a:t>
            </a:r>
            <a:r>
              <a:rPr lang="en-GB" altLang="es-ES" b="1" dirty="0" err="1"/>
              <a:t>Países</a:t>
            </a:r>
            <a:r>
              <a:rPr lang="en-GB" altLang="es-ES" b="1" dirty="0"/>
              <a:t> </a:t>
            </a:r>
            <a:r>
              <a:rPr lang="en-GB" altLang="es-ES" b="1" dirty="0" err="1"/>
              <a:t>Bajos</a:t>
            </a:r>
            <a:r>
              <a:rPr lang="en-GB" altLang="es-ES" b="1" dirty="0"/>
              <a:t>) </a:t>
            </a:r>
            <a:r>
              <a:rPr lang="en-GB" altLang="es-ES" b="1" dirty="0" err="1"/>
              <a:t>estableció</a:t>
            </a:r>
            <a:endParaRPr lang="en-GB" altLang="es-ES" b="1" dirty="0"/>
          </a:p>
        </p:txBody>
      </p:sp>
      <p:grpSp>
        <p:nvGrpSpPr>
          <p:cNvPr id="13" name="Group 24">
            <a:extLst>
              <a:ext uri="{FF2B5EF4-FFF2-40B4-BE49-F238E27FC236}">
                <a16:creationId xmlns:a16="http://schemas.microsoft.com/office/drawing/2014/main" id="{C36ECDC9-D888-4250-B7DD-C91182F97ED9}"/>
              </a:ext>
            </a:extLst>
          </p:cNvPr>
          <p:cNvGrpSpPr>
            <a:grpSpLocks/>
          </p:cNvGrpSpPr>
          <p:nvPr/>
        </p:nvGrpSpPr>
        <p:grpSpPr bwMode="auto">
          <a:xfrm>
            <a:off x="2332968" y="4911792"/>
            <a:ext cx="347662" cy="1019175"/>
            <a:chOff x="1427" y="2088"/>
            <a:chExt cx="219" cy="642"/>
          </a:xfrm>
        </p:grpSpPr>
        <p:sp>
          <p:nvSpPr>
            <p:cNvPr id="14" name="Line 25">
              <a:extLst>
                <a:ext uri="{FF2B5EF4-FFF2-40B4-BE49-F238E27FC236}">
                  <a16:creationId xmlns:a16="http://schemas.microsoft.com/office/drawing/2014/main" id="{BF001B4A-565C-4C8B-B60F-72D9F159D156}"/>
                </a:ext>
              </a:extLst>
            </p:cNvPr>
            <p:cNvSpPr>
              <a:spLocks noChangeShapeType="1"/>
            </p:cNvSpPr>
            <p:nvPr/>
          </p:nvSpPr>
          <p:spPr bwMode="auto">
            <a:xfrm>
              <a:off x="1427" y="2088"/>
              <a:ext cx="1" cy="621"/>
            </a:xfrm>
            <a:prstGeom prst="line">
              <a:avLst/>
            </a:prstGeom>
            <a:noFill/>
            <a:ln w="19080">
              <a:solidFill>
                <a:srgbClr val="FFCC99"/>
              </a:solidFill>
              <a:miter lim="800000"/>
              <a:headEnd/>
              <a:tailEn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s-ES"/>
            </a:p>
          </p:txBody>
        </p:sp>
        <p:sp>
          <p:nvSpPr>
            <p:cNvPr id="15" name="Line 26">
              <a:extLst>
                <a:ext uri="{FF2B5EF4-FFF2-40B4-BE49-F238E27FC236}">
                  <a16:creationId xmlns:a16="http://schemas.microsoft.com/office/drawing/2014/main" id="{B5AA06A7-6A7D-4FE2-8F21-1E2B5602F0B8}"/>
                </a:ext>
              </a:extLst>
            </p:cNvPr>
            <p:cNvSpPr>
              <a:spLocks noChangeShapeType="1"/>
            </p:cNvSpPr>
            <p:nvPr/>
          </p:nvSpPr>
          <p:spPr bwMode="auto">
            <a:xfrm>
              <a:off x="1427" y="2731"/>
              <a:ext cx="220" cy="1"/>
            </a:xfrm>
            <a:prstGeom prst="line">
              <a:avLst/>
            </a:prstGeom>
            <a:noFill/>
            <a:ln w="19080">
              <a:solidFill>
                <a:srgbClr val="FFCC99"/>
              </a:solidFill>
              <a:miter lim="800000"/>
              <a:headEnd/>
              <a:tailEnd type="triangle" w="med" len="me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s-ES"/>
            </a:p>
          </p:txBody>
        </p:sp>
      </p:grpSp>
      <p:sp>
        <p:nvSpPr>
          <p:cNvPr id="16" name="Rectangle 5">
            <a:extLst>
              <a:ext uri="{FF2B5EF4-FFF2-40B4-BE49-F238E27FC236}">
                <a16:creationId xmlns:a16="http://schemas.microsoft.com/office/drawing/2014/main" id="{77472346-A91E-4E14-BB11-6E9CD3D827F2}"/>
              </a:ext>
            </a:extLst>
          </p:cNvPr>
          <p:cNvSpPr>
            <a:spLocks noChangeArrowheads="1"/>
          </p:cNvSpPr>
          <p:nvPr/>
        </p:nvSpPr>
        <p:spPr bwMode="auto">
          <a:xfrm>
            <a:off x="2887763" y="4930455"/>
            <a:ext cx="314879" cy="1689203"/>
          </a:xfrm>
          <a:prstGeom prst="rect">
            <a:avLst/>
          </a:prstGeom>
          <a:solidFill>
            <a:srgbClr val="996633"/>
          </a:solidFill>
          <a:ln w="9360">
            <a:solidFill>
              <a:srgbClr val="FFCC99"/>
            </a:solidFill>
            <a:miter lim="800000"/>
            <a:headEnd/>
            <a:tailEnd/>
          </a:ln>
          <a:effectLst>
            <a:outerShdw dist="17819" dir="2700000" algn="ctr" rotWithShape="0">
              <a:srgbClr val="808080"/>
            </a:outerShdw>
          </a:effec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sp>
        <p:nvSpPr>
          <p:cNvPr id="18" name="Rectángulo 17">
            <a:extLst>
              <a:ext uri="{FF2B5EF4-FFF2-40B4-BE49-F238E27FC236}">
                <a16:creationId xmlns:a16="http://schemas.microsoft.com/office/drawing/2014/main" id="{65A63884-C208-47AE-BB51-3834F6D958A8}"/>
              </a:ext>
            </a:extLst>
          </p:cNvPr>
          <p:cNvSpPr/>
          <p:nvPr/>
        </p:nvSpPr>
        <p:spPr>
          <a:xfrm>
            <a:off x="3408189" y="5353878"/>
            <a:ext cx="2613509" cy="543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b="1" dirty="0">
                <a:solidFill>
                  <a:schemeClr val="tx1"/>
                </a:solidFill>
              </a:rPr>
              <a:t>Monopolios de comercio</a:t>
            </a:r>
          </a:p>
        </p:txBody>
      </p:sp>
      <p:sp>
        <p:nvSpPr>
          <p:cNvPr id="19" name="Rectángulo 18">
            <a:extLst>
              <a:ext uri="{FF2B5EF4-FFF2-40B4-BE49-F238E27FC236}">
                <a16:creationId xmlns:a16="http://schemas.microsoft.com/office/drawing/2014/main" id="{A1F96BF6-BE08-4711-B3D3-7AABBF44963C}"/>
              </a:ext>
            </a:extLst>
          </p:cNvPr>
          <p:cNvSpPr/>
          <p:nvPr/>
        </p:nvSpPr>
        <p:spPr>
          <a:xfrm>
            <a:off x="3408188" y="6095983"/>
            <a:ext cx="3985684" cy="609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ct val="0"/>
              </a:spcBef>
              <a:buClr>
                <a:srgbClr val="000000"/>
              </a:buClr>
            </a:pPr>
            <a:r>
              <a:rPr lang="en-GB" altLang="es-ES" b="1" dirty="0">
                <a:solidFill>
                  <a:schemeClr val="tx1"/>
                </a:solidFill>
              </a:rPr>
              <a:t>Control </a:t>
            </a:r>
            <a:r>
              <a:rPr lang="en-GB" altLang="es-ES" b="1" dirty="0" err="1">
                <a:solidFill>
                  <a:schemeClr val="tx1"/>
                </a:solidFill>
              </a:rPr>
              <a:t>por</a:t>
            </a:r>
            <a:r>
              <a:rPr lang="en-GB" altLang="es-ES" b="1" dirty="0">
                <a:solidFill>
                  <a:schemeClr val="tx1"/>
                </a:solidFill>
              </a:rPr>
              <a:t> </a:t>
            </a:r>
            <a:r>
              <a:rPr lang="en-GB" altLang="es-ES" b="1" dirty="0" err="1">
                <a:solidFill>
                  <a:schemeClr val="tx1"/>
                </a:solidFill>
              </a:rPr>
              <a:t>grandes</a:t>
            </a:r>
            <a:r>
              <a:rPr lang="en-GB" altLang="es-ES" b="1" dirty="0">
                <a:solidFill>
                  <a:schemeClr val="tx1"/>
                </a:solidFill>
              </a:rPr>
              <a:t> </a:t>
            </a:r>
            <a:r>
              <a:rPr lang="en-GB" altLang="es-ES" b="1" dirty="0" err="1">
                <a:solidFill>
                  <a:schemeClr val="tx1"/>
                </a:solidFill>
              </a:rPr>
              <a:t>compañías</a:t>
            </a:r>
            <a:r>
              <a:rPr lang="en-GB" altLang="es-ES" b="1" dirty="0">
                <a:solidFill>
                  <a:schemeClr val="tx1"/>
                </a:solidFill>
              </a:rPr>
              <a:t> </a:t>
            </a:r>
            <a:r>
              <a:rPr lang="en-GB" altLang="es-ES" b="1" dirty="0" err="1">
                <a:solidFill>
                  <a:schemeClr val="tx1"/>
                </a:solidFill>
              </a:rPr>
              <a:t>privilegiadas</a:t>
            </a:r>
            <a:endParaRPr lang="en-GB" altLang="es-ES" b="1" dirty="0">
              <a:solidFill>
                <a:schemeClr val="tx1"/>
              </a:solidFill>
            </a:endParaRPr>
          </a:p>
        </p:txBody>
      </p:sp>
      <p:sp>
        <p:nvSpPr>
          <p:cNvPr id="21" name="AutoShape 28">
            <a:extLst>
              <a:ext uri="{FF2B5EF4-FFF2-40B4-BE49-F238E27FC236}">
                <a16:creationId xmlns:a16="http://schemas.microsoft.com/office/drawing/2014/main" id="{49ABE612-96F5-4124-B8C8-A478C10A7000}"/>
              </a:ext>
            </a:extLst>
          </p:cNvPr>
          <p:cNvSpPr>
            <a:spLocks noChangeArrowheads="1"/>
          </p:cNvSpPr>
          <p:nvPr/>
        </p:nvSpPr>
        <p:spPr bwMode="auto">
          <a:xfrm rot="16200000">
            <a:off x="7670614" y="6259494"/>
            <a:ext cx="385763" cy="282575"/>
          </a:xfrm>
          <a:prstGeom prst="down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sp>
        <p:nvSpPr>
          <p:cNvPr id="22" name="Rectángulo 21">
            <a:extLst>
              <a:ext uri="{FF2B5EF4-FFF2-40B4-BE49-F238E27FC236}">
                <a16:creationId xmlns:a16="http://schemas.microsoft.com/office/drawing/2014/main" id="{0C417E7D-15CB-4F7D-AB96-5D03A9E57248}"/>
              </a:ext>
            </a:extLst>
          </p:cNvPr>
          <p:cNvSpPr/>
          <p:nvPr/>
        </p:nvSpPr>
        <p:spPr>
          <a:xfrm>
            <a:off x="8409389" y="5897629"/>
            <a:ext cx="3371794" cy="6960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buClr>
                <a:srgbClr val="000000"/>
              </a:buClr>
            </a:pPr>
            <a:r>
              <a:rPr lang="en-GB" altLang="es-ES" b="1" dirty="0" err="1">
                <a:solidFill>
                  <a:schemeClr val="tx1"/>
                </a:solidFill>
              </a:rPr>
              <a:t>Compañía</a:t>
            </a:r>
            <a:r>
              <a:rPr lang="en-GB" altLang="es-ES" b="1" dirty="0">
                <a:solidFill>
                  <a:schemeClr val="tx1"/>
                </a:solidFill>
              </a:rPr>
              <a:t> de las </a:t>
            </a:r>
            <a:r>
              <a:rPr lang="en-GB" altLang="es-ES" b="1" dirty="0" err="1">
                <a:solidFill>
                  <a:schemeClr val="tx1"/>
                </a:solidFill>
              </a:rPr>
              <a:t>Indias</a:t>
            </a:r>
            <a:endParaRPr lang="en-GB" altLang="es-ES" b="1" dirty="0">
              <a:solidFill>
                <a:schemeClr val="tx1"/>
              </a:solidFill>
            </a:endParaRPr>
          </a:p>
        </p:txBody>
      </p:sp>
    </p:spTree>
    <p:extLst>
      <p:ext uri="{BB962C8B-B14F-4D97-AF65-F5344CB8AC3E}">
        <p14:creationId xmlns:p14="http://schemas.microsoft.com/office/powerpoint/2010/main" val="1711887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additive="repl">
                                        <p:cTn id="6" dur="1" fill="hold">
                                          <p:stCondLst>
                                            <p:cond delay="0"/>
                                          </p:stCondLst>
                                        </p:cTn>
                                        <p:tgtEl>
                                          <p:spTgt spid="5"/>
                                        </p:tgtEl>
                                        <p:attrNameLst>
                                          <p:attrName>style.visibility</p:attrName>
                                        </p:attrNameLst>
                                      </p:cBhvr>
                                      <p:to>
                                        <p:strVal val="visible"/>
                                      </p:to>
                                    </p:set>
                                    <p:anim calcmode="lin" valueType="num">
                                      <p:cBhvr additive="repl">
                                        <p:cTn id="7" dur="1000" fill="hold"/>
                                        <p:tgtEl>
                                          <p:spTgt spid="5"/>
                                        </p:tgtEl>
                                        <p:attrNameLst>
                                          <p:attrName>ppt_x</p:attrName>
                                        </p:attrNameLst>
                                      </p:cBhvr>
                                      <p:tavLst>
                                        <p:tav tm="100000">
                                          <p:val>
                                            <p:strVal val="#ppt_x"/>
                                          </p:val>
                                        </p:tav>
                                        <p:tav>
                                          <p:val>
                                            <p:strVal val="#ppt_x"/>
                                          </p:val>
                                        </p:tav>
                                      </p:tavLst>
                                    </p:anim>
                                    <p:anim calcmode="lin" valueType="num">
                                      <p:cBhvr additive="repl">
                                        <p:cTn id="8" dur="1000" fill="hold"/>
                                        <p:tgtEl>
                                          <p:spTgt spid="5"/>
                                        </p:tgtEl>
                                        <p:attrNameLst>
                                          <p:attrName>ppt_y</p:attrName>
                                        </p:attrNameLst>
                                      </p:cBhvr>
                                      <p:tavLst>
                                        <p:tav tm="100000">
                                          <p:val>
                                            <p:strVal val="#ppt_y-#ppt_h/2"/>
                                          </p:val>
                                        </p:tav>
                                        <p:tav>
                                          <p:val>
                                            <p:strVal val="#ppt_y"/>
                                          </p:val>
                                        </p:tav>
                                      </p:tavLst>
                                    </p:anim>
                                    <p:anim calcmode="lin" valueType="num">
                                      <p:cBhvr additive="repl">
                                        <p:cTn id="9" dur="1000" fill="hold"/>
                                        <p:tgtEl>
                                          <p:spTgt spid="5"/>
                                        </p:tgtEl>
                                        <p:attrNameLst>
                                          <p:attrName>ppt_w</p:attrName>
                                        </p:attrNameLst>
                                      </p:cBhvr>
                                      <p:tavLst>
                                        <p:tav tm="100000">
                                          <p:val>
                                            <p:strVal val="#ppt_w"/>
                                          </p:val>
                                        </p:tav>
                                        <p:tav>
                                          <p:val>
                                            <p:strVal val="#ppt_w"/>
                                          </p:val>
                                        </p:tav>
                                      </p:tavLst>
                                    </p:anim>
                                    <p:anim calcmode="lin" valueType="num">
                                      <p:cBhvr additive="repl">
                                        <p:cTn id="10" dur="1000" fill="hold"/>
                                        <p:tgtEl>
                                          <p:spTgt spid="5"/>
                                        </p:tgtEl>
                                        <p:attrNameLst>
                                          <p:attrName>ppt_h</p:attrName>
                                        </p:attrNameLst>
                                      </p:cBhvr>
                                      <p:tavLst>
                                        <p:tav tm="100000">
                                          <p:val>
                                            <p:fltVal val="0"/>
                                          </p:val>
                                        </p:tav>
                                        <p:tav>
                                          <p:val>
                                            <p:strVal val="#ppt_h"/>
                                          </p:val>
                                        </p:tav>
                                      </p:tavLst>
                                    </p:anim>
                                  </p:childTnLst>
                                </p:cTn>
                              </p:par>
                            </p:childTnLst>
                          </p:cTn>
                        </p:par>
                        <p:par>
                          <p:cTn id="11" fill="hold">
                            <p:stCondLst>
                              <p:cond delay="1000"/>
                            </p:stCondLst>
                            <p:childTnLst>
                              <p:par>
                                <p:cTn id="12" presetID="47" presetClass="entr" fill="hold" nodeType="afterEffect">
                                  <p:stCondLst>
                                    <p:cond delay="0"/>
                                  </p:stCondLst>
                                  <p:childTnLst>
                                    <p:set>
                                      <p:cBhvr additive="repl">
                                        <p:cTn id="13" dur="1" fill="hold">
                                          <p:stCondLst>
                                            <p:cond delay="0"/>
                                          </p:stCondLst>
                                        </p:cTn>
                                        <p:tgtEl>
                                          <p:spTgt spid="8"/>
                                        </p:tgtEl>
                                        <p:attrNameLst>
                                          <p:attrName>style.visibility</p:attrName>
                                        </p:attrNameLst>
                                      </p:cBhvr>
                                      <p:to>
                                        <p:strVal val="visible"/>
                                      </p:to>
                                    </p:set>
                                    <p:animEffect transition="in" filter="fade">
                                      <p:cBhvr additive="repl">
                                        <p:cTn id="14" dur="1000"/>
                                        <p:tgtEl>
                                          <p:spTgt spid="8"/>
                                        </p:tgtEl>
                                      </p:cBhvr>
                                    </p:animEffect>
                                    <p:anim calcmode="lin" valueType="num">
                                      <p:cBhvr additive="repl">
                                        <p:cTn id="15" dur="1000" fill="hold"/>
                                        <p:tgtEl>
                                          <p:spTgt spid="8"/>
                                        </p:tgtEl>
                                        <p:attrNameLst>
                                          <p:attrName>ppt_x</p:attrName>
                                        </p:attrNameLst>
                                      </p:cBhvr>
                                      <p:tavLst>
                                        <p:tav tm="100000">
                                          <p:val>
                                            <p:strVal val="#ppt_x"/>
                                          </p:val>
                                        </p:tav>
                                        <p:tav>
                                          <p:val>
                                            <p:strVal val="#ppt_x"/>
                                          </p:val>
                                        </p:tav>
                                      </p:tavLst>
                                    </p:anim>
                                    <p:anim calcmode="lin" valueType="num">
                                      <p:cBhvr additive="repl">
                                        <p:cTn id="16" dur="1000" fill="hold"/>
                                        <p:tgtEl>
                                          <p:spTgt spid="8"/>
                                        </p:tgtEl>
                                        <p:attrNameLst>
                                          <p:attrName>ppt_y</p:attrName>
                                        </p:attrNameLst>
                                      </p:cBhvr>
                                      <p:tavLst>
                                        <p:tav tm="100000">
                                          <p:val>
                                            <p:strVal val="#ppt_y-.1"/>
                                          </p:val>
                                        </p:tav>
                                        <p:tav>
                                          <p:val>
                                            <p:strVal val="#ppt_y"/>
                                          </p:val>
                                        </p:tav>
                                      </p:tavLst>
                                    </p:anim>
                                  </p:childTnLst>
                                </p:cTn>
                              </p:par>
                              <p:par>
                                <p:cTn id="17" presetID="10" presetClass="entr" fill="hold" nodeType="withEffect">
                                  <p:stCondLst>
                                    <p:cond delay="0"/>
                                  </p:stCondLst>
                                  <p:childTnLst>
                                    <p:set>
                                      <p:cBhvr additive="repl">
                                        <p:cTn id="18" dur="1" fill="hold">
                                          <p:stCondLst>
                                            <p:cond delay="0"/>
                                          </p:stCondLst>
                                        </p:cTn>
                                        <p:tgtEl>
                                          <p:spTgt spid="13"/>
                                        </p:tgtEl>
                                        <p:attrNameLst>
                                          <p:attrName>style.visibility</p:attrName>
                                        </p:attrNameLst>
                                      </p:cBhvr>
                                      <p:to>
                                        <p:strVal val="visible"/>
                                      </p:to>
                                    </p:set>
                                    <p:animEffect transition="in" filter="fade">
                                      <p:cBhvr additive="repl">
                                        <p:cTn id="19" dur="1000"/>
                                        <p:tgtEl>
                                          <p:spTgt spid="13"/>
                                        </p:tgtEl>
                                      </p:cBhvr>
                                    </p:animEffect>
                                  </p:childTnLst>
                                </p:cTn>
                              </p:par>
                            </p:childTnLst>
                          </p:cTn>
                        </p:par>
                        <p:par>
                          <p:cTn id="20" fill="hold">
                            <p:stCondLst>
                              <p:cond delay="2000"/>
                            </p:stCondLst>
                            <p:childTnLst>
                              <p:par>
                                <p:cTn id="21" presetID="23" presetClass="entr" presetSubtype="16" fill="hold" nodeType="afterEffect">
                                  <p:stCondLst>
                                    <p:cond delay="0"/>
                                  </p:stCondLst>
                                  <p:childTnLst>
                                    <p:set>
                                      <p:cBhvr additive="repl">
                                        <p:cTn id="22" dur="1" fill="hold">
                                          <p:stCondLst>
                                            <p:cond delay="0"/>
                                          </p:stCondLst>
                                        </p:cTn>
                                        <p:tgtEl>
                                          <p:spTgt spid="16"/>
                                        </p:tgtEl>
                                        <p:attrNameLst>
                                          <p:attrName>style.visibility</p:attrName>
                                        </p:attrNameLst>
                                      </p:cBhvr>
                                      <p:to>
                                        <p:strVal val="visible"/>
                                      </p:to>
                                    </p:set>
                                    <p:anim calcmode="lin" valueType="num">
                                      <p:cBhvr additive="repl">
                                        <p:cTn id="23" dur="500" fill="hold"/>
                                        <p:tgtEl>
                                          <p:spTgt spid="16"/>
                                        </p:tgtEl>
                                        <p:attrNameLst>
                                          <p:attrName>ppt_w</p:attrName>
                                        </p:attrNameLst>
                                      </p:cBhvr>
                                      <p:tavLst>
                                        <p:tav tm="100000">
                                          <p:val>
                                            <p:fltVal val="0"/>
                                          </p:val>
                                        </p:tav>
                                        <p:tav>
                                          <p:val>
                                            <p:strVal val="#ppt_w"/>
                                          </p:val>
                                        </p:tav>
                                      </p:tavLst>
                                    </p:anim>
                                    <p:anim calcmode="lin" valueType="num">
                                      <p:cBhvr additive="repl">
                                        <p:cTn id="24" dur="500" fill="hold"/>
                                        <p:tgtEl>
                                          <p:spTgt spid="16"/>
                                        </p:tgtEl>
                                        <p:attrNameLst>
                                          <p:attrName>ppt_h</p:attrName>
                                        </p:attrNameLst>
                                      </p:cBhvr>
                                      <p:tavLst>
                                        <p:tav tm="100000">
                                          <p:val>
                                            <p:fltVal val="0"/>
                                          </p:val>
                                        </p:tav>
                                        <p:tav>
                                          <p:val>
                                            <p:strVal val="#ppt_h"/>
                                          </p:val>
                                        </p:tav>
                                      </p:tavLst>
                                    </p:anim>
                                  </p:childTnLst>
                                </p:cTn>
                              </p:par>
                            </p:childTnLst>
                          </p:cTn>
                        </p:par>
                        <p:par>
                          <p:cTn id="25" fill="hold">
                            <p:stCondLst>
                              <p:cond delay="2500"/>
                            </p:stCondLst>
                            <p:childTnLst>
                              <p:par>
                                <p:cTn id="26" presetID="17" presetClass="entr" presetSubtype="1" fill="hold" nodeType="afterEffect">
                                  <p:stCondLst>
                                    <p:cond delay="0"/>
                                  </p:stCondLst>
                                  <p:childTnLst>
                                    <p:set>
                                      <p:cBhvr additive="repl">
                                        <p:cTn id="27" dur="1" fill="hold">
                                          <p:stCondLst>
                                            <p:cond delay="0"/>
                                          </p:stCondLst>
                                        </p:cTn>
                                        <p:tgtEl>
                                          <p:spTgt spid="21"/>
                                        </p:tgtEl>
                                        <p:attrNameLst>
                                          <p:attrName>style.visibility</p:attrName>
                                        </p:attrNameLst>
                                      </p:cBhvr>
                                      <p:to>
                                        <p:strVal val="visible"/>
                                      </p:to>
                                    </p:set>
                                    <p:anim calcmode="lin" valueType="num">
                                      <p:cBhvr additive="repl">
                                        <p:cTn id="28" dur="500" fill="hold"/>
                                        <p:tgtEl>
                                          <p:spTgt spid="21"/>
                                        </p:tgtEl>
                                        <p:attrNameLst>
                                          <p:attrName>ppt_x</p:attrName>
                                        </p:attrNameLst>
                                      </p:cBhvr>
                                      <p:tavLst>
                                        <p:tav tm="100000">
                                          <p:val>
                                            <p:strVal val="#ppt_x"/>
                                          </p:val>
                                        </p:tav>
                                        <p:tav>
                                          <p:val>
                                            <p:strVal val="#ppt_x"/>
                                          </p:val>
                                        </p:tav>
                                      </p:tavLst>
                                    </p:anim>
                                    <p:anim calcmode="lin" valueType="num">
                                      <p:cBhvr additive="repl">
                                        <p:cTn id="29" dur="500" fill="hold"/>
                                        <p:tgtEl>
                                          <p:spTgt spid="21"/>
                                        </p:tgtEl>
                                        <p:attrNameLst>
                                          <p:attrName>ppt_y</p:attrName>
                                        </p:attrNameLst>
                                      </p:cBhvr>
                                      <p:tavLst>
                                        <p:tav tm="100000">
                                          <p:val>
                                            <p:strVal val="#ppt_y-#ppt_h/2"/>
                                          </p:val>
                                        </p:tav>
                                        <p:tav>
                                          <p:val>
                                            <p:strVal val="#ppt_y"/>
                                          </p:val>
                                        </p:tav>
                                      </p:tavLst>
                                    </p:anim>
                                    <p:anim calcmode="lin" valueType="num">
                                      <p:cBhvr additive="repl">
                                        <p:cTn id="30" dur="500" fill="hold"/>
                                        <p:tgtEl>
                                          <p:spTgt spid="21"/>
                                        </p:tgtEl>
                                        <p:attrNameLst>
                                          <p:attrName>ppt_w</p:attrName>
                                        </p:attrNameLst>
                                      </p:cBhvr>
                                      <p:tavLst>
                                        <p:tav tm="100000">
                                          <p:val>
                                            <p:strVal val="#ppt_w"/>
                                          </p:val>
                                        </p:tav>
                                        <p:tav>
                                          <p:val>
                                            <p:strVal val="#ppt_w"/>
                                          </p:val>
                                        </p:tav>
                                      </p:tavLst>
                                    </p:anim>
                                    <p:anim calcmode="lin" valueType="num">
                                      <p:cBhvr additive="repl">
                                        <p:cTn id="31" dur="500" fill="hold"/>
                                        <p:tgtEl>
                                          <p:spTgt spid="21"/>
                                        </p:tgtEl>
                                        <p:attrNameLst>
                                          <p:attrName>ppt_h</p:attrName>
                                        </p:attrNameLst>
                                      </p:cBhvr>
                                      <p:tavLst>
                                        <p:tav tm="100000">
                                          <p:val>
                                            <p:fltVal val="0"/>
                                          </p:val>
                                        </p:tav>
                                        <p:tav>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CE9F95-A41C-4928-932A-847316EC10B0}"/>
              </a:ext>
            </a:extLst>
          </p:cNvPr>
          <p:cNvSpPr>
            <a:spLocks noGrp="1"/>
          </p:cNvSpPr>
          <p:nvPr>
            <p:ph type="title"/>
          </p:nvPr>
        </p:nvSpPr>
        <p:spPr>
          <a:xfrm>
            <a:off x="1921565" y="-1"/>
            <a:ext cx="9581458" cy="1020417"/>
          </a:xfrm>
        </p:spPr>
        <p:txBody>
          <a:bodyPr/>
          <a:lstStyle/>
          <a:p>
            <a:r>
              <a:rPr lang="en-GB" altLang="es-ES" sz="3600" b="1" dirty="0">
                <a:solidFill>
                  <a:srgbClr val="4D4D4D"/>
                </a:solidFill>
              </a:rPr>
              <a:t>El </a:t>
            </a:r>
            <a:r>
              <a:rPr lang="en-GB" altLang="es-ES" sz="3600" b="1" dirty="0" err="1">
                <a:solidFill>
                  <a:srgbClr val="4D4D4D"/>
                </a:solidFill>
              </a:rPr>
              <a:t>comercio</a:t>
            </a:r>
            <a:r>
              <a:rPr lang="en-GB" altLang="es-ES" sz="3600" b="1" dirty="0">
                <a:solidFill>
                  <a:srgbClr val="4D4D4D"/>
                </a:solidFill>
              </a:rPr>
              <a:t> interior</a:t>
            </a:r>
            <a:br>
              <a:rPr lang="en-GB" altLang="es-ES" dirty="0">
                <a:solidFill>
                  <a:srgbClr val="4D4D4D"/>
                </a:solidFill>
              </a:rPr>
            </a:br>
            <a:endParaRPr lang="es-ES" dirty="0"/>
          </a:p>
        </p:txBody>
      </p:sp>
      <p:sp>
        <p:nvSpPr>
          <p:cNvPr id="4" name="Marcador de texto 3">
            <a:extLst>
              <a:ext uri="{FF2B5EF4-FFF2-40B4-BE49-F238E27FC236}">
                <a16:creationId xmlns:a16="http://schemas.microsoft.com/office/drawing/2014/main" id="{9354777F-0580-4274-BFED-24866605CAAF}"/>
              </a:ext>
            </a:extLst>
          </p:cNvPr>
          <p:cNvSpPr>
            <a:spLocks noGrp="1"/>
          </p:cNvSpPr>
          <p:nvPr>
            <p:ph type="body" sz="half" idx="2"/>
          </p:nvPr>
        </p:nvSpPr>
        <p:spPr>
          <a:xfrm>
            <a:off x="1524000" y="685800"/>
            <a:ext cx="2822713" cy="2030896"/>
          </a:xfrm>
        </p:spPr>
        <p:txBody>
          <a:bodyPr/>
          <a:lstStyle/>
          <a:p>
            <a:r>
              <a:rPr lang="en-GB" altLang="es-ES" sz="2800" b="1" dirty="0"/>
              <a:t>El </a:t>
            </a:r>
            <a:r>
              <a:rPr lang="en-GB" altLang="es-ES" sz="2800" b="1" dirty="0" err="1"/>
              <a:t>comercio</a:t>
            </a:r>
            <a:r>
              <a:rPr lang="en-GB" altLang="es-ES" sz="2800" b="1" dirty="0"/>
              <a:t> interior se </a:t>
            </a:r>
            <a:r>
              <a:rPr lang="en-GB" altLang="es-ES" sz="2800" b="1" dirty="0" err="1"/>
              <a:t>desarrollaba</a:t>
            </a:r>
            <a:r>
              <a:rPr lang="en-GB" altLang="es-ES" sz="2800" b="1" dirty="0"/>
              <a:t> </a:t>
            </a:r>
          </a:p>
          <a:p>
            <a:endParaRPr lang="es-ES" dirty="0"/>
          </a:p>
        </p:txBody>
      </p:sp>
      <p:sp>
        <p:nvSpPr>
          <p:cNvPr id="5" name="AutoShape 35">
            <a:extLst>
              <a:ext uri="{FF2B5EF4-FFF2-40B4-BE49-F238E27FC236}">
                <a16:creationId xmlns:a16="http://schemas.microsoft.com/office/drawing/2014/main" id="{CD6800EC-5707-4556-81F5-F005388BD884}"/>
              </a:ext>
            </a:extLst>
          </p:cNvPr>
          <p:cNvSpPr>
            <a:spLocks noGrp="1" noChangeArrowheads="1"/>
          </p:cNvSpPr>
          <p:nvPr>
            <p:ph idx="1"/>
          </p:nvPr>
        </p:nvSpPr>
        <p:spPr bwMode="auto">
          <a:xfrm>
            <a:off x="3849722" y="1979545"/>
            <a:ext cx="993981" cy="2287656"/>
          </a:xfrm>
          <a:prstGeom prst="downArrow">
            <a:avLst>
              <a:gd name="adj1" fmla="val 50000"/>
              <a:gd name="adj2" fmla="val 77215"/>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pPr marL="0" indent="0">
              <a:buNone/>
            </a:pPr>
            <a:endParaRPr lang="es-ES" dirty="0"/>
          </a:p>
          <a:p>
            <a:pPr marL="0" indent="0">
              <a:buNone/>
            </a:pPr>
            <a:endParaRPr lang="es-ES" dirty="0"/>
          </a:p>
        </p:txBody>
      </p:sp>
      <p:sp>
        <p:nvSpPr>
          <p:cNvPr id="6" name="AutoShape 35">
            <a:extLst>
              <a:ext uri="{FF2B5EF4-FFF2-40B4-BE49-F238E27FC236}">
                <a16:creationId xmlns:a16="http://schemas.microsoft.com/office/drawing/2014/main" id="{CB9CC655-7DB5-44CE-AD52-366F0E7C21C8}"/>
              </a:ext>
            </a:extLst>
          </p:cNvPr>
          <p:cNvSpPr>
            <a:spLocks noChangeArrowheads="1"/>
          </p:cNvSpPr>
          <p:nvPr/>
        </p:nvSpPr>
        <p:spPr bwMode="auto">
          <a:xfrm rot="16200000">
            <a:off x="4981560" y="3616583"/>
            <a:ext cx="695253" cy="1745666"/>
          </a:xfrm>
          <a:prstGeom prst="downArrow">
            <a:avLst>
              <a:gd name="adj1" fmla="val 50000"/>
              <a:gd name="adj2" fmla="val 77215"/>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sp>
        <p:nvSpPr>
          <p:cNvPr id="8" name="Rectángulo 7">
            <a:extLst>
              <a:ext uri="{FF2B5EF4-FFF2-40B4-BE49-F238E27FC236}">
                <a16:creationId xmlns:a16="http://schemas.microsoft.com/office/drawing/2014/main" id="{0EAAE8C8-722F-4E06-8D5A-9CBB82B64484}"/>
              </a:ext>
            </a:extLst>
          </p:cNvPr>
          <p:cNvSpPr/>
          <p:nvPr/>
        </p:nvSpPr>
        <p:spPr>
          <a:xfrm>
            <a:off x="6321288" y="3644349"/>
            <a:ext cx="2173356" cy="1311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ct val="0"/>
              </a:spcBef>
              <a:buClr>
                <a:srgbClr val="000000"/>
              </a:buClr>
            </a:pPr>
            <a:r>
              <a:rPr lang="en-GB" altLang="es-ES" b="1" dirty="0" err="1">
                <a:solidFill>
                  <a:srgbClr val="000000"/>
                </a:solidFill>
              </a:rPr>
              <a:t>En</a:t>
            </a:r>
            <a:r>
              <a:rPr lang="en-GB" altLang="es-ES" b="1" dirty="0">
                <a:solidFill>
                  <a:srgbClr val="000000"/>
                </a:solidFill>
              </a:rPr>
              <a:t> </a:t>
            </a:r>
            <a:r>
              <a:rPr lang="en-GB" altLang="es-ES" b="1" dirty="0" err="1">
                <a:solidFill>
                  <a:srgbClr val="000000"/>
                </a:solidFill>
              </a:rPr>
              <a:t>mercados</a:t>
            </a:r>
            <a:r>
              <a:rPr lang="en-GB" altLang="es-ES" b="1" dirty="0">
                <a:solidFill>
                  <a:srgbClr val="000000"/>
                </a:solidFill>
              </a:rPr>
              <a:t> (</a:t>
            </a:r>
            <a:r>
              <a:rPr lang="en-GB" altLang="es-ES" b="1" dirty="0" err="1">
                <a:solidFill>
                  <a:srgbClr val="000000"/>
                </a:solidFill>
              </a:rPr>
              <a:t>semanales</a:t>
            </a:r>
            <a:r>
              <a:rPr lang="en-GB" altLang="es-ES" b="1" dirty="0">
                <a:solidFill>
                  <a:srgbClr val="000000"/>
                </a:solidFill>
              </a:rPr>
              <a:t>) y ferias (</a:t>
            </a:r>
            <a:r>
              <a:rPr lang="en-GB" altLang="es-ES" b="1" dirty="0" err="1">
                <a:solidFill>
                  <a:srgbClr val="000000"/>
                </a:solidFill>
              </a:rPr>
              <a:t>anuales</a:t>
            </a:r>
            <a:r>
              <a:rPr lang="en-GB" altLang="es-ES" b="1" dirty="0">
                <a:solidFill>
                  <a:srgbClr val="000000"/>
                </a:solidFill>
              </a:rPr>
              <a:t>)</a:t>
            </a:r>
            <a:r>
              <a:rPr lang="ar-SA" altLang="es-ES" b="1" dirty="0">
                <a:solidFill>
                  <a:srgbClr val="000000"/>
                </a:solidFill>
              </a:rPr>
              <a:t>‏</a:t>
            </a:r>
            <a:endParaRPr lang="en-GB" altLang="es-ES" b="1" dirty="0">
              <a:solidFill>
                <a:srgbClr val="000000"/>
              </a:solidFill>
            </a:endParaRPr>
          </a:p>
        </p:txBody>
      </p:sp>
      <p:sp>
        <p:nvSpPr>
          <p:cNvPr id="9" name="AutoShape 37">
            <a:extLst>
              <a:ext uri="{FF2B5EF4-FFF2-40B4-BE49-F238E27FC236}">
                <a16:creationId xmlns:a16="http://schemas.microsoft.com/office/drawing/2014/main" id="{8791C0DD-C81F-4E58-B47E-455D8B3C69A3}"/>
              </a:ext>
            </a:extLst>
          </p:cNvPr>
          <p:cNvSpPr>
            <a:spLocks noChangeArrowheads="1"/>
          </p:cNvSpPr>
          <p:nvPr/>
        </p:nvSpPr>
        <p:spPr bwMode="auto">
          <a:xfrm rot="16200000">
            <a:off x="9100918" y="3965729"/>
            <a:ext cx="569842" cy="1172783"/>
          </a:xfrm>
          <a:prstGeom prst="downArrow">
            <a:avLst>
              <a:gd name="adj1" fmla="val 50000"/>
              <a:gd name="adj2" fmla="val 77215"/>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sp>
        <p:nvSpPr>
          <p:cNvPr id="11" name="Rectángulo 10">
            <a:extLst>
              <a:ext uri="{FF2B5EF4-FFF2-40B4-BE49-F238E27FC236}">
                <a16:creationId xmlns:a16="http://schemas.microsoft.com/office/drawing/2014/main" id="{341FF5F2-1EC2-45EB-AA83-BF0A81D8ECDE}"/>
              </a:ext>
            </a:extLst>
          </p:cNvPr>
          <p:cNvSpPr/>
          <p:nvPr/>
        </p:nvSpPr>
        <p:spPr>
          <a:xfrm>
            <a:off x="9395791" y="5128591"/>
            <a:ext cx="2637183" cy="14974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ct val="0"/>
              </a:spcBef>
              <a:buClr>
                <a:srgbClr val="000000"/>
              </a:buClr>
            </a:pPr>
            <a:r>
              <a:rPr lang="en-GB" altLang="es-ES" b="1" dirty="0" err="1">
                <a:solidFill>
                  <a:schemeClr val="tx1"/>
                </a:solidFill>
              </a:rPr>
              <a:t>Substituidas</a:t>
            </a:r>
            <a:r>
              <a:rPr lang="en-GB" altLang="es-ES" b="1" dirty="0">
                <a:solidFill>
                  <a:schemeClr val="tx1"/>
                </a:solidFill>
              </a:rPr>
              <a:t> </a:t>
            </a:r>
            <a:r>
              <a:rPr lang="en-GB" altLang="es-ES" b="1" dirty="0" err="1">
                <a:solidFill>
                  <a:schemeClr val="tx1"/>
                </a:solidFill>
              </a:rPr>
              <a:t>por</a:t>
            </a:r>
            <a:r>
              <a:rPr lang="en-GB" altLang="es-ES" b="1" dirty="0">
                <a:solidFill>
                  <a:schemeClr val="tx1"/>
                </a:solidFill>
              </a:rPr>
              <a:t> </a:t>
            </a:r>
            <a:r>
              <a:rPr lang="en-GB" altLang="es-ES" b="1" u="sng" dirty="0" err="1">
                <a:solidFill>
                  <a:schemeClr val="tx1"/>
                </a:solidFill>
              </a:rPr>
              <a:t>lonjas</a:t>
            </a:r>
            <a:r>
              <a:rPr lang="en-GB" altLang="es-ES" b="1" dirty="0">
                <a:solidFill>
                  <a:schemeClr val="tx1"/>
                </a:solidFill>
              </a:rPr>
              <a:t> o </a:t>
            </a:r>
            <a:r>
              <a:rPr lang="en-GB" altLang="es-ES" b="1" u="sng" dirty="0" err="1">
                <a:solidFill>
                  <a:schemeClr val="tx1"/>
                </a:solidFill>
              </a:rPr>
              <a:t>centros</a:t>
            </a:r>
            <a:r>
              <a:rPr lang="en-GB" altLang="es-ES" b="1" u="sng" dirty="0">
                <a:solidFill>
                  <a:schemeClr val="tx1"/>
                </a:solidFill>
              </a:rPr>
              <a:t> de </a:t>
            </a:r>
            <a:r>
              <a:rPr lang="en-GB" altLang="es-ES" b="1" u="sng" dirty="0" err="1">
                <a:solidFill>
                  <a:schemeClr val="tx1"/>
                </a:solidFill>
              </a:rPr>
              <a:t>contratación</a:t>
            </a:r>
            <a:r>
              <a:rPr lang="en-GB" altLang="es-ES" b="1" dirty="0">
                <a:solidFill>
                  <a:schemeClr val="tx1"/>
                </a:solidFill>
              </a:rPr>
              <a:t> (</a:t>
            </a:r>
            <a:r>
              <a:rPr lang="en-GB" altLang="es-ES" b="1" dirty="0" err="1">
                <a:solidFill>
                  <a:schemeClr val="tx1"/>
                </a:solidFill>
              </a:rPr>
              <a:t>diarias</a:t>
            </a:r>
            <a:r>
              <a:rPr lang="en-GB" altLang="es-ES" b="1" dirty="0">
                <a:solidFill>
                  <a:schemeClr val="tx1"/>
                </a:solidFill>
              </a:rPr>
              <a:t>)</a:t>
            </a:r>
            <a:r>
              <a:rPr lang="ar-SA" altLang="es-ES" dirty="0">
                <a:solidFill>
                  <a:srgbClr val="000000"/>
                </a:solidFill>
              </a:rPr>
              <a:t>‏</a:t>
            </a:r>
            <a:endParaRPr lang="en-GB" altLang="es-ES" dirty="0">
              <a:solidFill>
                <a:srgbClr val="000000"/>
              </a:solidFill>
            </a:endParaRPr>
          </a:p>
        </p:txBody>
      </p:sp>
      <p:sp>
        <p:nvSpPr>
          <p:cNvPr id="7" name="AutoShape 4" descr="Resultado de imagen de mercado local en el siglo xvii grabado">
            <a:extLst>
              <a:ext uri="{FF2B5EF4-FFF2-40B4-BE49-F238E27FC236}">
                <a16:creationId xmlns:a16="http://schemas.microsoft.com/office/drawing/2014/main" id="{AB24EDDD-78EF-42C1-A29F-885C9627D27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2" name="Imagen 11">
            <a:extLst>
              <a:ext uri="{FF2B5EF4-FFF2-40B4-BE49-F238E27FC236}">
                <a16:creationId xmlns:a16="http://schemas.microsoft.com/office/drawing/2014/main" id="{18557346-8235-4AAB-9FD9-D25C6562B8CD}"/>
              </a:ext>
            </a:extLst>
          </p:cNvPr>
          <p:cNvPicPr>
            <a:picLocks noChangeAspect="1"/>
          </p:cNvPicPr>
          <p:nvPr/>
        </p:nvPicPr>
        <p:blipFill>
          <a:blip r:embed="rId2"/>
          <a:stretch>
            <a:fillRect/>
          </a:stretch>
        </p:blipFill>
        <p:spPr>
          <a:xfrm>
            <a:off x="5594281" y="735999"/>
            <a:ext cx="5800725" cy="2668334"/>
          </a:xfrm>
          <a:prstGeom prst="rect">
            <a:avLst/>
          </a:prstGeom>
        </p:spPr>
      </p:pic>
    </p:spTree>
    <p:extLst>
      <p:ext uri="{BB962C8B-B14F-4D97-AF65-F5344CB8AC3E}">
        <p14:creationId xmlns:p14="http://schemas.microsoft.com/office/powerpoint/2010/main" val="643594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additive="repl">
                                        <p:cTn id="6" dur="1" fill="hold">
                                          <p:stCondLst>
                                            <p:cond delay="0"/>
                                          </p:stCondLst>
                                        </p:cTn>
                                        <p:tgtEl>
                                          <p:spTgt spid="5"/>
                                        </p:tgtEl>
                                        <p:attrNameLst>
                                          <p:attrName>style.visibility</p:attrName>
                                        </p:attrNameLst>
                                      </p:cBhvr>
                                      <p:to>
                                        <p:strVal val="visible"/>
                                      </p:to>
                                    </p:set>
                                    <p:anim calcmode="lin" valueType="num">
                                      <p:cBhvr additive="repl">
                                        <p:cTn id="7" dur="500" fill="hold"/>
                                        <p:tgtEl>
                                          <p:spTgt spid="5"/>
                                        </p:tgtEl>
                                        <p:attrNameLst>
                                          <p:attrName>ppt_x</p:attrName>
                                        </p:attrNameLst>
                                      </p:cBhvr>
                                      <p:tavLst>
                                        <p:tav tm="100000">
                                          <p:val>
                                            <p:strVal val="#ppt_x"/>
                                          </p:val>
                                        </p:tav>
                                        <p:tav>
                                          <p:val>
                                            <p:strVal val="#ppt_x"/>
                                          </p:val>
                                        </p:tav>
                                      </p:tavLst>
                                    </p:anim>
                                    <p:anim calcmode="lin" valueType="num">
                                      <p:cBhvr additive="repl">
                                        <p:cTn id="8" dur="500" fill="hold"/>
                                        <p:tgtEl>
                                          <p:spTgt spid="5"/>
                                        </p:tgtEl>
                                        <p:attrNameLst>
                                          <p:attrName>ppt_y</p:attrName>
                                        </p:attrNameLst>
                                      </p:cBhvr>
                                      <p:tavLst>
                                        <p:tav tm="100000">
                                          <p:val>
                                            <p:strVal val="#ppt_y-#ppt_h/2"/>
                                          </p:val>
                                        </p:tav>
                                        <p:tav>
                                          <p:val>
                                            <p:strVal val="#ppt_y"/>
                                          </p:val>
                                        </p:tav>
                                      </p:tavLst>
                                    </p:anim>
                                    <p:anim calcmode="lin" valueType="num">
                                      <p:cBhvr additive="repl">
                                        <p:cTn id="9" dur="500" fill="hold"/>
                                        <p:tgtEl>
                                          <p:spTgt spid="5"/>
                                        </p:tgtEl>
                                        <p:attrNameLst>
                                          <p:attrName>ppt_w</p:attrName>
                                        </p:attrNameLst>
                                      </p:cBhvr>
                                      <p:tavLst>
                                        <p:tav tm="100000">
                                          <p:val>
                                            <p:strVal val="#ppt_w"/>
                                          </p:val>
                                        </p:tav>
                                        <p:tav>
                                          <p:val>
                                            <p:strVal val="#ppt_w"/>
                                          </p:val>
                                        </p:tav>
                                      </p:tavLst>
                                    </p:anim>
                                    <p:anim calcmode="lin" valueType="num">
                                      <p:cBhvr additive="repl">
                                        <p:cTn id="10" dur="500" fill="hold"/>
                                        <p:tgtEl>
                                          <p:spTgt spid="5"/>
                                        </p:tgtEl>
                                        <p:attrNameLst>
                                          <p:attrName>ppt_h</p:attrName>
                                        </p:attrNameLst>
                                      </p:cBhvr>
                                      <p:tavLst>
                                        <p:tav tm="100000">
                                          <p:val>
                                            <p:fltVal val="0"/>
                                          </p:val>
                                        </p:tav>
                                        <p:tav>
                                          <p:val>
                                            <p:strVal val="#ppt_h"/>
                                          </p:val>
                                        </p:tav>
                                      </p:tavLst>
                                    </p:anim>
                                  </p:childTnLst>
                                </p:cTn>
                              </p:par>
                            </p:childTnLst>
                          </p:cTn>
                        </p:par>
                        <p:par>
                          <p:cTn id="11" fill="hold">
                            <p:stCondLst>
                              <p:cond delay="500"/>
                            </p:stCondLst>
                            <p:childTnLst>
                              <p:par>
                                <p:cTn id="12" presetID="17" presetClass="entr" presetSubtype="1" fill="hold" nodeType="afterEffect">
                                  <p:stCondLst>
                                    <p:cond delay="0"/>
                                  </p:stCondLst>
                                  <p:childTnLst>
                                    <p:set>
                                      <p:cBhvr additive="repl">
                                        <p:cTn id="13" dur="1" fill="hold">
                                          <p:stCondLst>
                                            <p:cond delay="0"/>
                                          </p:stCondLst>
                                        </p:cTn>
                                        <p:tgtEl>
                                          <p:spTgt spid="6"/>
                                        </p:tgtEl>
                                        <p:attrNameLst>
                                          <p:attrName>style.visibility</p:attrName>
                                        </p:attrNameLst>
                                      </p:cBhvr>
                                      <p:to>
                                        <p:strVal val="visible"/>
                                      </p:to>
                                    </p:set>
                                    <p:anim calcmode="lin" valueType="num">
                                      <p:cBhvr additive="repl">
                                        <p:cTn id="14" dur="500" fill="hold"/>
                                        <p:tgtEl>
                                          <p:spTgt spid="6"/>
                                        </p:tgtEl>
                                        <p:attrNameLst>
                                          <p:attrName>ppt_x</p:attrName>
                                        </p:attrNameLst>
                                      </p:cBhvr>
                                      <p:tavLst>
                                        <p:tav tm="100000">
                                          <p:val>
                                            <p:strVal val="#ppt_x"/>
                                          </p:val>
                                        </p:tav>
                                        <p:tav>
                                          <p:val>
                                            <p:strVal val="#ppt_x"/>
                                          </p:val>
                                        </p:tav>
                                      </p:tavLst>
                                    </p:anim>
                                    <p:anim calcmode="lin" valueType="num">
                                      <p:cBhvr additive="repl">
                                        <p:cTn id="15" dur="500" fill="hold"/>
                                        <p:tgtEl>
                                          <p:spTgt spid="6"/>
                                        </p:tgtEl>
                                        <p:attrNameLst>
                                          <p:attrName>ppt_y</p:attrName>
                                        </p:attrNameLst>
                                      </p:cBhvr>
                                      <p:tavLst>
                                        <p:tav tm="100000">
                                          <p:val>
                                            <p:strVal val="#ppt_y-#ppt_h/2"/>
                                          </p:val>
                                        </p:tav>
                                        <p:tav>
                                          <p:val>
                                            <p:strVal val="#ppt_y"/>
                                          </p:val>
                                        </p:tav>
                                      </p:tavLst>
                                    </p:anim>
                                    <p:anim calcmode="lin" valueType="num">
                                      <p:cBhvr additive="repl">
                                        <p:cTn id="16" dur="500" fill="hold"/>
                                        <p:tgtEl>
                                          <p:spTgt spid="6"/>
                                        </p:tgtEl>
                                        <p:attrNameLst>
                                          <p:attrName>ppt_w</p:attrName>
                                        </p:attrNameLst>
                                      </p:cBhvr>
                                      <p:tavLst>
                                        <p:tav tm="100000">
                                          <p:val>
                                            <p:strVal val="#ppt_w"/>
                                          </p:val>
                                        </p:tav>
                                        <p:tav>
                                          <p:val>
                                            <p:strVal val="#ppt_w"/>
                                          </p:val>
                                        </p:tav>
                                      </p:tavLst>
                                    </p:anim>
                                    <p:anim calcmode="lin" valueType="num">
                                      <p:cBhvr additive="repl">
                                        <p:cTn id="17" dur="500" fill="hold"/>
                                        <p:tgtEl>
                                          <p:spTgt spid="6"/>
                                        </p:tgtEl>
                                        <p:attrNameLst>
                                          <p:attrName>ppt_h</p:attrName>
                                        </p:attrNameLst>
                                      </p:cBhvr>
                                      <p:tavLst>
                                        <p:tav tm="100000">
                                          <p:val>
                                            <p:fltVal val="0"/>
                                          </p:val>
                                        </p:tav>
                                        <p:tav>
                                          <p:val>
                                            <p:strVal val="#ppt_h"/>
                                          </p:val>
                                        </p:tav>
                                      </p:tavLst>
                                    </p:anim>
                                  </p:childTnLst>
                                </p:cTn>
                              </p:par>
                            </p:childTnLst>
                          </p:cTn>
                        </p:par>
                        <p:par>
                          <p:cTn id="18" fill="hold">
                            <p:stCondLst>
                              <p:cond delay="1000"/>
                            </p:stCondLst>
                            <p:childTnLst>
                              <p:par>
                                <p:cTn id="19" presetID="17" presetClass="entr" presetSubtype="1" fill="hold" nodeType="afterEffect">
                                  <p:stCondLst>
                                    <p:cond delay="0"/>
                                  </p:stCondLst>
                                  <p:childTnLst>
                                    <p:set>
                                      <p:cBhvr additive="repl">
                                        <p:cTn id="20" dur="1" fill="hold">
                                          <p:stCondLst>
                                            <p:cond delay="0"/>
                                          </p:stCondLst>
                                        </p:cTn>
                                        <p:tgtEl>
                                          <p:spTgt spid="9"/>
                                        </p:tgtEl>
                                        <p:attrNameLst>
                                          <p:attrName>style.visibility</p:attrName>
                                        </p:attrNameLst>
                                      </p:cBhvr>
                                      <p:to>
                                        <p:strVal val="visible"/>
                                      </p:to>
                                    </p:set>
                                    <p:anim calcmode="lin" valueType="num">
                                      <p:cBhvr additive="repl">
                                        <p:cTn id="21" dur="500" fill="hold"/>
                                        <p:tgtEl>
                                          <p:spTgt spid="9"/>
                                        </p:tgtEl>
                                        <p:attrNameLst>
                                          <p:attrName>ppt_x</p:attrName>
                                        </p:attrNameLst>
                                      </p:cBhvr>
                                      <p:tavLst>
                                        <p:tav tm="100000">
                                          <p:val>
                                            <p:strVal val="#ppt_x"/>
                                          </p:val>
                                        </p:tav>
                                        <p:tav>
                                          <p:val>
                                            <p:strVal val="#ppt_x"/>
                                          </p:val>
                                        </p:tav>
                                      </p:tavLst>
                                    </p:anim>
                                    <p:anim calcmode="lin" valueType="num">
                                      <p:cBhvr additive="repl">
                                        <p:cTn id="22" dur="500" fill="hold"/>
                                        <p:tgtEl>
                                          <p:spTgt spid="9"/>
                                        </p:tgtEl>
                                        <p:attrNameLst>
                                          <p:attrName>ppt_y</p:attrName>
                                        </p:attrNameLst>
                                      </p:cBhvr>
                                      <p:tavLst>
                                        <p:tav tm="100000">
                                          <p:val>
                                            <p:strVal val="#ppt_y-#ppt_h/2"/>
                                          </p:val>
                                        </p:tav>
                                        <p:tav>
                                          <p:val>
                                            <p:strVal val="#ppt_y"/>
                                          </p:val>
                                        </p:tav>
                                      </p:tavLst>
                                    </p:anim>
                                    <p:anim calcmode="lin" valueType="num">
                                      <p:cBhvr additive="repl">
                                        <p:cTn id="23" dur="500" fill="hold"/>
                                        <p:tgtEl>
                                          <p:spTgt spid="9"/>
                                        </p:tgtEl>
                                        <p:attrNameLst>
                                          <p:attrName>ppt_w</p:attrName>
                                        </p:attrNameLst>
                                      </p:cBhvr>
                                      <p:tavLst>
                                        <p:tav tm="100000">
                                          <p:val>
                                            <p:strVal val="#ppt_w"/>
                                          </p:val>
                                        </p:tav>
                                        <p:tav>
                                          <p:val>
                                            <p:strVal val="#ppt_w"/>
                                          </p:val>
                                        </p:tav>
                                      </p:tavLst>
                                    </p:anim>
                                    <p:anim calcmode="lin" valueType="num">
                                      <p:cBhvr additive="repl">
                                        <p:cTn id="24" dur="500" fill="hold"/>
                                        <p:tgtEl>
                                          <p:spTgt spid="9"/>
                                        </p:tgtEl>
                                        <p:attrNameLst>
                                          <p:attrName>ppt_h</p:attrName>
                                        </p:attrNameLst>
                                      </p:cBhvr>
                                      <p:tavLst>
                                        <p:tav tm="100000">
                                          <p:val>
                                            <p:fltVal val="0"/>
                                          </p:val>
                                        </p:tav>
                                        <p:tav>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D8A1B99C-ED27-4CD4-AF1A-29AB60A8A0AE}"/>
              </a:ext>
            </a:extLst>
          </p:cNvPr>
          <p:cNvSpPr/>
          <p:nvPr/>
        </p:nvSpPr>
        <p:spPr>
          <a:xfrm>
            <a:off x="1722783" y="556591"/>
            <a:ext cx="10137913" cy="1938992"/>
          </a:xfrm>
          <a:prstGeom prst="rect">
            <a:avLst/>
          </a:prstGeom>
        </p:spPr>
        <p:txBody>
          <a:bodyPr wrap="square">
            <a:spAutoFit/>
          </a:bodyPr>
          <a:lstStyle/>
          <a:p>
            <a:pPr algn="just"/>
            <a:r>
              <a:rPr lang="es-ES" sz="2000" b="1">
                <a:solidFill>
                  <a:srgbClr val="000000"/>
                </a:solidFill>
              </a:rPr>
              <a:t>La población europea experimentó un crecimiento en la segunda mitad del siglo XVII, pasando de 110 millones en 1700 a 187 en 1800. Este crecimiento estuvo basado en el descenso de la mortalidad en especial de la mortalidad infantil como consecuencia de la desaparición de la peste bubónica. Por otro lado, la natalidad se mantuvo elevada. La agricultura aún era la fuente principal de la riqueza en el siglo XVIII y ocupaba a la mayor parte de la población (entre el 80% en Francia y el 90% en Rusia).</a:t>
            </a:r>
            <a:endParaRPr lang="es-ES" sz="2000" dirty="0"/>
          </a:p>
        </p:txBody>
      </p:sp>
      <p:pic>
        <p:nvPicPr>
          <p:cNvPr id="1026" name="Picture 2" descr="http://esodelahistoriacontemporanea.wikispaces.com/file/view/crecimiento_demogr%C3%A1fico_siglo_XVIII.jpg/275597930/crecimiento_demogr%C3%A1fico_siglo_XVIII.jpg">
            <a:extLst>
              <a:ext uri="{FF2B5EF4-FFF2-40B4-BE49-F238E27FC236}">
                <a16:creationId xmlns:a16="http://schemas.microsoft.com/office/drawing/2014/main" id="{FC2FB7EB-B537-4999-A7AA-BD8FA9FEB8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4798" y="2495583"/>
            <a:ext cx="2998102" cy="39569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pecarte.files.wordpress.com/2012/10/sxviii.jpg">
            <a:extLst>
              <a:ext uri="{FF2B5EF4-FFF2-40B4-BE49-F238E27FC236}">
                <a16:creationId xmlns:a16="http://schemas.microsoft.com/office/drawing/2014/main" id="{2AE9D950-35DA-40B6-B378-2B57D3C84B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6352" y="2563067"/>
            <a:ext cx="5796988" cy="3822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38502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154</TotalTime>
  <Words>915</Words>
  <Application>Microsoft Office PowerPoint</Application>
  <PresentationFormat>Panorámica</PresentationFormat>
  <Paragraphs>106</Paragraphs>
  <Slides>14</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14</vt:i4>
      </vt:variant>
    </vt:vector>
  </HeadingPairs>
  <TitlesOfParts>
    <vt:vector size="17" baseType="lpstr">
      <vt:lpstr>Arial</vt:lpstr>
      <vt:lpstr>Corbel</vt:lpstr>
      <vt:lpstr>Parallax</vt:lpstr>
      <vt:lpstr>LA ECONOMÍA Y POBLACIÓN EN EL ANTIGUO RÉGIMEN</vt:lpstr>
      <vt:lpstr>La economía en el Antiguo Regimen</vt:lpstr>
      <vt:lpstr>Presentación de PowerPoint</vt:lpstr>
      <vt:lpstr> Una economía preindustrial de base agrícola</vt:lpstr>
      <vt:lpstr>El régimen señorial y las cargas impositivas  </vt:lpstr>
      <vt:lpstr>Presentación de PowerPoint</vt:lpstr>
      <vt:lpstr>Presentación de PowerPoint</vt:lpstr>
      <vt:lpstr>Presentación de PowerPoint</vt:lpstr>
      <vt:lpstr>Presentación de PowerPoint</vt:lpstr>
      <vt:lpstr>En el siglo XVII se desarrolla el sistema de trabajo a domicilio (domestic system) </vt:lpstr>
      <vt:lpstr> La industria artesanal </vt:lpstr>
      <vt:lpstr>El comercio  </vt:lpstr>
      <vt:lpstr>El comercio interior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ECONOMÍA Y POBLACIÓNEN EL ANTIGUO RÉGIMEN</dc:title>
  <dc:creator>Maria Sanz</dc:creator>
  <cp:lastModifiedBy>Maria Sanz</cp:lastModifiedBy>
  <cp:revision>27</cp:revision>
  <dcterms:created xsi:type="dcterms:W3CDTF">2017-09-13T17:39:39Z</dcterms:created>
  <dcterms:modified xsi:type="dcterms:W3CDTF">2025-07-24T07:43:50Z</dcterms:modified>
</cp:coreProperties>
</file>