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63" r:id="rId5"/>
    <p:sldId id="264" r:id="rId6"/>
    <p:sldId id="265" r:id="rId7"/>
    <p:sldId id="266" r:id="rId8"/>
    <p:sldId id="267" r:id="rId9"/>
    <p:sldId id="259" r:id="rId10"/>
    <p:sldId id="260" r:id="rId11"/>
    <p:sldId id="261" r:id="rId12"/>
    <p:sldId id="26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23" autoAdjust="0"/>
    <p:restoredTop sz="94660"/>
  </p:normalViewPr>
  <p:slideViewPr>
    <p:cSldViewPr snapToGrid="0">
      <p:cViewPr varScale="1">
        <p:scale>
          <a:sx n="70" d="100"/>
          <a:sy n="70" d="100"/>
        </p:scale>
        <p:origin x="104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13A2E9-B295-4486-B9F7-9E7CCEA4B265}"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8E237A55-B834-4849-909A-01DCA61606C2}">
      <dgm:prSet custT="1"/>
      <dgm:spPr/>
      <dgm:t>
        <a:bodyPr/>
        <a:lstStyle/>
        <a:p>
          <a:pPr algn="just">
            <a:lnSpc>
              <a:spcPct val="100000"/>
            </a:lnSpc>
            <a:defRPr cap="all"/>
          </a:pPr>
          <a:r>
            <a:rPr lang="es-ES" sz="1800" b="1" dirty="0"/>
            <a:t>Los teóricos críticos con el Antiguo Régimen darán origen al liberalismo. El más conocido de todos ellos es John Locke</a:t>
          </a:r>
          <a:r>
            <a:rPr lang="es-ES" sz="1100" b="1" dirty="0"/>
            <a:t>.</a:t>
          </a:r>
          <a:endParaRPr lang="en-US" sz="1100" dirty="0"/>
        </a:p>
      </dgm:t>
    </dgm:pt>
    <dgm:pt modelId="{1734FA46-736E-4418-9BB8-4D543A5D29A7}" type="parTrans" cxnId="{C235CCC5-3BF8-4810-AB6D-6B7C72B731ED}">
      <dgm:prSet/>
      <dgm:spPr/>
      <dgm:t>
        <a:bodyPr/>
        <a:lstStyle/>
        <a:p>
          <a:endParaRPr lang="en-US"/>
        </a:p>
      </dgm:t>
    </dgm:pt>
    <dgm:pt modelId="{CD94FC2E-FDBF-4EA0-9543-683688363E99}" type="sibTrans" cxnId="{C235CCC5-3BF8-4810-AB6D-6B7C72B731ED}">
      <dgm:prSet/>
      <dgm:spPr/>
      <dgm:t>
        <a:bodyPr/>
        <a:lstStyle/>
        <a:p>
          <a:endParaRPr lang="en-US"/>
        </a:p>
      </dgm:t>
    </dgm:pt>
    <dgm:pt modelId="{D100E331-4331-458D-B704-B49EF2BECE8D}">
      <dgm:prSet custT="1"/>
      <dgm:spPr/>
      <dgm:t>
        <a:bodyPr/>
        <a:lstStyle/>
        <a:p>
          <a:pPr algn="just">
            <a:lnSpc>
              <a:spcPct val="100000"/>
            </a:lnSpc>
            <a:defRPr cap="all"/>
          </a:pPr>
          <a:r>
            <a:rPr lang="es-ES" sz="1400" b="1" dirty="0"/>
            <a:t>John Locke en su obra “ Los tratados sobre el gobierno civil” destaca los derechos del individuo. El concepto de soberanía recae en los ciudadanos y además defiende la necesidad de plantear la separación de poderes para acabar con la </a:t>
          </a:r>
          <a:r>
            <a:rPr lang="es-ES" sz="1400" b="1" dirty="0" err="1"/>
            <a:t>arbitrareidad</a:t>
          </a:r>
          <a:r>
            <a:rPr lang="es-ES" sz="1200" b="1" dirty="0"/>
            <a:t>.</a:t>
          </a:r>
          <a:endParaRPr lang="en-US" sz="1200" dirty="0"/>
        </a:p>
      </dgm:t>
    </dgm:pt>
    <dgm:pt modelId="{C33D7107-D41E-47DA-B855-CD3AB1AF8C5C}" type="parTrans" cxnId="{B83DCCE1-9304-4826-AE4C-5C783D2EA53C}">
      <dgm:prSet/>
      <dgm:spPr/>
      <dgm:t>
        <a:bodyPr/>
        <a:lstStyle/>
        <a:p>
          <a:endParaRPr lang="en-US"/>
        </a:p>
      </dgm:t>
    </dgm:pt>
    <dgm:pt modelId="{0E3EAC7B-F242-4857-9B79-E6C056542912}" type="sibTrans" cxnId="{B83DCCE1-9304-4826-AE4C-5C783D2EA53C}">
      <dgm:prSet/>
      <dgm:spPr/>
      <dgm:t>
        <a:bodyPr/>
        <a:lstStyle/>
        <a:p>
          <a:endParaRPr lang="en-US"/>
        </a:p>
      </dgm:t>
    </dgm:pt>
    <dgm:pt modelId="{C264D0FD-38AB-441F-86DD-AD2D9652F793}" type="pres">
      <dgm:prSet presAssocID="{1313A2E9-B295-4486-B9F7-9E7CCEA4B265}" presName="root" presStyleCnt="0">
        <dgm:presLayoutVars>
          <dgm:dir/>
          <dgm:resizeHandles val="exact"/>
        </dgm:presLayoutVars>
      </dgm:prSet>
      <dgm:spPr/>
    </dgm:pt>
    <dgm:pt modelId="{B4DB2856-7256-44D5-80E9-1DB987202216}" type="pres">
      <dgm:prSet presAssocID="{8E237A55-B834-4849-909A-01DCA61606C2}" presName="compNode" presStyleCnt="0"/>
      <dgm:spPr/>
    </dgm:pt>
    <dgm:pt modelId="{2F2FE333-58B7-4565-A579-CEE1AEAEE1A9}" type="pres">
      <dgm:prSet presAssocID="{8E237A55-B834-4849-909A-01DCA61606C2}" presName="iconBgRect" presStyleLbl="bgShp" presStyleIdx="0" presStyleCnt="2"/>
      <dgm:spPr/>
    </dgm:pt>
    <dgm:pt modelId="{B8EC8061-6A72-42F3-8E4A-53D59D5B1E65}" type="pres">
      <dgm:prSet presAssocID="{8E237A55-B834-4849-909A-01DCA61606C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guntas"/>
        </a:ext>
      </dgm:extLst>
    </dgm:pt>
    <dgm:pt modelId="{1D801CA4-7058-45FD-90BC-0DFD95D707F4}" type="pres">
      <dgm:prSet presAssocID="{8E237A55-B834-4849-909A-01DCA61606C2}" presName="spaceRect" presStyleCnt="0"/>
      <dgm:spPr/>
    </dgm:pt>
    <dgm:pt modelId="{293F9089-1B33-47C4-8F84-5B2E3B0671D2}" type="pres">
      <dgm:prSet presAssocID="{8E237A55-B834-4849-909A-01DCA61606C2}" presName="textRect" presStyleLbl="revTx" presStyleIdx="0" presStyleCnt="2">
        <dgm:presLayoutVars>
          <dgm:chMax val="1"/>
          <dgm:chPref val="1"/>
        </dgm:presLayoutVars>
      </dgm:prSet>
      <dgm:spPr/>
    </dgm:pt>
    <dgm:pt modelId="{02681618-879D-498E-AE1A-2FFB279EFD81}" type="pres">
      <dgm:prSet presAssocID="{CD94FC2E-FDBF-4EA0-9543-683688363E99}" presName="sibTrans" presStyleCnt="0"/>
      <dgm:spPr/>
    </dgm:pt>
    <dgm:pt modelId="{FF841317-7025-4A95-8BE8-7CF7125DFDBF}" type="pres">
      <dgm:prSet presAssocID="{D100E331-4331-458D-B704-B49EF2BECE8D}" presName="compNode" presStyleCnt="0"/>
      <dgm:spPr/>
    </dgm:pt>
    <dgm:pt modelId="{D2A967D1-04B6-45DB-8178-0B00F72F7C88}" type="pres">
      <dgm:prSet presAssocID="{D100E331-4331-458D-B704-B49EF2BECE8D}" presName="iconBgRect" presStyleLbl="bgShp" presStyleIdx="1" presStyleCnt="2"/>
      <dgm:spPr/>
    </dgm:pt>
    <dgm:pt modelId="{81CF83E6-645A-4D9A-8E0B-BDD3A45E2B60}" type="pres">
      <dgm:prSet presAssocID="{D100E331-4331-458D-B704-B49EF2BECE8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Juez"/>
        </a:ext>
      </dgm:extLst>
    </dgm:pt>
    <dgm:pt modelId="{56A00A72-03AF-4E3D-BC13-DED0B5E9C352}" type="pres">
      <dgm:prSet presAssocID="{D100E331-4331-458D-B704-B49EF2BECE8D}" presName="spaceRect" presStyleCnt="0"/>
      <dgm:spPr/>
    </dgm:pt>
    <dgm:pt modelId="{975D5973-CD57-47AD-8D2B-B471D9F6D44A}" type="pres">
      <dgm:prSet presAssocID="{D100E331-4331-458D-B704-B49EF2BECE8D}" presName="textRect" presStyleLbl="revTx" presStyleIdx="1" presStyleCnt="2">
        <dgm:presLayoutVars>
          <dgm:chMax val="1"/>
          <dgm:chPref val="1"/>
        </dgm:presLayoutVars>
      </dgm:prSet>
      <dgm:spPr/>
    </dgm:pt>
  </dgm:ptLst>
  <dgm:cxnLst>
    <dgm:cxn modelId="{84ABBC16-9A14-4D4D-AC44-1CBE7F8A134C}" type="presOf" srcId="{1313A2E9-B295-4486-B9F7-9E7CCEA4B265}" destId="{C264D0FD-38AB-441F-86DD-AD2D9652F793}" srcOrd="0" destOrd="0" presId="urn:microsoft.com/office/officeart/2018/5/layout/IconCircleLabelList"/>
    <dgm:cxn modelId="{B508644A-B8B4-47A4-A32A-CC938C6CA553}" type="presOf" srcId="{8E237A55-B834-4849-909A-01DCA61606C2}" destId="{293F9089-1B33-47C4-8F84-5B2E3B0671D2}" srcOrd="0" destOrd="0" presId="urn:microsoft.com/office/officeart/2018/5/layout/IconCircleLabelList"/>
    <dgm:cxn modelId="{C235CCC5-3BF8-4810-AB6D-6B7C72B731ED}" srcId="{1313A2E9-B295-4486-B9F7-9E7CCEA4B265}" destId="{8E237A55-B834-4849-909A-01DCA61606C2}" srcOrd="0" destOrd="0" parTransId="{1734FA46-736E-4418-9BB8-4D543A5D29A7}" sibTransId="{CD94FC2E-FDBF-4EA0-9543-683688363E99}"/>
    <dgm:cxn modelId="{B348B8D6-D901-40FA-86DC-C1DE78D7D39A}" type="presOf" srcId="{D100E331-4331-458D-B704-B49EF2BECE8D}" destId="{975D5973-CD57-47AD-8D2B-B471D9F6D44A}" srcOrd="0" destOrd="0" presId="urn:microsoft.com/office/officeart/2018/5/layout/IconCircleLabelList"/>
    <dgm:cxn modelId="{B83DCCE1-9304-4826-AE4C-5C783D2EA53C}" srcId="{1313A2E9-B295-4486-B9F7-9E7CCEA4B265}" destId="{D100E331-4331-458D-B704-B49EF2BECE8D}" srcOrd="1" destOrd="0" parTransId="{C33D7107-D41E-47DA-B855-CD3AB1AF8C5C}" sibTransId="{0E3EAC7B-F242-4857-9B79-E6C056542912}"/>
    <dgm:cxn modelId="{A1668CEB-58C7-41EE-9415-C5A428974B67}" type="presParOf" srcId="{C264D0FD-38AB-441F-86DD-AD2D9652F793}" destId="{B4DB2856-7256-44D5-80E9-1DB987202216}" srcOrd="0" destOrd="0" presId="urn:microsoft.com/office/officeart/2018/5/layout/IconCircleLabelList"/>
    <dgm:cxn modelId="{2DA2D509-1C22-42D3-8806-63AE02619E08}" type="presParOf" srcId="{B4DB2856-7256-44D5-80E9-1DB987202216}" destId="{2F2FE333-58B7-4565-A579-CEE1AEAEE1A9}" srcOrd="0" destOrd="0" presId="urn:microsoft.com/office/officeart/2018/5/layout/IconCircleLabelList"/>
    <dgm:cxn modelId="{9CC0A052-4184-4487-8798-DCFA41C7405D}" type="presParOf" srcId="{B4DB2856-7256-44D5-80E9-1DB987202216}" destId="{B8EC8061-6A72-42F3-8E4A-53D59D5B1E65}" srcOrd="1" destOrd="0" presId="urn:microsoft.com/office/officeart/2018/5/layout/IconCircleLabelList"/>
    <dgm:cxn modelId="{C38BFE2A-ED69-4714-A73A-7BE06FD0E0E2}" type="presParOf" srcId="{B4DB2856-7256-44D5-80E9-1DB987202216}" destId="{1D801CA4-7058-45FD-90BC-0DFD95D707F4}" srcOrd="2" destOrd="0" presId="urn:microsoft.com/office/officeart/2018/5/layout/IconCircleLabelList"/>
    <dgm:cxn modelId="{5596B3B1-2B5F-406C-A7B8-DB898ED464B4}" type="presParOf" srcId="{B4DB2856-7256-44D5-80E9-1DB987202216}" destId="{293F9089-1B33-47C4-8F84-5B2E3B0671D2}" srcOrd="3" destOrd="0" presId="urn:microsoft.com/office/officeart/2018/5/layout/IconCircleLabelList"/>
    <dgm:cxn modelId="{7CA32DFB-2662-491F-9E14-BE62A40A7744}" type="presParOf" srcId="{C264D0FD-38AB-441F-86DD-AD2D9652F793}" destId="{02681618-879D-498E-AE1A-2FFB279EFD81}" srcOrd="1" destOrd="0" presId="urn:microsoft.com/office/officeart/2018/5/layout/IconCircleLabelList"/>
    <dgm:cxn modelId="{B1C2A9AD-9DC4-49C3-93E4-5DD9A63CA09C}" type="presParOf" srcId="{C264D0FD-38AB-441F-86DD-AD2D9652F793}" destId="{FF841317-7025-4A95-8BE8-7CF7125DFDBF}" srcOrd="2" destOrd="0" presId="urn:microsoft.com/office/officeart/2018/5/layout/IconCircleLabelList"/>
    <dgm:cxn modelId="{D82B2BA4-B300-4322-88AC-5BD7745E5F14}" type="presParOf" srcId="{FF841317-7025-4A95-8BE8-7CF7125DFDBF}" destId="{D2A967D1-04B6-45DB-8178-0B00F72F7C88}" srcOrd="0" destOrd="0" presId="urn:microsoft.com/office/officeart/2018/5/layout/IconCircleLabelList"/>
    <dgm:cxn modelId="{90F1B00D-0186-4346-ACFF-487C22BB29C8}" type="presParOf" srcId="{FF841317-7025-4A95-8BE8-7CF7125DFDBF}" destId="{81CF83E6-645A-4D9A-8E0B-BDD3A45E2B60}" srcOrd="1" destOrd="0" presId="urn:microsoft.com/office/officeart/2018/5/layout/IconCircleLabelList"/>
    <dgm:cxn modelId="{55E29E70-4D73-461F-BCC7-82355D31CF9E}" type="presParOf" srcId="{FF841317-7025-4A95-8BE8-7CF7125DFDBF}" destId="{56A00A72-03AF-4E3D-BC13-DED0B5E9C352}" srcOrd="2" destOrd="0" presId="urn:microsoft.com/office/officeart/2018/5/layout/IconCircleLabelList"/>
    <dgm:cxn modelId="{0A59E20F-0CA0-4E6F-8636-11D88FF4BAC9}" type="presParOf" srcId="{FF841317-7025-4A95-8BE8-7CF7125DFDBF}" destId="{975D5973-CD57-47AD-8D2B-B471D9F6D44A}"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FE333-58B7-4565-A579-CEE1AEAEE1A9}">
      <dsp:nvSpPr>
        <dsp:cNvPr id="0" name=""/>
        <dsp:cNvSpPr/>
      </dsp:nvSpPr>
      <dsp:spPr>
        <a:xfrm>
          <a:off x="1377851" y="1135"/>
          <a:ext cx="1089421" cy="108942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C8061-6A72-42F3-8E4A-53D59D5B1E65}">
      <dsp:nvSpPr>
        <dsp:cNvPr id="0" name=""/>
        <dsp:cNvSpPr/>
      </dsp:nvSpPr>
      <dsp:spPr>
        <a:xfrm>
          <a:off x="1610023" y="233307"/>
          <a:ext cx="625078" cy="6250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3F9089-1B33-47C4-8F84-5B2E3B0671D2}">
      <dsp:nvSpPr>
        <dsp:cNvPr id="0" name=""/>
        <dsp:cNvSpPr/>
      </dsp:nvSpPr>
      <dsp:spPr>
        <a:xfrm>
          <a:off x="1029593" y="1429885"/>
          <a:ext cx="1785937" cy="3877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just" defTabSz="800100">
            <a:lnSpc>
              <a:spcPct val="100000"/>
            </a:lnSpc>
            <a:spcBef>
              <a:spcPct val="0"/>
            </a:spcBef>
            <a:spcAft>
              <a:spcPct val="35000"/>
            </a:spcAft>
            <a:buNone/>
            <a:defRPr cap="all"/>
          </a:pPr>
          <a:r>
            <a:rPr lang="es-ES" sz="1800" b="1" kern="1200" dirty="0"/>
            <a:t>Los teóricos críticos con el Antiguo Régimen darán origen al liberalismo. El más conocido de todos ellos es John Locke</a:t>
          </a:r>
          <a:r>
            <a:rPr lang="es-ES" sz="1100" b="1" kern="1200" dirty="0"/>
            <a:t>.</a:t>
          </a:r>
          <a:endParaRPr lang="en-US" sz="1100" kern="1200" dirty="0"/>
        </a:p>
      </dsp:txBody>
      <dsp:txXfrm>
        <a:off x="1029593" y="1429885"/>
        <a:ext cx="1785937" cy="3877579"/>
      </dsp:txXfrm>
    </dsp:sp>
    <dsp:sp modelId="{D2A967D1-04B6-45DB-8178-0B00F72F7C88}">
      <dsp:nvSpPr>
        <dsp:cNvPr id="0" name=""/>
        <dsp:cNvSpPr/>
      </dsp:nvSpPr>
      <dsp:spPr>
        <a:xfrm>
          <a:off x="3476327" y="1135"/>
          <a:ext cx="1089421" cy="108942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CF83E6-645A-4D9A-8E0B-BDD3A45E2B60}">
      <dsp:nvSpPr>
        <dsp:cNvPr id="0" name=""/>
        <dsp:cNvSpPr/>
      </dsp:nvSpPr>
      <dsp:spPr>
        <a:xfrm>
          <a:off x="3708499" y="233307"/>
          <a:ext cx="625078" cy="6250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5D5973-CD57-47AD-8D2B-B471D9F6D44A}">
      <dsp:nvSpPr>
        <dsp:cNvPr id="0" name=""/>
        <dsp:cNvSpPr/>
      </dsp:nvSpPr>
      <dsp:spPr>
        <a:xfrm>
          <a:off x="3128070" y="1429885"/>
          <a:ext cx="1785937" cy="3877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just" defTabSz="622300">
            <a:lnSpc>
              <a:spcPct val="100000"/>
            </a:lnSpc>
            <a:spcBef>
              <a:spcPct val="0"/>
            </a:spcBef>
            <a:spcAft>
              <a:spcPct val="35000"/>
            </a:spcAft>
            <a:buNone/>
            <a:defRPr cap="all"/>
          </a:pPr>
          <a:r>
            <a:rPr lang="es-ES" sz="1400" b="1" kern="1200" dirty="0"/>
            <a:t>John Locke en su obra “ Los tratados sobre el gobierno civil” destaca los derechos del individuo. El concepto de soberanía recae en los ciudadanos y además defiende la necesidad de plantear la separación de poderes para acabar con la </a:t>
          </a:r>
          <a:r>
            <a:rPr lang="es-ES" sz="1400" b="1" kern="1200" dirty="0" err="1"/>
            <a:t>arbitrareidad</a:t>
          </a:r>
          <a:r>
            <a:rPr lang="es-ES" sz="1200" b="1" kern="1200" dirty="0"/>
            <a:t>.</a:t>
          </a:r>
          <a:endParaRPr lang="en-US" sz="1200" kern="1200" dirty="0"/>
        </a:p>
      </dsp:txBody>
      <dsp:txXfrm>
        <a:off x="3128070" y="1429885"/>
        <a:ext cx="1785937" cy="3877579"/>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043995-CFCF-4E1A-96EE-9962AB072245}" type="datetimeFigureOut">
              <a:rPr lang="es-ES" smtClean="0"/>
              <a:t>24/07/2025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5AD3D8-C8F6-40B3-8775-E8913D97CA4C}" type="slidenum">
              <a:rPr lang="es-ES" smtClean="0"/>
              <a:t>‹Nº›</a:t>
            </a:fld>
            <a:endParaRPr lang="es-ES"/>
          </a:p>
        </p:txBody>
      </p:sp>
    </p:spTree>
    <p:extLst>
      <p:ext uri="{BB962C8B-B14F-4D97-AF65-F5344CB8AC3E}">
        <p14:creationId xmlns:p14="http://schemas.microsoft.com/office/powerpoint/2010/main" val="3082160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25AD3D8-C8F6-40B3-8775-E8913D97CA4C}" type="slidenum">
              <a:rPr lang="es-ES" smtClean="0"/>
              <a:t>8</a:t>
            </a:fld>
            <a:endParaRPr lang="es-ES"/>
          </a:p>
        </p:txBody>
      </p:sp>
    </p:spTree>
    <p:extLst>
      <p:ext uri="{BB962C8B-B14F-4D97-AF65-F5344CB8AC3E}">
        <p14:creationId xmlns:p14="http://schemas.microsoft.com/office/powerpoint/2010/main" val="3720737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5"/>
          </p:nvPr>
        </p:nvSpPr>
        <p:spPr/>
        <p:txBody>
          <a:bodyPr/>
          <a:lstStyle/>
          <a:p>
            <a:fld id="{525AD3D8-C8F6-40B3-8775-E8913D97CA4C}" type="slidenum">
              <a:rPr lang="es-ES" smtClean="0"/>
              <a:t>10</a:t>
            </a:fld>
            <a:endParaRPr lang="es-ES"/>
          </a:p>
        </p:txBody>
      </p:sp>
    </p:spTree>
    <p:extLst>
      <p:ext uri="{BB962C8B-B14F-4D97-AF65-F5344CB8AC3E}">
        <p14:creationId xmlns:p14="http://schemas.microsoft.com/office/powerpoint/2010/main" val="1246625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7/24/2025</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absolutismomonarquico.files.wordpress.com/2014/01/monarquia-absoluta23.jp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3085" name="Group 3078">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080" name="Straight Connector 3079">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81" name="Straight Connector 3080">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82" name="Straight Connector 3081">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83" name="Straight Connector 3082">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84" name="Straight Connector 3083">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086" name="Rectangle 3085">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6702011-DF2A-4710-8BDD-F7AF7E5EB0DD}"/>
              </a:ext>
            </a:extLst>
          </p:cNvPr>
          <p:cNvSpPr>
            <a:spLocks noGrp="1"/>
          </p:cNvSpPr>
          <p:nvPr>
            <p:ph type="ctrTitle"/>
          </p:nvPr>
        </p:nvSpPr>
        <p:spPr>
          <a:xfrm>
            <a:off x="7532710" y="174171"/>
            <a:ext cx="4278290" cy="2727248"/>
          </a:xfrm>
        </p:spPr>
        <p:txBody>
          <a:bodyPr vert="horz" lIns="91440" tIns="45720" rIns="91440" bIns="45720" rtlCol="0" anchor="b">
            <a:noAutofit/>
          </a:bodyPr>
          <a:lstStyle/>
          <a:p>
            <a:pPr algn="ctr">
              <a:lnSpc>
                <a:spcPct val="90000"/>
              </a:lnSpc>
            </a:pPr>
            <a:r>
              <a:rPr lang="en-US" sz="3600" b="1" dirty="0"/>
              <a:t>Política </a:t>
            </a:r>
            <a:r>
              <a:rPr lang="en-US" sz="3600" b="1" dirty="0" err="1"/>
              <a:t>en</a:t>
            </a:r>
            <a:r>
              <a:rPr lang="en-US" sz="3600" b="1" dirty="0"/>
              <a:t> </a:t>
            </a:r>
            <a:br>
              <a:rPr lang="en-US" sz="3600" b="1" dirty="0"/>
            </a:br>
            <a:r>
              <a:rPr lang="en-US" sz="3600" b="1" dirty="0" err="1"/>
              <a:t>el</a:t>
            </a:r>
            <a:r>
              <a:rPr lang="en-US" sz="3600" b="1" dirty="0"/>
              <a:t> </a:t>
            </a:r>
            <a:r>
              <a:rPr lang="en-US" sz="3600" b="1" dirty="0" err="1"/>
              <a:t>antiguo</a:t>
            </a:r>
            <a:r>
              <a:rPr lang="en-US" sz="3600" b="1" dirty="0"/>
              <a:t> </a:t>
            </a:r>
            <a:r>
              <a:rPr lang="en-US" sz="3600" b="1" dirty="0" err="1"/>
              <a:t>régimen</a:t>
            </a:r>
            <a:endParaRPr lang="en-US" sz="3600" b="1" dirty="0"/>
          </a:p>
        </p:txBody>
      </p:sp>
      <p:sp>
        <p:nvSpPr>
          <p:cNvPr id="3088"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Luis XIV de Francia y su enfrentamiento con la nobleza para fortalecer el  poder de la Corona">
            <a:extLst>
              <a:ext uri="{FF2B5EF4-FFF2-40B4-BE49-F238E27FC236}">
                <a16:creationId xmlns:a16="http://schemas.microsoft.com/office/drawing/2014/main" id="{0A00AF96-F736-5382-AE04-DF30D58AF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718" r="5399" b="1"/>
          <a:stretch>
            <a:fillRect/>
          </a:stretch>
        </p:blipFill>
        <p:spPr bwMode="auto">
          <a:xfrm>
            <a:off x="609816" y="652604"/>
            <a:ext cx="6622019" cy="5254955"/>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Subtítulo 2">
            <a:extLst>
              <a:ext uri="{FF2B5EF4-FFF2-40B4-BE49-F238E27FC236}">
                <a16:creationId xmlns:a16="http://schemas.microsoft.com/office/drawing/2014/main" id="{784A4644-57CC-4F5F-9D51-C4FE1C0358CB}"/>
              </a:ext>
            </a:extLst>
          </p:cNvPr>
          <p:cNvSpPr>
            <a:spLocks noGrp="1"/>
          </p:cNvSpPr>
          <p:nvPr>
            <p:ph type="subTitle" idx="1"/>
          </p:nvPr>
        </p:nvSpPr>
        <p:spPr>
          <a:xfrm>
            <a:off x="8021394" y="2692401"/>
            <a:ext cx="3713405" cy="3817256"/>
          </a:xfrm>
        </p:spPr>
        <p:txBody>
          <a:bodyPr vert="horz" lIns="91440" tIns="45720" rIns="91440" bIns="45720" rtlCol="0" anchor="t">
            <a:normAutofit/>
          </a:bodyPr>
          <a:lstStyle/>
          <a:p>
            <a:pPr>
              <a:buFont typeface="Wingdings 3" panose="05040102010807070707" pitchFamily="18" charset="2"/>
              <a:buChar char=""/>
            </a:pPr>
            <a:endParaRPr lang="en-US" sz="1400" dirty="0"/>
          </a:p>
          <a:p>
            <a:pPr>
              <a:buFont typeface="Wingdings 3" panose="05040102010807070707" pitchFamily="18" charset="2"/>
              <a:buChar char=""/>
            </a:pPr>
            <a:endParaRPr lang="en-US" sz="1400" dirty="0"/>
          </a:p>
          <a:p>
            <a:pPr>
              <a:buFont typeface="Wingdings 3" panose="05040102010807070707" pitchFamily="18" charset="2"/>
              <a:buChar char=""/>
            </a:pPr>
            <a:endParaRPr lang="en-US" sz="1400" dirty="0"/>
          </a:p>
          <a:p>
            <a:pPr algn="r"/>
            <a:endParaRPr lang="en-US" sz="1400" b="1" dirty="0"/>
          </a:p>
          <a:p>
            <a:pPr algn="r"/>
            <a:endParaRPr lang="en-US" sz="1400" b="1" dirty="0"/>
          </a:p>
          <a:p>
            <a:pPr algn="r"/>
            <a:endParaRPr lang="en-US" sz="1400" b="1" dirty="0"/>
          </a:p>
          <a:p>
            <a:pPr algn="r"/>
            <a:endParaRPr lang="en-US" sz="1800" b="1" dirty="0"/>
          </a:p>
          <a:p>
            <a:pPr algn="r"/>
            <a:r>
              <a:rPr lang="en-US" sz="1800" b="1" dirty="0"/>
              <a:t>IES JUAN DE VILLANUEVA</a:t>
            </a:r>
          </a:p>
          <a:p>
            <a:pPr algn="r"/>
            <a:r>
              <a:rPr lang="en-US" sz="1800" b="1" dirty="0"/>
              <a:t>MARÍA SANZ</a:t>
            </a:r>
          </a:p>
          <a:p>
            <a:pPr algn="r">
              <a:buFont typeface="Wingdings 3" panose="05040102010807070707" pitchFamily="18" charset="2"/>
              <a:buChar char=""/>
            </a:pPr>
            <a:endParaRPr lang="en-US" sz="1400" b="1" dirty="0"/>
          </a:p>
        </p:txBody>
      </p:sp>
      <p:grpSp>
        <p:nvGrpSpPr>
          <p:cNvPr id="3090" name="Group 3089">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091" name="Straight Connector 3090">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92" name="Straight Connector 3091">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93" name="Straight Connector 3092">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94" name="Straight Connector 3093">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95" name="Straight Connector 3094">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4612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FCE5D92-0E34-4703-BBA9-008DD4827570}"/>
              </a:ext>
            </a:extLst>
          </p:cNvPr>
          <p:cNvSpPr>
            <a:spLocks noGrp="1"/>
          </p:cNvSpPr>
          <p:nvPr>
            <p:ph type="title"/>
          </p:nvPr>
        </p:nvSpPr>
        <p:spPr/>
        <p:txBody>
          <a:bodyPr>
            <a:normAutofit/>
          </a:bodyPr>
          <a:lstStyle/>
          <a:p>
            <a:pPr algn="ctr"/>
            <a:r>
              <a:rPr lang="es-ES" sz="3600" b="1" dirty="0"/>
              <a:t>ANTIGUO RÉGIMEN</a:t>
            </a:r>
          </a:p>
        </p:txBody>
      </p:sp>
      <p:sp>
        <p:nvSpPr>
          <p:cNvPr id="5" name="Marcador de contenido 4">
            <a:extLst>
              <a:ext uri="{FF2B5EF4-FFF2-40B4-BE49-F238E27FC236}">
                <a16:creationId xmlns:a16="http://schemas.microsoft.com/office/drawing/2014/main" id="{FF89B929-131F-4881-B26B-6A9D4B872E4C}"/>
              </a:ext>
            </a:extLst>
          </p:cNvPr>
          <p:cNvSpPr>
            <a:spLocks noGrp="1"/>
          </p:cNvSpPr>
          <p:nvPr>
            <p:ph idx="1"/>
          </p:nvPr>
        </p:nvSpPr>
        <p:spPr>
          <a:xfrm>
            <a:off x="445770" y="297180"/>
            <a:ext cx="6182043" cy="5697220"/>
          </a:xfrm>
        </p:spPr>
        <p:txBody>
          <a:bodyPr>
            <a:normAutofit/>
          </a:bodyPr>
          <a:lstStyle/>
          <a:p>
            <a:pPr algn="just"/>
            <a:r>
              <a:rPr lang="es-ES" altLang="es-ES" sz="1800" b="1" dirty="0"/>
              <a:t>Sistema político, social y económico característico de Europa entre los siglos XV y XVIII (Renacimiento/Revolución Francesa).</a:t>
            </a:r>
          </a:p>
          <a:p>
            <a:pPr marL="0" indent="0" algn="just">
              <a:buNone/>
            </a:pPr>
            <a:endParaRPr lang="es-ES" altLang="es-ES" sz="1800" b="1" dirty="0"/>
          </a:p>
          <a:p>
            <a:pPr algn="just"/>
            <a:endParaRPr lang="es-ES" altLang="es-ES" sz="1800" b="1" dirty="0"/>
          </a:p>
          <a:p>
            <a:r>
              <a:rPr lang="es-ES" altLang="es-ES" sz="1400" b="1" dirty="0"/>
              <a:t>CARACTERÍSTICAS</a:t>
            </a:r>
            <a:r>
              <a:rPr lang="es-ES" altLang="es-ES" sz="1400" dirty="0"/>
              <a:t>:</a:t>
            </a:r>
          </a:p>
          <a:p>
            <a:pPr lvl="1"/>
            <a:r>
              <a:rPr lang="es-ES" altLang="es-ES" b="1" dirty="0"/>
              <a:t>Política: Monarquía absoluta-Con la excepción de las Provincias Unidas  y Gran Bretaña.</a:t>
            </a:r>
          </a:p>
          <a:p>
            <a:pPr lvl="1"/>
            <a:r>
              <a:rPr lang="es-ES" altLang="es-ES" b="1" dirty="0"/>
              <a:t>Sociedad. Organización estamental. Nobleza y clero con privilegios. Tercer Estado muy heterogéneo sin privilegios.</a:t>
            </a:r>
          </a:p>
          <a:p>
            <a:pPr lvl="1"/>
            <a:r>
              <a:rPr lang="es-ES" altLang="es-ES" b="1" dirty="0"/>
              <a:t>Economía. Fuerte peso del sector agrario. Desarrollo industrial (manufacturas) y comercial limitado y controlado por los gremios.</a:t>
            </a:r>
          </a:p>
          <a:p>
            <a:pPr algn="just"/>
            <a:endParaRPr lang="es-ES" altLang="es-ES" sz="1800" b="1" dirty="0"/>
          </a:p>
          <a:p>
            <a:pPr algn="just"/>
            <a:endParaRPr lang="es-ES" sz="1800" b="1" dirty="0"/>
          </a:p>
        </p:txBody>
      </p:sp>
      <p:sp>
        <p:nvSpPr>
          <p:cNvPr id="6" name="Marcador de texto 5">
            <a:extLst>
              <a:ext uri="{FF2B5EF4-FFF2-40B4-BE49-F238E27FC236}">
                <a16:creationId xmlns:a16="http://schemas.microsoft.com/office/drawing/2014/main" id="{FA64EDCD-AB3E-4553-B357-6C607B502082}"/>
              </a:ext>
            </a:extLst>
          </p:cNvPr>
          <p:cNvSpPr>
            <a:spLocks noGrp="1"/>
          </p:cNvSpPr>
          <p:nvPr>
            <p:ph type="body" sz="half" idx="2"/>
          </p:nvPr>
        </p:nvSpPr>
        <p:spPr>
          <a:xfrm>
            <a:off x="7062786" y="2175509"/>
            <a:ext cx="3657600" cy="2091267"/>
          </a:xfrm>
        </p:spPr>
        <p:txBody>
          <a:bodyPr>
            <a:normAutofit/>
          </a:bodyPr>
          <a:lstStyle/>
          <a:p>
            <a:pPr algn="just"/>
            <a:r>
              <a:rPr lang="es-ES" sz="2800" b="1" dirty="0"/>
              <a:t>¿Qué es el Antiguo Régimen?</a:t>
            </a:r>
          </a:p>
          <a:p>
            <a:pPr algn="just"/>
            <a:endParaRPr lang="es-ES" sz="2800" b="1" dirty="0"/>
          </a:p>
        </p:txBody>
      </p:sp>
      <p:pic>
        <p:nvPicPr>
          <p:cNvPr id="7" name="Picture 9">
            <a:extLst>
              <a:ext uri="{FF2B5EF4-FFF2-40B4-BE49-F238E27FC236}">
                <a16:creationId xmlns:a16="http://schemas.microsoft.com/office/drawing/2014/main" id="{C430CF90-3635-42E9-88F7-2A610C9C9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5511" y="3999662"/>
            <a:ext cx="1809750" cy="26527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5" descr="parlamento-londres-inglaterra">
            <a:extLst>
              <a:ext uri="{FF2B5EF4-FFF2-40B4-BE49-F238E27FC236}">
                <a16:creationId xmlns:a16="http://schemas.microsoft.com/office/drawing/2014/main" id="{16E1116D-F416-4FDC-95B5-9231D11A0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7911" y="4088085"/>
            <a:ext cx="3300755" cy="2475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74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7"/>
                                        </p:tgtEl>
                                        <p:attrNameLst>
                                          <p:attrName>style.visibility</p:attrName>
                                        </p:attrNameLst>
                                      </p:cBhvr>
                                      <p:to>
                                        <p:strVal val="visible"/>
                                      </p:to>
                                    </p:set>
                                    <p:animEffect transition="in" filter="fade">
                                      <p:cBhvr additive="repl">
                                        <p:cTn id="7" dur="1000"/>
                                        <p:tgtEl>
                                          <p:spTgt spid="7"/>
                                        </p:tgtEl>
                                      </p:cBhvr>
                                    </p:animEffect>
                                    <p:anim calcmode="lin" valueType="num">
                                      <p:cBhvr additive="repl">
                                        <p:cTn id="8" dur="1000" fill="hold"/>
                                        <p:tgtEl>
                                          <p:spTgt spid="7"/>
                                        </p:tgtEl>
                                        <p:attrNameLst>
                                          <p:attrName>ppt_x</p:attrName>
                                        </p:attrNameLst>
                                      </p:cBhvr>
                                      <p:tavLst>
                                        <p:tav tm="100000">
                                          <p:val>
                                            <p:strVal val="#ppt_x"/>
                                          </p:val>
                                        </p:tav>
                                        <p:tav>
                                          <p:val>
                                            <p:strVal val="#ppt_x"/>
                                          </p:val>
                                        </p:tav>
                                      </p:tavLst>
                                    </p:anim>
                                    <p:anim calcmode="lin" valueType="num">
                                      <p:cBhvr additive="repl">
                                        <p:cTn id="9" dur="1000" fill="hold"/>
                                        <p:tgtEl>
                                          <p:spTgt spid="7"/>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EAF8AF-CB89-4432-B69B-2D655DF9CC87}"/>
              </a:ext>
            </a:extLst>
          </p:cNvPr>
          <p:cNvSpPr>
            <a:spLocks noGrp="1"/>
          </p:cNvSpPr>
          <p:nvPr>
            <p:ph type="title"/>
          </p:nvPr>
        </p:nvSpPr>
        <p:spPr/>
        <p:txBody>
          <a:bodyPr>
            <a:normAutofit/>
          </a:bodyPr>
          <a:lstStyle/>
          <a:p>
            <a:pPr algn="ctr"/>
            <a:r>
              <a:rPr lang="es-ES" sz="3600" b="1" dirty="0"/>
              <a:t>ANTIGUO RÉGIMEN</a:t>
            </a:r>
            <a:endParaRPr lang="es-ES" sz="3600" dirty="0"/>
          </a:p>
        </p:txBody>
      </p:sp>
      <p:sp>
        <p:nvSpPr>
          <p:cNvPr id="3" name="Marcador de contenido 2">
            <a:extLst>
              <a:ext uri="{FF2B5EF4-FFF2-40B4-BE49-F238E27FC236}">
                <a16:creationId xmlns:a16="http://schemas.microsoft.com/office/drawing/2014/main" id="{A5865BF7-639C-41E2-9E1A-9040ED3CD08A}"/>
              </a:ext>
            </a:extLst>
          </p:cNvPr>
          <p:cNvSpPr>
            <a:spLocks noGrp="1"/>
          </p:cNvSpPr>
          <p:nvPr>
            <p:ph idx="1"/>
          </p:nvPr>
        </p:nvSpPr>
        <p:spPr/>
        <p:txBody>
          <a:bodyPr/>
          <a:lstStyle/>
          <a:p>
            <a:r>
              <a:rPr lang="es-ES" altLang="es-ES" b="1" dirty="0"/>
              <a:t>LA MONARQUÍA ABSOLUTA</a:t>
            </a:r>
            <a:r>
              <a:rPr lang="es-ES" altLang="es-ES" dirty="0"/>
              <a:t>.</a:t>
            </a:r>
          </a:p>
          <a:p>
            <a:pPr lvl="1" algn="just"/>
            <a:r>
              <a:rPr lang="es-ES" altLang="es-ES" b="1" dirty="0"/>
              <a:t>Poder absoluto de los monarcas en la Europa de la Edad Moderna.</a:t>
            </a:r>
          </a:p>
          <a:p>
            <a:pPr lvl="1" algn="just"/>
            <a:r>
              <a:rPr lang="es-ES" altLang="es-ES" b="1" dirty="0"/>
              <a:t>Poder absoluto  de origen divino. Modelo en Luis XIV de Francia, el “Rey Sol”.</a:t>
            </a:r>
          </a:p>
          <a:p>
            <a:pPr lvl="1" algn="just"/>
            <a:r>
              <a:rPr lang="es-ES" altLang="es-ES" b="1" dirty="0"/>
              <a:t>Instituciones representativas como las CORTES o los ESTADOS GENERALES que solo asesoran al rey, pero las decisiones finales son siempre suyas.</a:t>
            </a:r>
          </a:p>
          <a:p>
            <a:pPr lvl="1" algn="just"/>
            <a:r>
              <a:rPr lang="es-ES" altLang="es-ES" b="1" dirty="0"/>
              <a:t>Los habitantes de cada país no son ciudadanos libres con derechos, son SÚBDITOS del rey.</a:t>
            </a:r>
          </a:p>
          <a:p>
            <a:pPr lvl="1" algn="just"/>
            <a:r>
              <a:rPr lang="es-ES" altLang="es-ES" b="1" dirty="0"/>
              <a:t>Solo la alta nobleza y las instituciones locales tradicionales tendrán cierto poder de influencia ante el absolutismo.</a:t>
            </a:r>
          </a:p>
          <a:p>
            <a:endParaRPr lang="es-ES" dirty="0"/>
          </a:p>
        </p:txBody>
      </p:sp>
      <p:sp>
        <p:nvSpPr>
          <p:cNvPr id="4" name="Marcador de texto 3">
            <a:extLst>
              <a:ext uri="{FF2B5EF4-FFF2-40B4-BE49-F238E27FC236}">
                <a16:creationId xmlns:a16="http://schemas.microsoft.com/office/drawing/2014/main" id="{5A2E3A2E-970C-43BE-AE11-C5AC18E300E6}"/>
              </a:ext>
            </a:extLst>
          </p:cNvPr>
          <p:cNvSpPr>
            <a:spLocks noGrp="1"/>
          </p:cNvSpPr>
          <p:nvPr>
            <p:ph type="body" sz="half" idx="2"/>
          </p:nvPr>
        </p:nvSpPr>
        <p:spPr/>
        <p:txBody>
          <a:bodyPr/>
          <a:lstStyle/>
          <a:p>
            <a:endParaRPr lang="es-ES" b="1" dirty="0"/>
          </a:p>
          <a:p>
            <a:endParaRPr lang="es-ES" b="1" dirty="0">
              <a:solidFill>
                <a:srgbClr val="FF0000"/>
              </a:solidFill>
            </a:endParaRPr>
          </a:p>
        </p:txBody>
      </p:sp>
      <p:pic>
        <p:nvPicPr>
          <p:cNvPr id="5" name="Picture 5" descr="luis-xiv">
            <a:extLst>
              <a:ext uri="{FF2B5EF4-FFF2-40B4-BE49-F238E27FC236}">
                <a16:creationId xmlns:a16="http://schemas.microsoft.com/office/drawing/2014/main" id="{EC35E3CC-747D-40D7-B3D9-138F811639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2123" y="2209799"/>
            <a:ext cx="4012933" cy="446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853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monarquia absoluta2">
            <a:hlinkClick r:id="rId2"/>
            <a:extLst>
              <a:ext uri="{FF2B5EF4-FFF2-40B4-BE49-F238E27FC236}">
                <a16:creationId xmlns:a16="http://schemas.microsoft.com/office/drawing/2014/main" id="{4881C2E6-B9D0-4628-A6B2-F6E2DE0AD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753" y="0"/>
            <a:ext cx="8180387" cy="6843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500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B095234-664C-4CFD-87A8-EDED9945E9D9}"/>
              </a:ext>
            </a:extLst>
          </p:cNvPr>
          <p:cNvSpPr/>
          <p:nvPr/>
        </p:nvSpPr>
        <p:spPr>
          <a:xfrm>
            <a:off x="3326131" y="182880"/>
            <a:ext cx="4853132" cy="369332"/>
          </a:xfrm>
          <a:prstGeom prst="rect">
            <a:avLst/>
          </a:prstGeom>
        </p:spPr>
        <p:txBody>
          <a:bodyPr wrap="square">
            <a:spAutoFit/>
          </a:bodyPr>
          <a:lstStyle/>
          <a:p>
            <a:pPr algn="ctr">
              <a:buClr>
                <a:srgbClr val="FFFFFF"/>
              </a:buClr>
              <a:buSzPct val="100000"/>
              <a:buFont typeface="Arial" panose="020B0604020202020204" pitchFamily="34" charset="0"/>
              <a:buNone/>
            </a:pPr>
            <a:r>
              <a:rPr lang="en-GB" altLang="es-ES" b="1" dirty="0">
                <a:solidFill>
                  <a:schemeClr val="bg1"/>
                </a:solidFill>
              </a:rPr>
              <a:t>La </a:t>
            </a:r>
            <a:r>
              <a:rPr lang="en-GB" altLang="es-ES" b="1" dirty="0" err="1">
                <a:solidFill>
                  <a:schemeClr val="bg1"/>
                </a:solidFill>
              </a:rPr>
              <a:t>monarquía</a:t>
            </a:r>
            <a:r>
              <a:rPr lang="en-GB" altLang="es-ES" b="1" dirty="0">
                <a:solidFill>
                  <a:schemeClr val="bg1"/>
                </a:solidFill>
              </a:rPr>
              <a:t> </a:t>
            </a:r>
            <a:r>
              <a:rPr lang="en-GB" altLang="es-ES" b="1" dirty="0" err="1">
                <a:solidFill>
                  <a:schemeClr val="bg1"/>
                </a:solidFill>
              </a:rPr>
              <a:t>absoluta</a:t>
            </a:r>
            <a:r>
              <a:rPr lang="en-GB" altLang="es-ES" b="1" dirty="0">
                <a:solidFill>
                  <a:schemeClr val="bg1"/>
                </a:solidFill>
              </a:rPr>
              <a:t> y sus </a:t>
            </a:r>
            <a:r>
              <a:rPr lang="en-GB" altLang="es-ES" b="1" dirty="0" err="1">
                <a:solidFill>
                  <a:schemeClr val="bg1"/>
                </a:solidFill>
              </a:rPr>
              <a:t>límites</a:t>
            </a:r>
            <a:r>
              <a:rPr lang="en-GB" altLang="es-ES" b="1" dirty="0">
                <a:solidFill>
                  <a:schemeClr val="bg1"/>
                </a:solidFill>
              </a:rPr>
              <a:t> </a:t>
            </a:r>
          </a:p>
        </p:txBody>
      </p:sp>
      <p:pic>
        <p:nvPicPr>
          <p:cNvPr id="3" name="Picture 9">
            <a:extLst>
              <a:ext uri="{FF2B5EF4-FFF2-40B4-BE49-F238E27FC236}">
                <a16:creationId xmlns:a16="http://schemas.microsoft.com/office/drawing/2014/main" id="{0AA25A7B-FD0E-43D1-B23D-14CE8300A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0790" y="182880"/>
            <a:ext cx="1809750" cy="26527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10">
            <a:extLst>
              <a:ext uri="{FF2B5EF4-FFF2-40B4-BE49-F238E27FC236}">
                <a16:creationId xmlns:a16="http://schemas.microsoft.com/office/drawing/2014/main" id="{CFF6BBB3-717A-4414-9FD8-C70384F6B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351" y="3173730"/>
            <a:ext cx="4940470" cy="2838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ángulo 6">
            <a:extLst>
              <a:ext uri="{FF2B5EF4-FFF2-40B4-BE49-F238E27FC236}">
                <a16:creationId xmlns:a16="http://schemas.microsoft.com/office/drawing/2014/main" id="{DB916F02-4019-4B15-9B2E-4C73921DD98C}"/>
              </a:ext>
            </a:extLst>
          </p:cNvPr>
          <p:cNvSpPr/>
          <p:nvPr/>
        </p:nvSpPr>
        <p:spPr>
          <a:xfrm>
            <a:off x="902970" y="731520"/>
            <a:ext cx="8606790" cy="80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b="1" dirty="0"/>
              <a:t>En teoría la Monarquía absoluta controlaba todo tipo de política personalmente y a través de unas instituciones centralizadas, la burocracia y el ejército.</a:t>
            </a:r>
          </a:p>
        </p:txBody>
      </p:sp>
      <p:sp>
        <p:nvSpPr>
          <p:cNvPr id="8" name="Rectángulo 7">
            <a:extLst>
              <a:ext uri="{FF2B5EF4-FFF2-40B4-BE49-F238E27FC236}">
                <a16:creationId xmlns:a16="http://schemas.microsoft.com/office/drawing/2014/main" id="{3B38885C-F0C5-4D9D-922E-B72839896414}"/>
              </a:ext>
            </a:extLst>
          </p:cNvPr>
          <p:cNvSpPr/>
          <p:nvPr/>
        </p:nvSpPr>
        <p:spPr>
          <a:xfrm>
            <a:off x="902970" y="1611631"/>
            <a:ext cx="8241030" cy="369332"/>
          </a:xfrm>
          <a:prstGeom prst="rect">
            <a:avLst/>
          </a:prstGeom>
        </p:spPr>
        <p:txBody>
          <a:bodyPr wrap="square">
            <a:spAutoFit/>
          </a:bodyPr>
          <a:lstStyle/>
          <a:p>
            <a:pPr>
              <a:buClr>
                <a:srgbClr val="000000"/>
              </a:buClr>
              <a:buSzPct val="100000"/>
              <a:buFont typeface="Arial" panose="020B0604020202020204" pitchFamily="34" charset="0"/>
              <a:buNone/>
            </a:pPr>
            <a:r>
              <a:rPr lang="en-GB" altLang="es-ES" b="1" dirty="0">
                <a:solidFill>
                  <a:srgbClr val="000000"/>
                </a:solidFill>
              </a:rPr>
              <a:t>La </a:t>
            </a:r>
            <a:r>
              <a:rPr lang="en-GB" altLang="es-ES" b="1" dirty="0" err="1">
                <a:solidFill>
                  <a:srgbClr val="000000"/>
                </a:solidFill>
              </a:rPr>
              <a:t>monarquía</a:t>
            </a:r>
            <a:r>
              <a:rPr lang="en-GB" altLang="es-ES" b="1" dirty="0">
                <a:solidFill>
                  <a:srgbClr val="000000"/>
                </a:solidFill>
              </a:rPr>
              <a:t> </a:t>
            </a:r>
            <a:r>
              <a:rPr lang="en-GB" altLang="es-ES" b="1" dirty="0" err="1">
                <a:solidFill>
                  <a:srgbClr val="000000"/>
                </a:solidFill>
              </a:rPr>
              <a:t>absoluta</a:t>
            </a:r>
            <a:r>
              <a:rPr lang="en-GB" altLang="es-ES" b="1" dirty="0">
                <a:solidFill>
                  <a:srgbClr val="000000"/>
                </a:solidFill>
              </a:rPr>
              <a:t> </a:t>
            </a:r>
            <a:r>
              <a:rPr lang="en-GB" altLang="es-ES" b="1" dirty="0" err="1">
                <a:solidFill>
                  <a:srgbClr val="000000"/>
                </a:solidFill>
              </a:rPr>
              <a:t>estaba</a:t>
            </a:r>
            <a:r>
              <a:rPr lang="en-GB" altLang="es-ES" b="1" dirty="0">
                <a:solidFill>
                  <a:srgbClr val="000000"/>
                </a:solidFill>
              </a:rPr>
              <a:t> </a:t>
            </a:r>
            <a:r>
              <a:rPr lang="en-GB" altLang="es-ES" b="1" dirty="0" err="1">
                <a:solidFill>
                  <a:srgbClr val="000000"/>
                </a:solidFill>
              </a:rPr>
              <a:t>limitada</a:t>
            </a:r>
            <a:r>
              <a:rPr lang="en-GB" altLang="es-ES" b="1" dirty="0">
                <a:solidFill>
                  <a:srgbClr val="000000"/>
                </a:solidFill>
              </a:rPr>
              <a:t> </a:t>
            </a:r>
            <a:r>
              <a:rPr lang="en-GB" altLang="es-ES" b="1" dirty="0" err="1">
                <a:solidFill>
                  <a:srgbClr val="000000"/>
                </a:solidFill>
              </a:rPr>
              <a:t>por</a:t>
            </a:r>
            <a:r>
              <a:rPr lang="en-GB" altLang="es-ES" b="1" dirty="0">
                <a:solidFill>
                  <a:srgbClr val="000000"/>
                </a:solidFill>
              </a:rPr>
              <a:t> </a:t>
            </a:r>
            <a:r>
              <a:rPr lang="en-GB" altLang="es-ES" b="1" dirty="0" err="1">
                <a:solidFill>
                  <a:srgbClr val="000000"/>
                </a:solidFill>
              </a:rPr>
              <a:t>tres</a:t>
            </a:r>
            <a:r>
              <a:rPr lang="en-GB" altLang="es-ES" b="1" dirty="0">
                <a:solidFill>
                  <a:srgbClr val="000000"/>
                </a:solidFill>
              </a:rPr>
              <a:t> </a:t>
            </a:r>
            <a:r>
              <a:rPr lang="en-GB" altLang="es-ES" b="1" dirty="0" err="1">
                <a:solidFill>
                  <a:srgbClr val="000000"/>
                </a:solidFill>
              </a:rPr>
              <a:t>aspectos</a:t>
            </a:r>
            <a:r>
              <a:rPr lang="en-GB" altLang="es-ES" b="1" dirty="0">
                <a:solidFill>
                  <a:schemeClr val="bg1"/>
                </a:solidFill>
              </a:rPr>
              <a:t>:</a:t>
            </a:r>
            <a:endParaRPr lang="en-GB" altLang="es-ES" b="1" dirty="0">
              <a:solidFill>
                <a:srgbClr val="000000"/>
              </a:solidFill>
            </a:endParaRPr>
          </a:p>
        </p:txBody>
      </p:sp>
      <p:sp>
        <p:nvSpPr>
          <p:cNvPr id="9" name="Rectangle 2">
            <a:extLst>
              <a:ext uri="{FF2B5EF4-FFF2-40B4-BE49-F238E27FC236}">
                <a16:creationId xmlns:a16="http://schemas.microsoft.com/office/drawing/2014/main" id="{FC5CE217-D9CE-422E-8707-E0D17D88A309}"/>
              </a:ext>
            </a:extLst>
          </p:cNvPr>
          <p:cNvSpPr>
            <a:spLocks noChangeArrowheads="1"/>
          </p:cNvSpPr>
          <p:nvPr/>
        </p:nvSpPr>
        <p:spPr bwMode="auto">
          <a:xfrm>
            <a:off x="147638" y="1541463"/>
            <a:ext cx="355282" cy="504221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0" name="Rectangle 17">
            <a:extLst>
              <a:ext uri="{FF2B5EF4-FFF2-40B4-BE49-F238E27FC236}">
                <a16:creationId xmlns:a16="http://schemas.microsoft.com/office/drawing/2014/main" id="{CEB7AA9A-D7D7-4575-944F-C777C3373BE7}"/>
              </a:ext>
            </a:extLst>
          </p:cNvPr>
          <p:cNvSpPr>
            <a:spLocks noChangeArrowheads="1"/>
          </p:cNvSpPr>
          <p:nvPr/>
        </p:nvSpPr>
        <p:spPr bwMode="auto">
          <a:xfrm>
            <a:off x="502920" y="1980962"/>
            <a:ext cx="320040" cy="4454127"/>
          </a:xfrm>
          <a:prstGeom prst="rect">
            <a:avLst/>
          </a:prstGeom>
          <a:solidFill>
            <a:srgbClr val="996633"/>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12" name="Rectángulo: esquinas redondeadas 11">
            <a:extLst>
              <a:ext uri="{FF2B5EF4-FFF2-40B4-BE49-F238E27FC236}">
                <a16:creationId xmlns:a16="http://schemas.microsoft.com/office/drawing/2014/main" id="{45C6A00D-8E2B-4F10-8292-8E0BE6B09708}"/>
              </a:ext>
            </a:extLst>
          </p:cNvPr>
          <p:cNvSpPr/>
          <p:nvPr/>
        </p:nvSpPr>
        <p:spPr>
          <a:xfrm>
            <a:off x="902970" y="2160270"/>
            <a:ext cx="5726430" cy="101346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rgbClr val="000000"/>
              </a:buClr>
              <a:buSzPct val="100000"/>
              <a:buFont typeface="Arial" panose="020B0604020202020204" pitchFamily="34" charset="0"/>
              <a:buNone/>
            </a:pPr>
            <a:r>
              <a:rPr lang="en-GB" altLang="es-ES" b="1" dirty="0">
                <a:solidFill>
                  <a:schemeClr val="tx1"/>
                </a:solidFill>
              </a:rPr>
              <a:t>1 La </a:t>
            </a:r>
            <a:r>
              <a:rPr lang="en-GB" altLang="es-ES" b="1" dirty="0" err="1">
                <a:solidFill>
                  <a:schemeClr val="tx1"/>
                </a:solidFill>
              </a:rPr>
              <a:t>resistencia</a:t>
            </a:r>
            <a:r>
              <a:rPr lang="en-GB" altLang="es-ES" b="1" dirty="0">
                <a:solidFill>
                  <a:schemeClr val="tx1"/>
                </a:solidFill>
              </a:rPr>
              <a:t> de </a:t>
            </a:r>
            <a:r>
              <a:rPr lang="en-GB" altLang="es-ES" b="1" dirty="0" err="1">
                <a:solidFill>
                  <a:schemeClr val="tx1"/>
                </a:solidFill>
              </a:rPr>
              <a:t>los</a:t>
            </a:r>
            <a:r>
              <a:rPr lang="en-GB" altLang="es-ES" b="1" dirty="0">
                <a:solidFill>
                  <a:schemeClr val="tx1"/>
                </a:solidFill>
              </a:rPr>
              <a:t> </a:t>
            </a:r>
            <a:r>
              <a:rPr lang="en-GB" altLang="es-ES" b="1" dirty="0" err="1">
                <a:solidFill>
                  <a:schemeClr val="tx1"/>
                </a:solidFill>
              </a:rPr>
              <a:t>diversos</a:t>
            </a:r>
            <a:r>
              <a:rPr lang="en-GB" altLang="es-ES" b="1" dirty="0">
                <a:solidFill>
                  <a:schemeClr val="tx1"/>
                </a:solidFill>
              </a:rPr>
              <a:t> </a:t>
            </a:r>
            <a:r>
              <a:rPr lang="en-GB" altLang="es-ES" b="1" dirty="0" err="1">
                <a:solidFill>
                  <a:schemeClr val="tx1"/>
                </a:solidFill>
              </a:rPr>
              <a:t>poderes</a:t>
            </a:r>
            <a:r>
              <a:rPr lang="en-GB" altLang="es-ES" b="1" dirty="0">
                <a:solidFill>
                  <a:schemeClr val="tx1"/>
                </a:solidFill>
              </a:rPr>
              <a:t> locales a las  </a:t>
            </a:r>
            <a:r>
              <a:rPr lang="en-GB" altLang="es-ES" b="1" dirty="0" err="1">
                <a:solidFill>
                  <a:schemeClr val="tx1"/>
                </a:solidFill>
              </a:rPr>
              <a:t>demandas</a:t>
            </a:r>
            <a:r>
              <a:rPr lang="en-GB" altLang="es-ES" b="1" dirty="0">
                <a:solidFill>
                  <a:schemeClr val="tx1"/>
                </a:solidFill>
              </a:rPr>
              <a:t> del </a:t>
            </a:r>
            <a:r>
              <a:rPr lang="en-GB" altLang="es-ES" b="1" dirty="0" err="1">
                <a:solidFill>
                  <a:schemeClr val="tx1"/>
                </a:solidFill>
              </a:rPr>
              <a:t>gobierno</a:t>
            </a:r>
            <a:r>
              <a:rPr lang="en-GB" altLang="es-ES" b="1" dirty="0">
                <a:solidFill>
                  <a:schemeClr val="tx1"/>
                </a:solidFill>
              </a:rPr>
              <a:t> central (nobles y </a:t>
            </a:r>
            <a:r>
              <a:rPr lang="en-GB" altLang="es-ES" b="1" dirty="0" err="1">
                <a:solidFill>
                  <a:schemeClr val="tx1"/>
                </a:solidFill>
              </a:rPr>
              <a:t>gobiernos</a:t>
            </a:r>
            <a:r>
              <a:rPr lang="en-GB" altLang="es-ES" b="1" dirty="0">
                <a:solidFill>
                  <a:schemeClr val="tx1"/>
                </a:solidFill>
              </a:rPr>
              <a:t> </a:t>
            </a:r>
            <a:r>
              <a:rPr lang="en-GB" altLang="es-ES" b="1" dirty="0" err="1">
                <a:solidFill>
                  <a:schemeClr val="tx1"/>
                </a:solidFill>
              </a:rPr>
              <a:t>municipales</a:t>
            </a:r>
            <a:r>
              <a:rPr lang="en-GB" altLang="es-ES" b="1" dirty="0">
                <a:solidFill>
                  <a:schemeClr val="tx1"/>
                </a:solidFill>
              </a:rPr>
              <a:t>)</a:t>
            </a:r>
            <a:endParaRPr lang="en-GB" altLang="es-ES" dirty="0">
              <a:solidFill>
                <a:srgbClr val="000000"/>
              </a:solidFill>
            </a:endParaRPr>
          </a:p>
        </p:txBody>
      </p:sp>
      <p:sp>
        <p:nvSpPr>
          <p:cNvPr id="13" name="Rectángulo 12">
            <a:extLst>
              <a:ext uri="{FF2B5EF4-FFF2-40B4-BE49-F238E27FC236}">
                <a16:creationId xmlns:a16="http://schemas.microsoft.com/office/drawing/2014/main" id="{AFC7BDAB-5000-4811-9C60-B06CFEB6C359}"/>
              </a:ext>
            </a:extLst>
          </p:cNvPr>
          <p:cNvSpPr/>
          <p:nvPr/>
        </p:nvSpPr>
        <p:spPr>
          <a:xfrm>
            <a:off x="887180" y="3076970"/>
            <a:ext cx="5726430" cy="9856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s-ES" sz="1400" b="1" dirty="0">
              <a:solidFill>
                <a:schemeClr val="tx1"/>
              </a:solidFill>
            </a:endParaRPr>
          </a:p>
          <a:p>
            <a:pPr algn="ctr"/>
            <a:endParaRPr lang="en-GB" altLang="es-ES" sz="1400" b="1" dirty="0">
              <a:solidFill>
                <a:schemeClr val="tx1"/>
              </a:solidFill>
            </a:endParaRPr>
          </a:p>
          <a:p>
            <a:pPr algn="just"/>
            <a:r>
              <a:rPr lang="en-GB" altLang="es-ES" b="1" dirty="0">
                <a:solidFill>
                  <a:schemeClr val="tx1"/>
                </a:solidFill>
              </a:rPr>
              <a:t>2  La </a:t>
            </a:r>
            <a:r>
              <a:rPr lang="en-GB" altLang="es-ES" b="1" dirty="0" err="1">
                <a:solidFill>
                  <a:schemeClr val="tx1"/>
                </a:solidFill>
              </a:rPr>
              <a:t>falta</a:t>
            </a:r>
            <a:r>
              <a:rPr lang="en-GB" altLang="es-ES" b="1" dirty="0">
                <a:solidFill>
                  <a:schemeClr val="tx1"/>
                </a:solidFill>
              </a:rPr>
              <a:t> de un control </a:t>
            </a:r>
            <a:r>
              <a:rPr lang="en-GB" altLang="es-ES" b="1" dirty="0" err="1">
                <a:solidFill>
                  <a:schemeClr val="tx1"/>
                </a:solidFill>
              </a:rPr>
              <a:t>eficaz</a:t>
            </a:r>
            <a:r>
              <a:rPr lang="en-GB" altLang="es-ES" b="1" dirty="0">
                <a:solidFill>
                  <a:schemeClr val="tx1"/>
                </a:solidFill>
              </a:rPr>
              <a:t> de </a:t>
            </a:r>
            <a:r>
              <a:rPr lang="en-GB" altLang="es-ES" b="1" dirty="0" err="1">
                <a:solidFill>
                  <a:schemeClr val="tx1"/>
                </a:solidFill>
              </a:rPr>
              <a:t>los</a:t>
            </a:r>
            <a:r>
              <a:rPr lang="en-GB" altLang="es-ES" b="1" dirty="0">
                <a:solidFill>
                  <a:schemeClr val="tx1"/>
                </a:solidFill>
              </a:rPr>
              <a:t> </a:t>
            </a:r>
            <a:r>
              <a:rPr lang="en-GB" altLang="es-ES" b="1" dirty="0" err="1">
                <a:solidFill>
                  <a:schemeClr val="tx1"/>
                </a:solidFill>
              </a:rPr>
              <a:t>reyes</a:t>
            </a:r>
            <a:r>
              <a:rPr lang="en-GB" altLang="es-ES" b="1" dirty="0">
                <a:solidFill>
                  <a:schemeClr val="tx1"/>
                </a:solidFill>
              </a:rPr>
              <a:t> </a:t>
            </a:r>
            <a:r>
              <a:rPr lang="en-GB" altLang="es-ES" b="1" dirty="0" err="1">
                <a:solidFill>
                  <a:schemeClr val="tx1"/>
                </a:solidFill>
              </a:rPr>
              <a:t>sobre</a:t>
            </a:r>
            <a:r>
              <a:rPr lang="en-GB" altLang="es-ES" b="1" dirty="0">
                <a:solidFill>
                  <a:schemeClr val="tx1"/>
                </a:solidFill>
              </a:rPr>
              <a:t> las </a:t>
            </a:r>
            <a:r>
              <a:rPr lang="en-GB" altLang="es-ES" b="1" dirty="0" err="1">
                <a:solidFill>
                  <a:schemeClr val="tx1"/>
                </a:solidFill>
              </a:rPr>
              <a:t>tareas</a:t>
            </a:r>
            <a:r>
              <a:rPr lang="en-GB" altLang="es-ES" b="1" dirty="0">
                <a:solidFill>
                  <a:schemeClr val="tx1"/>
                </a:solidFill>
              </a:rPr>
              <a:t> del </a:t>
            </a:r>
            <a:r>
              <a:rPr lang="en-GB" altLang="es-ES" b="1" dirty="0" err="1">
                <a:solidFill>
                  <a:schemeClr val="tx1"/>
                </a:solidFill>
              </a:rPr>
              <a:t>gobierno</a:t>
            </a:r>
            <a:r>
              <a:rPr lang="en-GB" altLang="es-ES" b="1" dirty="0">
                <a:solidFill>
                  <a:schemeClr val="tx1"/>
                </a:solidFill>
              </a:rPr>
              <a:t> (</a:t>
            </a:r>
            <a:r>
              <a:rPr lang="en-GB" altLang="es-ES" b="1" dirty="0" err="1">
                <a:solidFill>
                  <a:schemeClr val="tx1"/>
                </a:solidFill>
              </a:rPr>
              <a:t>incapaces</a:t>
            </a:r>
            <a:r>
              <a:rPr lang="en-GB" altLang="es-ES" b="1" dirty="0">
                <a:solidFill>
                  <a:schemeClr val="tx1"/>
                </a:solidFill>
              </a:rPr>
              <a:t> de </a:t>
            </a:r>
            <a:r>
              <a:rPr lang="en-GB" altLang="es-ES" b="1" dirty="0" err="1">
                <a:solidFill>
                  <a:schemeClr val="tx1"/>
                </a:solidFill>
              </a:rPr>
              <a:t>imponer</a:t>
            </a:r>
            <a:r>
              <a:rPr lang="en-GB" altLang="es-ES" b="1" dirty="0">
                <a:solidFill>
                  <a:schemeClr val="tx1"/>
                </a:solidFill>
              </a:rPr>
              <a:t> las </a:t>
            </a:r>
            <a:r>
              <a:rPr lang="en-GB" altLang="es-ES" b="1" dirty="0" err="1">
                <a:solidFill>
                  <a:schemeClr val="tx1"/>
                </a:solidFill>
              </a:rPr>
              <a:t>leyes</a:t>
            </a:r>
            <a:r>
              <a:rPr lang="en-GB" altLang="es-ES" dirty="0">
                <a:solidFill>
                  <a:schemeClr val="tx1"/>
                </a:solidFill>
              </a:rPr>
              <a:t>)</a:t>
            </a:r>
            <a:r>
              <a:rPr lang="ar-SA" altLang="es-ES" dirty="0">
                <a:solidFill>
                  <a:schemeClr val="tx1"/>
                </a:solidFill>
              </a:rPr>
              <a:t>‏</a:t>
            </a:r>
            <a:endParaRPr lang="en-GB" altLang="es-ES" dirty="0">
              <a:solidFill>
                <a:schemeClr val="tx1"/>
              </a:solidFill>
            </a:endParaRPr>
          </a:p>
          <a:p>
            <a:pPr algn="ctr"/>
            <a:endParaRPr lang="es-ES" dirty="0"/>
          </a:p>
        </p:txBody>
      </p:sp>
      <p:sp>
        <p:nvSpPr>
          <p:cNvPr id="14" name="Rectángulo 13">
            <a:extLst>
              <a:ext uri="{FF2B5EF4-FFF2-40B4-BE49-F238E27FC236}">
                <a16:creationId xmlns:a16="http://schemas.microsoft.com/office/drawing/2014/main" id="{2947400E-EFB6-4485-A214-C1263407EBA0}"/>
              </a:ext>
            </a:extLst>
          </p:cNvPr>
          <p:cNvSpPr/>
          <p:nvPr/>
        </p:nvSpPr>
        <p:spPr>
          <a:xfrm>
            <a:off x="880586" y="4090430"/>
            <a:ext cx="5771198" cy="1293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altLang="es-ES" b="1" dirty="0">
                <a:solidFill>
                  <a:schemeClr val="tx1"/>
                </a:solidFill>
              </a:rPr>
              <a:t>3 Los </a:t>
            </a:r>
            <a:r>
              <a:rPr lang="en-GB" altLang="es-ES" b="1" dirty="0" err="1">
                <a:solidFill>
                  <a:schemeClr val="tx1"/>
                </a:solidFill>
              </a:rPr>
              <a:t>reyes</a:t>
            </a:r>
            <a:r>
              <a:rPr lang="en-GB" altLang="es-ES" b="1" dirty="0">
                <a:solidFill>
                  <a:schemeClr val="tx1"/>
                </a:solidFill>
              </a:rPr>
              <a:t> </a:t>
            </a:r>
            <a:r>
              <a:rPr lang="en-GB" altLang="es-ES" b="1" dirty="0" err="1">
                <a:solidFill>
                  <a:schemeClr val="tx1"/>
                </a:solidFill>
              </a:rPr>
              <a:t>debían</a:t>
            </a:r>
            <a:r>
              <a:rPr lang="en-GB" altLang="es-ES" b="1" dirty="0">
                <a:solidFill>
                  <a:schemeClr val="tx1"/>
                </a:solidFill>
              </a:rPr>
              <a:t> </a:t>
            </a:r>
            <a:r>
              <a:rPr lang="en-GB" altLang="es-ES" b="1" dirty="0" err="1">
                <a:solidFill>
                  <a:schemeClr val="tx1"/>
                </a:solidFill>
              </a:rPr>
              <a:t>contar</a:t>
            </a:r>
            <a:r>
              <a:rPr lang="en-GB" altLang="es-ES" b="1" dirty="0">
                <a:solidFill>
                  <a:schemeClr val="tx1"/>
                </a:solidFill>
              </a:rPr>
              <a:t> con la </a:t>
            </a:r>
            <a:r>
              <a:rPr lang="en-GB" altLang="es-ES" b="1" dirty="0" err="1">
                <a:solidFill>
                  <a:schemeClr val="tx1"/>
                </a:solidFill>
              </a:rPr>
              <a:t>aprobación</a:t>
            </a:r>
            <a:r>
              <a:rPr lang="en-GB" altLang="es-ES" b="1" dirty="0">
                <a:solidFill>
                  <a:schemeClr val="tx1"/>
                </a:solidFill>
              </a:rPr>
              <a:t> de las </a:t>
            </a:r>
            <a:r>
              <a:rPr lang="en-GB" altLang="es-ES" b="1" dirty="0" err="1">
                <a:solidFill>
                  <a:schemeClr val="tx1"/>
                </a:solidFill>
              </a:rPr>
              <a:t>asambleas</a:t>
            </a:r>
            <a:r>
              <a:rPr lang="en-GB" altLang="es-ES" b="1" dirty="0">
                <a:solidFill>
                  <a:schemeClr val="tx1"/>
                </a:solidFill>
              </a:rPr>
              <a:t> </a:t>
            </a:r>
            <a:r>
              <a:rPr lang="en-GB" altLang="es-ES" b="1" dirty="0" err="1">
                <a:solidFill>
                  <a:schemeClr val="tx1"/>
                </a:solidFill>
              </a:rPr>
              <a:t>representativas</a:t>
            </a:r>
            <a:r>
              <a:rPr lang="en-GB" altLang="es-ES" b="1" dirty="0">
                <a:solidFill>
                  <a:schemeClr val="tx1"/>
                </a:solidFill>
              </a:rPr>
              <a:t> (de </a:t>
            </a:r>
            <a:r>
              <a:rPr lang="en-GB" altLang="es-ES" b="1" dirty="0" err="1">
                <a:solidFill>
                  <a:schemeClr val="tx1"/>
                </a:solidFill>
              </a:rPr>
              <a:t>Nobleza</a:t>
            </a:r>
            <a:r>
              <a:rPr lang="en-GB" altLang="es-ES" b="1" dirty="0">
                <a:solidFill>
                  <a:schemeClr val="tx1"/>
                </a:solidFill>
              </a:rPr>
              <a:t>, de la </a:t>
            </a:r>
            <a:r>
              <a:rPr lang="en-GB" altLang="es-ES" b="1" dirty="0" err="1">
                <a:solidFill>
                  <a:schemeClr val="tx1"/>
                </a:solidFill>
              </a:rPr>
              <a:t>alta</a:t>
            </a:r>
            <a:r>
              <a:rPr lang="en-GB" altLang="es-ES" b="1" dirty="0">
                <a:solidFill>
                  <a:schemeClr val="tx1"/>
                </a:solidFill>
              </a:rPr>
              <a:t> </a:t>
            </a:r>
            <a:r>
              <a:rPr lang="en-GB" altLang="es-ES" b="1" dirty="0" err="1">
                <a:solidFill>
                  <a:schemeClr val="tx1"/>
                </a:solidFill>
              </a:rPr>
              <a:t>burguesía</a:t>
            </a:r>
            <a:r>
              <a:rPr lang="en-GB" altLang="es-ES" b="1" dirty="0">
                <a:solidFill>
                  <a:schemeClr val="tx1"/>
                </a:solidFill>
              </a:rPr>
              <a:t>) (Cortes, </a:t>
            </a:r>
            <a:r>
              <a:rPr lang="en-GB" altLang="es-ES" b="1" dirty="0" err="1">
                <a:solidFill>
                  <a:schemeClr val="tx1"/>
                </a:solidFill>
              </a:rPr>
              <a:t>Parlamentos</a:t>
            </a:r>
            <a:r>
              <a:rPr lang="en-GB" altLang="es-ES" b="1" dirty="0">
                <a:solidFill>
                  <a:schemeClr val="tx1"/>
                </a:solidFill>
              </a:rPr>
              <a:t>, </a:t>
            </a:r>
            <a:r>
              <a:rPr lang="en-GB" altLang="es-ES" b="1" dirty="0" err="1">
                <a:solidFill>
                  <a:schemeClr val="tx1"/>
                </a:solidFill>
              </a:rPr>
              <a:t>Estados</a:t>
            </a:r>
            <a:r>
              <a:rPr lang="en-GB" altLang="es-ES" b="1" dirty="0">
                <a:solidFill>
                  <a:schemeClr val="tx1"/>
                </a:solidFill>
              </a:rPr>
              <a:t> </a:t>
            </a:r>
            <a:r>
              <a:rPr lang="en-GB" altLang="es-ES" b="1" dirty="0" err="1">
                <a:solidFill>
                  <a:schemeClr val="tx1"/>
                </a:solidFill>
              </a:rPr>
              <a:t>Generales</a:t>
            </a:r>
            <a:r>
              <a:rPr lang="en-GB" altLang="es-ES" b="1" dirty="0">
                <a:solidFill>
                  <a:schemeClr val="tx1"/>
                </a:solidFill>
              </a:rPr>
              <a:t>...)</a:t>
            </a:r>
            <a:endParaRPr lang="es-ES" b="1" dirty="0">
              <a:solidFill>
                <a:schemeClr val="tx1"/>
              </a:solidFill>
            </a:endParaRPr>
          </a:p>
        </p:txBody>
      </p:sp>
      <p:sp>
        <p:nvSpPr>
          <p:cNvPr id="15" name="Rectángulo 14">
            <a:extLst>
              <a:ext uri="{FF2B5EF4-FFF2-40B4-BE49-F238E27FC236}">
                <a16:creationId xmlns:a16="http://schemas.microsoft.com/office/drawing/2014/main" id="{9E21B22D-F329-4847-B2A4-BC6F547AEDB4}"/>
              </a:ext>
            </a:extLst>
          </p:cNvPr>
          <p:cNvSpPr/>
          <p:nvPr/>
        </p:nvSpPr>
        <p:spPr>
          <a:xfrm>
            <a:off x="822960" y="5416111"/>
            <a:ext cx="6096000" cy="1477328"/>
          </a:xfrm>
          <a:prstGeom prst="rect">
            <a:avLst/>
          </a:prstGeom>
        </p:spPr>
        <p:txBody>
          <a:bodyPr>
            <a:spAutoFit/>
          </a:bodyPr>
          <a:lstStyle/>
          <a:p>
            <a:pPr algn="just">
              <a:buClr>
                <a:srgbClr val="000000"/>
              </a:buClr>
              <a:buSzPct val="100000"/>
            </a:pPr>
            <a:r>
              <a:rPr lang="en-GB" altLang="es-ES" b="1" u="sng" dirty="0">
                <a:solidFill>
                  <a:schemeClr val="bg1"/>
                </a:solidFill>
              </a:rPr>
              <a:t>Las </a:t>
            </a:r>
            <a:r>
              <a:rPr lang="en-GB" altLang="es-ES" b="1" u="sng" dirty="0" err="1">
                <a:solidFill>
                  <a:schemeClr val="bg1"/>
                </a:solidFill>
              </a:rPr>
              <a:t>grandes</a:t>
            </a:r>
            <a:r>
              <a:rPr lang="en-GB" altLang="es-ES" b="1" u="sng" dirty="0">
                <a:solidFill>
                  <a:schemeClr val="bg1"/>
                </a:solidFill>
              </a:rPr>
              <a:t> </a:t>
            </a:r>
            <a:r>
              <a:rPr lang="en-GB" altLang="es-ES" b="1" u="sng" dirty="0" err="1">
                <a:solidFill>
                  <a:schemeClr val="bg1"/>
                </a:solidFill>
              </a:rPr>
              <a:t>monarquías</a:t>
            </a:r>
            <a:r>
              <a:rPr lang="en-GB" altLang="es-ES" b="1" u="sng" dirty="0">
                <a:solidFill>
                  <a:schemeClr val="bg1"/>
                </a:solidFill>
              </a:rPr>
              <a:t> </a:t>
            </a:r>
            <a:r>
              <a:rPr lang="en-GB" altLang="es-ES" b="1" u="sng" dirty="0" err="1">
                <a:solidFill>
                  <a:schemeClr val="bg1"/>
                </a:solidFill>
              </a:rPr>
              <a:t>disponían</a:t>
            </a:r>
            <a:r>
              <a:rPr lang="en-GB" altLang="es-ES" b="1" u="sng" dirty="0">
                <a:solidFill>
                  <a:schemeClr val="bg1"/>
                </a:solidFill>
              </a:rPr>
              <a:t> de un </a:t>
            </a:r>
            <a:r>
              <a:rPr lang="en-GB" altLang="es-ES" b="1" u="sng" dirty="0" err="1">
                <a:solidFill>
                  <a:schemeClr val="bg1"/>
                </a:solidFill>
              </a:rPr>
              <a:t>poder</a:t>
            </a:r>
            <a:r>
              <a:rPr lang="en-GB" altLang="es-ES" b="1" u="sng" dirty="0">
                <a:solidFill>
                  <a:schemeClr val="bg1"/>
                </a:solidFill>
              </a:rPr>
              <a:t> </a:t>
            </a:r>
            <a:r>
              <a:rPr lang="en-GB" altLang="es-ES" b="1" u="sng" dirty="0" err="1">
                <a:solidFill>
                  <a:schemeClr val="bg1"/>
                </a:solidFill>
              </a:rPr>
              <a:t>restringido</a:t>
            </a:r>
            <a:r>
              <a:rPr lang="en-GB" altLang="es-ES" b="1" u="sng" dirty="0">
                <a:solidFill>
                  <a:schemeClr val="bg1"/>
                </a:solidFill>
              </a:rPr>
              <a:t> </a:t>
            </a:r>
            <a:r>
              <a:rPr lang="en-GB" altLang="es-ES" b="1" u="sng" dirty="0" err="1">
                <a:solidFill>
                  <a:schemeClr val="bg1"/>
                </a:solidFill>
              </a:rPr>
              <a:t>basado</a:t>
            </a:r>
            <a:r>
              <a:rPr lang="en-GB" altLang="es-ES" b="1" u="sng" dirty="0">
                <a:solidFill>
                  <a:schemeClr val="bg1"/>
                </a:solidFill>
              </a:rPr>
              <a:t> </a:t>
            </a:r>
            <a:r>
              <a:rPr lang="en-GB" altLang="es-ES" b="1" u="sng" dirty="0" err="1">
                <a:solidFill>
                  <a:schemeClr val="bg1"/>
                </a:solidFill>
              </a:rPr>
              <a:t>en</a:t>
            </a:r>
            <a:r>
              <a:rPr lang="en-GB" altLang="es-ES" b="1" u="sng" dirty="0">
                <a:solidFill>
                  <a:schemeClr val="bg1"/>
                </a:solidFill>
              </a:rPr>
              <a:t> la </a:t>
            </a:r>
            <a:r>
              <a:rPr lang="en-GB" altLang="es-ES" b="1" u="sng" dirty="0" err="1">
                <a:solidFill>
                  <a:schemeClr val="bg1"/>
                </a:solidFill>
              </a:rPr>
              <a:t>cooperación</a:t>
            </a:r>
            <a:r>
              <a:rPr lang="en-GB" altLang="es-ES" b="1" u="sng" dirty="0">
                <a:solidFill>
                  <a:schemeClr val="bg1"/>
                </a:solidFill>
              </a:rPr>
              <a:t> o el </a:t>
            </a:r>
            <a:r>
              <a:rPr lang="en-GB" altLang="es-ES" b="1" u="sng" dirty="0" err="1">
                <a:solidFill>
                  <a:schemeClr val="bg1"/>
                </a:solidFill>
              </a:rPr>
              <a:t>consentimiento</a:t>
            </a:r>
            <a:r>
              <a:rPr lang="en-GB" altLang="es-ES" b="1" u="sng" dirty="0">
                <a:solidFill>
                  <a:schemeClr val="bg1"/>
                </a:solidFill>
              </a:rPr>
              <a:t> con </a:t>
            </a:r>
            <a:r>
              <a:rPr lang="en-GB" altLang="es-ES" b="1" u="sng" dirty="0" err="1">
                <a:solidFill>
                  <a:schemeClr val="bg1"/>
                </a:solidFill>
              </a:rPr>
              <a:t>los</a:t>
            </a:r>
            <a:r>
              <a:rPr lang="en-GB" altLang="es-ES" b="1" u="sng" dirty="0">
                <a:solidFill>
                  <a:schemeClr val="bg1"/>
                </a:solidFill>
              </a:rPr>
              <a:t> </a:t>
            </a:r>
            <a:r>
              <a:rPr lang="en-GB" altLang="es-ES" b="1" u="sng" dirty="0" err="1">
                <a:solidFill>
                  <a:schemeClr val="bg1"/>
                </a:solidFill>
              </a:rPr>
              <a:t>poderes</a:t>
            </a:r>
            <a:r>
              <a:rPr lang="en-GB" altLang="es-ES" b="1" u="sng" dirty="0">
                <a:solidFill>
                  <a:schemeClr val="bg1"/>
                </a:solidFill>
              </a:rPr>
              <a:t> locales y </a:t>
            </a:r>
            <a:r>
              <a:rPr lang="en-GB" altLang="es-ES" b="1" u="sng" dirty="0" err="1">
                <a:solidFill>
                  <a:schemeClr val="bg1"/>
                </a:solidFill>
              </a:rPr>
              <a:t>los</a:t>
            </a:r>
            <a:r>
              <a:rPr lang="en-GB" altLang="es-ES" b="1" u="sng" dirty="0">
                <a:solidFill>
                  <a:schemeClr val="bg1"/>
                </a:solidFill>
              </a:rPr>
              <a:t> </a:t>
            </a:r>
            <a:r>
              <a:rPr lang="en-GB" altLang="es-ES" b="1" u="sng" dirty="0" err="1">
                <a:solidFill>
                  <a:schemeClr val="bg1"/>
                </a:solidFill>
              </a:rPr>
              <a:t>grandes</a:t>
            </a:r>
            <a:r>
              <a:rPr lang="en-GB" altLang="es-ES" b="1" u="sng" dirty="0">
                <a:solidFill>
                  <a:schemeClr val="bg1"/>
                </a:solidFill>
              </a:rPr>
              <a:t> </a:t>
            </a:r>
            <a:r>
              <a:rPr lang="en-GB" altLang="es-ES" b="1" u="sng" dirty="0" err="1">
                <a:solidFill>
                  <a:schemeClr val="bg1"/>
                </a:solidFill>
              </a:rPr>
              <a:t>señores</a:t>
            </a:r>
            <a:endParaRPr lang="en-GB" altLang="es-ES" b="1" u="sng" dirty="0">
              <a:solidFill>
                <a:schemeClr val="bg1"/>
              </a:solidFill>
            </a:endParaRPr>
          </a:p>
          <a:p>
            <a:pPr>
              <a:buClr>
                <a:srgbClr val="000000"/>
              </a:buClr>
              <a:buSzPct val="100000"/>
              <a:buFont typeface="Arial" panose="020B0604020202020204" pitchFamily="34" charset="0"/>
              <a:buNone/>
            </a:pPr>
            <a:endParaRPr lang="en-GB" altLang="es-ES" u="sng" dirty="0">
              <a:solidFill>
                <a:srgbClr val="000000"/>
              </a:solidFill>
            </a:endParaRPr>
          </a:p>
        </p:txBody>
      </p:sp>
    </p:spTree>
    <p:extLst>
      <p:ext uri="{BB962C8B-B14F-4D97-AF65-F5344CB8AC3E}">
        <p14:creationId xmlns:p14="http://schemas.microsoft.com/office/powerpoint/2010/main" val="67322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3"/>
                                        </p:tgtEl>
                                        <p:attrNameLst>
                                          <p:attrName>style.visibility</p:attrName>
                                        </p:attrNameLst>
                                      </p:cBhvr>
                                      <p:to>
                                        <p:strVal val="visible"/>
                                      </p:to>
                                    </p:set>
                                    <p:animEffect transition="in" filter="fade">
                                      <p:cBhvr additive="repl">
                                        <p:cTn id="7" dur="1000"/>
                                        <p:tgtEl>
                                          <p:spTgt spid="3"/>
                                        </p:tgtEl>
                                      </p:cBhvr>
                                    </p:animEffect>
                                    <p:anim calcmode="lin" valueType="num">
                                      <p:cBhvr additive="repl">
                                        <p:cTn id="8" dur="1000" fill="hold"/>
                                        <p:tgtEl>
                                          <p:spTgt spid="3"/>
                                        </p:tgtEl>
                                        <p:attrNameLst>
                                          <p:attrName>ppt_x</p:attrName>
                                        </p:attrNameLst>
                                      </p:cBhvr>
                                      <p:tavLst>
                                        <p:tav tm="100000">
                                          <p:val>
                                            <p:strVal val="#ppt_x"/>
                                          </p:val>
                                        </p:tav>
                                        <p:tav>
                                          <p:val>
                                            <p:strVal val="#ppt_x"/>
                                          </p:val>
                                        </p:tav>
                                      </p:tavLst>
                                    </p:anim>
                                    <p:anim calcmode="lin" valueType="num">
                                      <p:cBhvr additive="repl">
                                        <p:cTn id="9" dur="1000" fill="hold"/>
                                        <p:tgtEl>
                                          <p:spTgt spid="3"/>
                                        </p:tgtEl>
                                        <p:attrNameLst>
                                          <p:attrName>ppt_y</p:attrName>
                                        </p:attrNameLst>
                                      </p:cBhvr>
                                      <p:tavLst>
                                        <p:tav tm="100000">
                                          <p:val>
                                            <p:strVal val="#ppt_y-.1"/>
                                          </p:val>
                                        </p:tav>
                                        <p:tav>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additive="repl">
                                        <p:cTn id="12" dur="1" fill="hold">
                                          <p:stCondLst>
                                            <p:cond delay="0"/>
                                          </p:stCondLst>
                                        </p:cTn>
                                        <p:tgtEl>
                                          <p:spTgt spid="5"/>
                                        </p:tgtEl>
                                        <p:attrNameLst>
                                          <p:attrName>style.visibility</p:attrName>
                                        </p:attrNameLst>
                                      </p:cBhvr>
                                      <p:to>
                                        <p:strVal val="visible"/>
                                      </p:to>
                                    </p:set>
                                    <p:anim calcmode="lin" valueType="num">
                                      <p:cBhvr additive="repl">
                                        <p:cTn id="13" dur="500" fill="hold"/>
                                        <p:tgtEl>
                                          <p:spTgt spid="5"/>
                                        </p:tgtEl>
                                        <p:attrNameLst>
                                          <p:attrName>ppt_w</p:attrName>
                                        </p:attrNameLst>
                                      </p:cBhvr>
                                      <p:tavLst>
                                        <p:tav tm="100000">
                                          <p:val>
                                            <p:fltVal val="0"/>
                                          </p:val>
                                        </p:tav>
                                        <p:tav>
                                          <p:val>
                                            <p:strVal val="#ppt_w"/>
                                          </p:val>
                                        </p:tav>
                                      </p:tavLst>
                                    </p:anim>
                                    <p:anim calcmode="lin" valueType="num">
                                      <p:cBhvr additive="repl">
                                        <p:cTn id="14" dur="500" fill="hold"/>
                                        <p:tgtEl>
                                          <p:spTgt spid="5"/>
                                        </p:tgtEl>
                                        <p:attrNameLst>
                                          <p:attrName>ppt_h</p:attrName>
                                        </p:attrNameLst>
                                      </p:cBhvr>
                                      <p:tavLst>
                                        <p:tav tm="100000">
                                          <p:val>
                                            <p:fltVal val="0"/>
                                          </p:val>
                                        </p:tav>
                                        <p:tav>
                                          <p:val>
                                            <p:strVal val="#ppt_h"/>
                                          </p:val>
                                        </p:tav>
                                      </p:tavLst>
                                    </p:anim>
                                  </p:childTnLst>
                                </p:cTn>
                              </p:par>
                              <p:par>
                                <p:cTn id="15" presetID="47" presetClass="entr" fill="hold" nodeType="withEffect">
                                  <p:stCondLst>
                                    <p:cond delay="0"/>
                                  </p:stCondLst>
                                  <p:childTnLst>
                                    <p:set>
                                      <p:cBhvr additive="repl">
                                        <p:cTn id="16" dur="1" fill="hold">
                                          <p:stCondLst>
                                            <p:cond delay="0"/>
                                          </p:stCondLst>
                                        </p:cTn>
                                        <p:tgtEl>
                                          <p:spTgt spid="9"/>
                                        </p:tgtEl>
                                        <p:attrNameLst>
                                          <p:attrName>style.visibility</p:attrName>
                                        </p:attrNameLst>
                                      </p:cBhvr>
                                      <p:to>
                                        <p:strVal val="visible"/>
                                      </p:to>
                                    </p:set>
                                    <p:animEffect transition="in" filter="fade">
                                      <p:cBhvr additive="repl">
                                        <p:cTn id="17" dur="1000"/>
                                        <p:tgtEl>
                                          <p:spTgt spid="9"/>
                                        </p:tgtEl>
                                      </p:cBhvr>
                                    </p:animEffect>
                                    <p:anim calcmode="lin" valueType="num">
                                      <p:cBhvr additive="repl">
                                        <p:cTn id="18" dur="1000" fill="hold"/>
                                        <p:tgtEl>
                                          <p:spTgt spid="9"/>
                                        </p:tgtEl>
                                        <p:attrNameLst>
                                          <p:attrName>ppt_x</p:attrName>
                                        </p:attrNameLst>
                                      </p:cBhvr>
                                      <p:tavLst>
                                        <p:tav tm="100000">
                                          <p:val>
                                            <p:strVal val="#ppt_x"/>
                                          </p:val>
                                        </p:tav>
                                        <p:tav>
                                          <p:val>
                                            <p:strVal val="#ppt_x"/>
                                          </p:val>
                                        </p:tav>
                                      </p:tavLst>
                                    </p:anim>
                                    <p:anim calcmode="lin" valueType="num">
                                      <p:cBhvr additive="repl">
                                        <p:cTn id="19" dur="1000" fill="hold"/>
                                        <p:tgtEl>
                                          <p:spTgt spid="9"/>
                                        </p:tgtEl>
                                        <p:attrNameLst>
                                          <p:attrName>ppt_y</p:attrName>
                                        </p:attrNameLst>
                                      </p:cBhvr>
                                      <p:tavLst>
                                        <p:tav tm="100000">
                                          <p:val>
                                            <p:strVal val="#ppt_y-.1"/>
                                          </p:val>
                                        </p:tav>
                                        <p:tav>
                                          <p:val>
                                            <p:strVal val="#ppt_y"/>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additive="repl">
                                        <p:cTn id="22" dur="1" fill="hold">
                                          <p:stCondLst>
                                            <p:cond delay="0"/>
                                          </p:stCondLst>
                                        </p:cTn>
                                        <p:tgtEl>
                                          <p:spTgt spid="10"/>
                                        </p:tgtEl>
                                        <p:attrNameLst>
                                          <p:attrName>style.visibility</p:attrName>
                                        </p:attrNameLst>
                                      </p:cBhvr>
                                      <p:to>
                                        <p:strVal val="visible"/>
                                      </p:to>
                                    </p:set>
                                    <p:anim calcmode="lin" valueType="num">
                                      <p:cBhvr additive="repl">
                                        <p:cTn id="23" dur="500" fill="hold"/>
                                        <p:tgtEl>
                                          <p:spTgt spid="10"/>
                                        </p:tgtEl>
                                        <p:attrNameLst>
                                          <p:attrName>ppt_w</p:attrName>
                                        </p:attrNameLst>
                                      </p:cBhvr>
                                      <p:tavLst>
                                        <p:tav tm="100000">
                                          <p:val>
                                            <p:fltVal val="0"/>
                                          </p:val>
                                        </p:tav>
                                        <p:tav>
                                          <p:val>
                                            <p:strVal val="#ppt_w"/>
                                          </p:val>
                                        </p:tav>
                                      </p:tavLst>
                                    </p:anim>
                                    <p:anim calcmode="lin" valueType="num">
                                      <p:cBhvr additive="repl">
                                        <p:cTn id="24" dur="500" fill="hold"/>
                                        <p:tgtEl>
                                          <p:spTgt spid="10"/>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7CF63B3-A668-4505-AC72-89391EC65470}"/>
              </a:ext>
            </a:extLst>
          </p:cNvPr>
          <p:cNvSpPr/>
          <p:nvPr/>
        </p:nvSpPr>
        <p:spPr>
          <a:xfrm>
            <a:off x="2928730" y="297671"/>
            <a:ext cx="6374296" cy="461665"/>
          </a:xfrm>
          <a:prstGeom prst="rect">
            <a:avLst/>
          </a:prstGeom>
        </p:spPr>
        <p:txBody>
          <a:bodyPr wrap="square">
            <a:spAutoFit/>
          </a:bodyPr>
          <a:lstStyle/>
          <a:p>
            <a:pPr algn="just">
              <a:buClr>
                <a:srgbClr val="000000"/>
              </a:buClr>
              <a:buSzPct val="100000"/>
              <a:buFont typeface="Arial" panose="020B0604020202020204" pitchFamily="34" charset="0"/>
              <a:buNone/>
            </a:pPr>
            <a:r>
              <a:rPr lang="en-GB" altLang="es-ES" sz="2400" b="1" u="sng" dirty="0">
                <a:solidFill>
                  <a:srgbClr val="000000"/>
                </a:solidFill>
              </a:rPr>
              <a:t>LA MONARQUÍA ABSOLUTA Y SUS LÍMITES</a:t>
            </a:r>
            <a:endParaRPr lang="en-GB" altLang="es-ES" sz="2400" b="1" u="sng" dirty="0">
              <a:solidFill>
                <a:schemeClr val="bg1"/>
              </a:solidFill>
            </a:endParaRPr>
          </a:p>
        </p:txBody>
      </p:sp>
      <p:sp>
        <p:nvSpPr>
          <p:cNvPr id="3" name="Rectangle 2">
            <a:extLst>
              <a:ext uri="{FF2B5EF4-FFF2-40B4-BE49-F238E27FC236}">
                <a16:creationId xmlns:a16="http://schemas.microsoft.com/office/drawing/2014/main" id="{F7E5418F-5390-4E75-9188-3790481CC988}"/>
              </a:ext>
            </a:extLst>
          </p:cNvPr>
          <p:cNvSpPr>
            <a:spLocks noChangeArrowheads="1"/>
          </p:cNvSpPr>
          <p:nvPr/>
        </p:nvSpPr>
        <p:spPr bwMode="auto">
          <a:xfrm>
            <a:off x="0" y="0"/>
            <a:ext cx="636104" cy="6857999"/>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4" name="Rectangle 11">
            <a:extLst>
              <a:ext uri="{FF2B5EF4-FFF2-40B4-BE49-F238E27FC236}">
                <a16:creationId xmlns:a16="http://schemas.microsoft.com/office/drawing/2014/main" id="{B54A0471-B83F-4E0F-99C2-461D059DC609}"/>
              </a:ext>
            </a:extLst>
          </p:cNvPr>
          <p:cNvSpPr>
            <a:spLocks noChangeArrowheads="1"/>
          </p:cNvSpPr>
          <p:nvPr/>
        </p:nvSpPr>
        <p:spPr bwMode="auto">
          <a:xfrm>
            <a:off x="489986" y="1019968"/>
            <a:ext cx="11702014" cy="384762"/>
          </a:xfrm>
          <a:prstGeom prst="rect">
            <a:avLst/>
          </a:prstGeom>
          <a:solidFill>
            <a:srgbClr val="FFCC99"/>
          </a:solidFill>
          <a:ln w="9360">
            <a:solidFill>
              <a:srgbClr val="FFCC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5" name="Rectángulo 4">
            <a:extLst>
              <a:ext uri="{FF2B5EF4-FFF2-40B4-BE49-F238E27FC236}">
                <a16:creationId xmlns:a16="http://schemas.microsoft.com/office/drawing/2014/main" id="{57DE67BF-36E6-4544-B1FC-8BA5916C3882}"/>
              </a:ext>
            </a:extLst>
          </p:cNvPr>
          <p:cNvSpPr/>
          <p:nvPr/>
        </p:nvSpPr>
        <p:spPr>
          <a:xfrm>
            <a:off x="1060172" y="1624698"/>
            <a:ext cx="5989983" cy="309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La práctica del poder absoluto </a:t>
            </a:r>
          </a:p>
        </p:txBody>
      </p:sp>
      <p:sp>
        <p:nvSpPr>
          <p:cNvPr id="6" name="Rectángulo 5">
            <a:extLst>
              <a:ext uri="{FF2B5EF4-FFF2-40B4-BE49-F238E27FC236}">
                <a16:creationId xmlns:a16="http://schemas.microsoft.com/office/drawing/2014/main" id="{07338BFF-6409-448E-9205-E1C516D8F7E6}"/>
              </a:ext>
            </a:extLst>
          </p:cNvPr>
          <p:cNvSpPr/>
          <p:nvPr/>
        </p:nvSpPr>
        <p:spPr>
          <a:xfrm>
            <a:off x="1007163" y="2153879"/>
            <a:ext cx="7593498" cy="369332"/>
          </a:xfrm>
          <a:prstGeom prst="rect">
            <a:avLst/>
          </a:prstGeom>
        </p:spPr>
        <p:txBody>
          <a:bodyPr wrap="square">
            <a:spAutoFit/>
          </a:bodyPr>
          <a:lstStyle/>
          <a:p>
            <a:pPr>
              <a:buClr>
                <a:srgbClr val="000000"/>
              </a:buClr>
              <a:buSzPct val="100000"/>
              <a:buFont typeface="Arial" panose="020B0604020202020204" pitchFamily="34" charset="0"/>
              <a:buNone/>
            </a:pPr>
            <a:r>
              <a:rPr lang="en-GB" altLang="es-ES" b="1" dirty="0">
                <a:solidFill>
                  <a:srgbClr val="000000"/>
                </a:solidFill>
              </a:rPr>
              <a:t>Para </a:t>
            </a:r>
            <a:r>
              <a:rPr lang="en-GB" altLang="es-ES" b="1" dirty="0" err="1">
                <a:solidFill>
                  <a:srgbClr val="000000"/>
                </a:solidFill>
              </a:rPr>
              <a:t>poder</a:t>
            </a:r>
            <a:r>
              <a:rPr lang="en-GB" altLang="es-ES" b="1" dirty="0">
                <a:solidFill>
                  <a:srgbClr val="000000"/>
                </a:solidFill>
              </a:rPr>
              <a:t> </a:t>
            </a:r>
            <a:r>
              <a:rPr lang="en-GB" altLang="es-ES" b="1" dirty="0" err="1">
                <a:solidFill>
                  <a:srgbClr val="000000"/>
                </a:solidFill>
              </a:rPr>
              <a:t>gobernar</a:t>
            </a:r>
            <a:r>
              <a:rPr lang="en-GB" altLang="es-ES" b="1" dirty="0">
                <a:solidFill>
                  <a:srgbClr val="000000"/>
                </a:solidFill>
              </a:rPr>
              <a:t> </a:t>
            </a:r>
            <a:r>
              <a:rPr lang="en-GB" altLang="es-ES" b="1" dirty="0" err="1">
                <a:solidFill>
                  <a:srgbClr val="000000"/>
                </a:solidFill>
              </a:rPr>
              <a:t>eficazmente</a:t>
            </a:r>
            <a:r>
              <a:rPr lang="en-GB" altLang="es-ES" b="1" dirty="0">
                <a:solidFill>
                  <a:srgbClr val="000000"/>
                </a:solidFill>
              </a:rPr>
              <a:t>, </a:t>
            </a:r>
            <a:r>
              <a:rPr lang="en-GB" altLang="es-ES" b="1" dirty="0" err="1">
                <a:solidFill>
                  <a:srgbClr val="000000"/>
                </a:solidFill>
              </a:rPr>
              <a:t>los</a:t>
            </a:r>
            <a:r>
              <a:rPr lang="en-GB" altLang="es-ES" b="1" dirty="0">
                <a:solidFill>
                  <a:srgbClr val="000000"/>
                </a:solidFill>
              </a:rPr>
              <a:t> </a:t>
            </a:r>
            <a:r>
              <a:rPr lang="en-GB" altLang="es-ES" b="1" dirty="0" err="1">
                <a:solidFill>
                  <a:srgbClr val="000000"/>
                </a:solidFill>
              </a:rPr>
              <a:t>reyes</a:t>
            </a:r>
            <a:r>
              <a:rPr lang="en-GB" altLang="es-ES" b="1" dirty="0">
                <a:solidFill>
                  <a:srgbClr val="000000"/>
                </a:solidFill>
              </a:rPr>
              <a:t> </a:t>
            </a:r>
            <a:r>
              <a:rPr lang="en-GB" altLang="es-ES" b="1" dirty="0" err="1">
                <a:solidFill>
                  <a:srgbClr val="000000"/>
                </a:solidFill>
              </a:rPr>
              <a:t>hicieron</a:t>
            </a:r>
            <a:r>
              <a:rPr lang="en-GB" altLang="es-ES" b="1" dirty="0">
                <a:solidFill>
                  <a:srgbClr val="000000"/>
                </a:solidFill>
              </a:rPr>
              <a:t> dos </a:t>
            </a:r>
            <a:r>
              <a:rPr lang="en-GB" altLang="es-ES" b="1" dirty="0" err="1">
                <a:solidFill>
                  <a:srgbClr val="000000"/>
                </a:solidFill>
              </a:rPr>
              <a:t>cosas</a:t>
            </a:r>
            <a:r>
              <a:rPr lang="en-GB" altLang="es-ES" b="1" dirty="0">
                <a:solidFill>
                  <a:srgbClr val="000000"/>
                </a:solidFill>
              </a:rPr>
              <a:t>:</a:t>
            </a:r>
          </a:p>
        </p:txBody>
      </p:sp>
      <p:grpSp>
        <p:nvGrpSpPr>
          <p:cNvPr id="7" name="Group 12">
            <a:extLst>
              <a:ext uri="{FF2B5EF4-FFF2-40B4-BE49-F238E27FC236}">
                <a16:creationId xmlns:a16="http://schemas.microsoft.com/office/drawing/2014/main" id="{D38A1BAF-2864-40C6-9031-2D8D00BE5B85}"/>
              </a:ext>
            </a:extLst>
          </p:cNvPr>
          <p:cNvGrpSpPr>
            <a:grpSpLocks/>
          </p:cNvGrpSpPr>
          <p:nvPr/>
        </p:nvGrpSpPr>
        <p:grpSpPr bwMode="auto">
          <a:xfrm>
            <a:off x="3725311" y="2523211"/>
            <a:ext cx="2901950" cy="517525"/>
            <a:chOff x="1011" y="1598"/>
            <a:chExt cx="1828" cy="326"/>
          </a:xfrm>
        </p:grpSpPr>
        <p:sp>
          <p:nvSpPr>
            <p:cNvPr id="8" name="Line 13">
              <a:extLst>
                <a:ext uri="{FF2B5EF4-FFF2-40B4-BE49-F238E27FC236}">
                  <a16:creationId xmlns:a16="http://schemas.microsoft.com/office/drawing/2014/main" id="{132A6420-F6C3-4D7E-9B63-BB578F80B806}"/>
                </a:ext>
              </a:extLst>
            </p:cNvPr>
            <p:cNvSpPr>
              <a:spLocks noChangeShapeType="1"/>
            </p:cNvSpPr>
            <p:nvPr/>
          </p:nvSpPr>
          <p:spPr bwMode="auto">
            <a:xfrm>
              <a:off x="1839" y="1598"/>
              <a:ext cx="1" cy="179"/>
            </a:xfrm>
            <a:prstGeom prst="line">
              <a:avLst/>
            </a:prstGeom>
            <a:noFill/>
            <a:ln w="38160">
              <a:solidFill>
                <a:srgbClr val="996633"/>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9" name="Line 14">
              <a:extLst>
                <a:ext uri="{FF2B5EF4-FFF2-40B4-BE49-F238E27FC236}">
                  <a16:creationId xmlns:a16="http://schemas.microsoft.com/office/drawing/2014/main" id="{9123BC9D-7F70-48DA-B49E-00C7165FFA89}"/>
                </a:ext>
              </a:extLst>
            </p:cNvPr>
            <p:cNvSpPr>
              <a:spLocks noChangeShapeType="1"/>
            </p:cNvSpPr>
            <p:nvPr/>
          </p:nvSpPr>
          <p:spPr bwMode="auto">
            <a:xfrm>
              <a:off x="1011" y="1794"/>
              <a:ext cx="1829" cy="1"/>
            </a:xfrm>
            <a:prstGeom prst="line">
              <a:avLst/>
            </a:prstGeom>
            <a:noFill/>
            <a:ln w="38160">
              <a:solidFill>
                <a:srgbClr val="996633"/>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10" name="Line 15">
              <a:extLst>
                <a:ext uri="{FF2B5EF4-FFF2-40B4-BE49-F238E27FC236}">
                  <a16:creationId xmlns:a16="http://schemas.microsoft.com/office/drawing/2014/main" id="{DF4DFC94-C00D-4AC2-A4D9-BEC8B1FDAFDA}"/>
                </a:ext>
              </a:extLst>
            </p:cNvPr>
            <p:cNvSpPr>
              <a:spLocks noChangeShapeType="1"/>
            </p:cNvSpPr>
            <p:nvPr/>
          </p:nvSpPr>
          <p:spPr bwMode="auto">
            <a:xfrm>
              <a:off x="1012" y="1783"/>
              <a:ext cx="1" cy="128"/>
            </a:xfrm>
            <a:prstGeom prst="line">
              <a:avLst/>
            </a:prstGeom>
            <a:noFill/>
            <a:ln w="38160">
              <a:solidFill>
                <a:srgbClr val="996633"/>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11" name="Line 16">
              <a:extLst>
                <a:ext uri="{FF2B5EF4-FFF2-40B4-BE49-F238E27FC236}">
                  <a16:creationId xmlns:a16="http://schemas.microsoft.com/office/drawing/2014/main" id="{DF13AAD1-31F5-4B72-8C33-70ADC751D552}"/>
                </a:ext>
              </a:extLst>
            </p:cNvPr>
            <p:cNvSpPr>
              <a:spLocks noChangeShapeType="1"/>
            </p:cNvSpPr>
            <p:nvPr/>
          </p:nvSpPr>
          <p:spPr bwMode="auto">
            <a:xfrm>
              <a:off x="2829" y="1797"/>
              <a:ext cx="1" cy="128"/>
            </a:xfrm>
            <a:prstGeom prst="line">
              <a:avLst/>
            </a:prstGeom>
            <a:noFill/>
            <a:ln w="38160">
              <a:solidFill>
                <a:srgbClr val="996633"/>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grpSp>
      <p:sp>
        <p:nvSpPr>
          <p:cNvPr id="12" name="Rectángulo: esquinas redondeadas 11">
            <a:extLst>
              <a:ext uri="{FF2B5EF4-FFF2-40B4-BE49-F238E27FC236}">
                <a16:creationId xmlns:a16="http://schemas.microsoft.com/office/drawing/2014/main" id="{047D49B7-FDC8-47ED-A2B9-5C151864210E}"/>
              </a:ext>
            </a:extLst>
          </p:cNvPr>
          <p:cNvSpPr/>
          <p:nvPr/>
        </p:nvSpPr>
        <p:spPr>
          <a:xfrm>
            <a:off x="2438400" y="3047086"/>
            <a:ext cx="2372139" cy="12963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Aumentar el control sobre los territorios.</a:t>
            </a:r>
          </a:p>
        </p:txBody>
      </p:sp>
      <p:sp>
        <p:nvSpPr>
          <p:cNvPr id="15" name="Rectángulo: esquinas redondeadas 14">
            <a:extLst>
              <a:ext uri="{FF2B5EF4-FFF2-40B4-BE49-F238E27FC236}">
                <a16:creationId xmlns:a16="http://schemas.microsoft.com/office/drawing/2014/main" id="{D099E129-6B2B-4E83-B7E3-CEF6A65D9FB8}"/>
              </a:ext>
            </a:extLst>
          </p:cNvPr>
          <p:cNvSpPr/>
          <p:nvPr/>
        </p:nvSpPr>
        <p:spPr>
          <a:xfrm>
            <a:off x="5606708" y="3020099"/>
            <a:ext cx="2425148" cy="1301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Cooperar con quienes poseían el poder</a:t>
            </a:r>
          </a:p>
        </p:txBody>
      </p:sp>
      <p:sp>
        <p:nvSpPr>
          <p:cNvPr id="23" name="Flecha: hacia abajo 22">
            <a:extLst>
              <a:ext uri="{FF2B5EF4-FFF2-40B4-BE49-F238E27FC236}">
                <a16:creationId xmlns:a16="http://schemas.microsoft.com/office/drawing/2014/main" id="{435D9958-8A00-46D9-A352-5AEE6F8415E2}"/>
              </a:ext>
            </a:extLst>
          </p:cNvPr>
          <p:cNvSpPr/>
          <p:nvPr/>
        </p:nvSpPr>
        <p:spPr>
          <a:xfrm>
            <a:off x="6864626" y="4343399"/>
            <a:ext cx="248854" cy="6394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Flecha: hacia abajo 24">
            <a:extLst>
              <a:ext uri="{FF2B5EF4-FFF2-40B4-BE49-F238E27FC236}">
                <a16:creationId xmlns:a16="http://schemas.microsoft.com/office/drawing/2014/main" id="{93512BBE-901B-4F6F-890D-C6AFB5309108}"/>
              </a:ext>
            </a:extLst>
          </p:cNvPr>
          <p:cNvSpPr/>
          <p:nvPr/>
        </p:nvSpPr>
        <p:spPr>
          <a:xfrm>
            <a:off x="3500042" y="4370386"/>
            <a:ext cx="248854" cy="6394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Elipse 25">
            <a:extLst>
              <a:ext uri="{FF2B5EF4-FFF2-40B4-BE49-F238E27FC236}">
                <a16:creationId xmlns:a16="http://schemas.microsoft.com/office/drawing/2014/main" id="{6013320C-7CAE-4B82-9E18-18A3FCACA68B}"/>
              </a:ext>
            </a:extLst>
          </p:cNvPr>
          <p:cNvSpPr/>
          <p:nvPr/>
        </p:nvSpPr>
        <p:spPr>
          <a:xfrm>
            <a:off x="1630017" y="5036792"/>
            <a:ext cx="4121426" cy="1456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Crearon nuevos funcionarios para asentar el poder local</a:t>
            </a:r>
          </a:p>
        </p:txBody>
      </p:sp>
      <p:sp>
        <p:nvSpPr>
          <p:cNvPr id="27" name="Elipse 26">
            <a:extLst>
              <a:ext uri="{FF2B5EF4-FFF2-40B4-BE49-F238E27FC236}">
                <a16:creationId xmlns:a16="http://schemas.microsoft.com/office/drawing/2014/main" id="{36CA3AF9-24B9-43D9-AF56-FCF0FB85B642}"/>
              </a:ext>
            </a:extLst>
          </p:cNvPr>
          <p:cNvSpPr/>
          <p:nvPr/>
        </p:nvSpPr>
        <p:spPr>
          <a:xfrm>
            <a:off x="5963478" y="5155096"/>
            <a:ext cx="3564835" cy="13384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Tenían que buscar alianzas con los poderosos</a:t>
            </a:r>
          </a:p>
        </p:txBody>
      </p:sp>
      <p:cxnSp>
        <p:nvCxnSpPr>
          <p:cNvPr id="31" name="Conector: angular 30">
            <a:extLst>
              <a:ext uri="{FF2B5EF4-FFF2-40B4-BE49-F238E27FC236}">
                <a16:creationId xmlns:a16="http://schemas.microsoft.com/office/drawing/2014/main" id="{6F3686B1-97A3-4EB8-A0CC-16BF213CB83A}"/>
              </a:ext>
            </a:extLst>
          </p:cNvPr>
          <p:cNvCxnSpPr/>
          <p:nvPr/>
        </p:nvCxnSpPr>
        <p:spPr>
          <a:xfrm rot="5400000">
            <a:off x="8942931" y="3019210"/>
            <a:ext cx="4572"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Flecha: doblada 31">
            <a:extLst>
              <a:ext uri="{FF2B5EF4-FFF2-40B4-BE49-F238E27FC236}">
                <a16:creationId xmlns:a16="http://schemas.microsoft.com/office/drawing/2014/main" id="{8F9A286A-0FA1-4F26-9A55-90998F1FBA32}"/>
              </a:ext>
            </a:extLst>
          </p:cNvPr>
          <p:cNvSpPr/>
          <p:nvPr/>
        </p:nvSpPr>
        <p:spPr>
          <a:xfrm>
            <a:off x="9057918" y="2304784"/>
            <a:ext cx="490215" cy="43685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3" name="Rectángulo: esquinas redondeadas 32">
            <a:extLst>
              <a:ext uri="{FF2B5EF4-FFF2-40B4-BE49-F238E27FC236}">
                <a16:creationId xmlns:a16="http://schemas.microsoft.com/office/drawing/2014/main" id="{E6CE5F4C-7AD0-4A65-92E0-554E9D744E5B}"/>
              </a:ext>
            </a:extLst>
          </p:cNvPr>
          <p:cNvSpPr/>
          <p:nvPr/>
        </p:nvSpPr>
        <p:spPr>
          <a:xfrm>
            <a:off x="9704803" y="1766646"/>
            <a:ext cx="2223475" cy="1076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Se mantuvo el poder de los gremios , señores feudales y de la Iglesia</a:t>
            </a:r>
          </a:p>
        </p:txBody>
      </p:sp>
      <p:sp>
        <p:nvSpPr>
          <p:cNvPr id="36" name="Flecha: doblada 35">
            <a:extLst>
              <a:ext uri="{FF2B5EF4-FFF2-40B4-BE49-F238E27FC236}">
                <a16:creationId xmlns:a16="http://schemas.microsoft.com/office/drawing/2014/main" id="{3F9AC073-5DC2-4415-A102-72FE1C30A33B}"/>
              </a:ext>
            </a:extLst>
          </p:cNvPr>
          <p:cNvSpPr/>
          <p:nvPr/>
        </p:nvSpPr>
        <p:spPr>
          <a:xfrm>
            <a:off x="9027087" y="3731196"/>
            <a:ext cx="521046" cy="43434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7" name="Rectángulo: esquinas redondeadas 36">
            <a:extLst>
              <a:ext uri="{FF2B5EF4-FFF2-40B4-BE49-F238E27FC236}">
                <a16:creationId xmlns:a16="http://schemas.microsoft.com/office/drawing/2014/main" id="{9B2D1DC1-5438-4DFE-AF98-6BFAF2CD05EF}"/>
              </a:ext>
            </a:extLst>
          </p:cNvPr>
          <p:cNvSpPr/>
          <p:nvPr/>
        </p:nvSpPr>
        <p:spPr>
          <a:xfrm>
            <a:off x="9704803" y="3049199"/>
            <a:ext cx="2147135" cy="11163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Se mantuvo el sistema feudal por lo que nobleza y clero  no  pagan impuestos</a:t>
            </a:r>
          </a:p>
        </p:txBody>
      </p:sp>
      <p:sp>
        <p:nvSpPr>
          <p:cNvPr id="38" name="Flecha: doblada 37">
            <a:extLst>
              <a:ext uri="{FF2B5EF4-FFF2-40B4-BE49-F238E27FC236}">
                <a16:creationId xmlns:a16="http://schemas.microsoft.com/office/drawing/2014/main" id="{A3425A11-55DD-443F-B7E0-57C1D496F962}"/>
              </a:ext>
            </a:extLst>
          </p:cNvPr>
          <p:cNvSpPr/>
          <p:nvPr/>
        </p:nvSpPr>
        <p:spPr>
          <a:xfrm>
            <a:off x="9167567" y="4690095"/>
            <a:ext cx="437322" cy="486296"/>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9" name="Rectángulo: esquinas redondeadas 38">
            <a:extLst>
              <a:ext uri="{FF2B5EF4-FFF2-40B4-BE49-F238E27FC236}">
                <a16:creationId xmlns:a16="http://schemas.microsoft.com/office/drawing/2014/main" id="{F0C4A1E9-52A6-45CB-87F1-5C0BC2D1FE81}"/>
              </a:ext>
            </a:extLst>
          </p:cNvPr>
          <p:cNvSpPr/>
          <p:nvPr/>
        </p:nvSpPr>
        <p:spPr>
          <a:xfrm>
            <a:off x="9740348" y="4370387"/>
            <a:ext cx="2187930" cy="12285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Incluso la justicia era impartida por los señores en los señoríos </a:t>
            </a:r>
            <a:r>
              <a:rPr lang="es-ES" sz="1400" b="1" dirty="0" err="1"/>
              <a:t>juristiccionales</a:t>
            </a:r>
            <a:endParaRPr lang="es-ES" sz="1400" b="1" dirty="0"/>
          </a:p>
        </p:txBody>
      </p:sp>
      <p:pic>
        <p:nvPicPr>
          <p:cNvPr id="28" name="Picture 7">
            <a:extLst>
              <a:ext uri="{FF2B5EF4-FFF2-40B4-BE49-F238E27FC236}">
                <a16:creationId xmlns:a16="http://schemas.microsoft.com/office/drawing/2014/main" id="{071655D5-3836-4187-B207-AF2438915A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40" y="2606342"/>
            <a:ext cx="1809750" cy="26527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434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additive="repl">
                                        <p:cTn id="6" dur="1" fill="hold">
                                          <p:stCondLst>
                                            <p:cond delay="0"/>
                                          </p:stCondLst>
                                        </p:cTn>
                                        <p:tgtEl>
                                          <p:spTgt spid="4"/>
                                        </p:tgtEl>
                                        <p:attrNameLst>
                                          <p:attrName>style.visibility</p:attrName>
                                        </p:attrNameLst>
                                      </p:cBhvr>
                                      <p:to>
                                        <p:strVal val="visible"/>
                                      </p:to>
                                    </p:set>
                                    <p:anim calcmode="lin" valueType="num">
                                      <p:cBhvr additive="repl">
                                        <p:cTn id="7" dur="500" fill="hold"/>
                                        <p:tgtEl>
                                          <p:spTgt spid="4"/>
                                        </p:tgtEl>
                                        <p:attrNameLst>
                                          <p:attrName>ppt_x</p:attrName>
                                        </p:attrNameLst>
                                      </p:cBhvr>
                                      <p:tavLst>
                                        <p:tav tm="100000">
                                          <p:val>
                                            <p:strVal val="#ppt_x-#ppt_w/2"/>
                                          </p:val>
                                        </p:tav>
                                        <p:tav>
                                          <p:val>
                                            <p:strVal val="#ppt_x"/>
                                          </p:val>
                                        </p:tav>
                                      </p:tavLst>
                                    </p:anim>
                                    <p:anim calcmode="lin" valueType="num">
                                      <p:cBhvr additive="repl">
                                        <p:cTn id="8" dur="500" fill="hold"/>
                                        <p:tgtEl>
                                          <p:spTgt spid="4"/>
                                        </p:tgtEl>
                                        <p:attrNameLst>
                                          <p:attrName>ppt_y</p:attrName>
                                        </p:attrNameLst>
                                      </p:cBhvr>
                                      <p:tavLst>
                                        <p:tav tm="100000">
                                          <p:val>
                                            <p:strVal val="#ppt_y"/>
                                          </p:val>
                                        </p:tav>
                                        <p:tav>
                                          <p:val>
                                            <p:strVal val="#ppt_y"/>
                                          </p:val>
                                        </p:tav>
                                      </p:tavLst>
                                    </p:anim>
                                    <p:anim calcmode="lin" valueType="num">
                                      <p:cBhvr additive="repl">
                                        <p:cTn id="9" dur="500" fill="hold"/>
                                        <p:tgtEl>
                                          <p:spTgt spid="4"/>
                                        </p:tgtEl>
                                        <p:attrNameLst>
                                          <p:attrName>ppt_w</p:attrName>
                                        </p:attrNameLst>
                                      </p:cBhvr>
                                      <p:tavLst>
                                        <p:tav tm="100000">
                                          <p:val>
                                            <p:fltVal val="0"/>
                                          </p:val>
                                        </p:tav>
                                        <p:tav>
                                          <p:val>
                                            <p:strVal val="#ppt_w"/>
                                          </p:val>
                                        </p:tav>
                                      </p:tavLst>
                                    </p:anim>
                                    <p:anim calcmode="lin" valueType="num">
                                      <p:cBhvr additive="repl">
                                        <p:cTn id="10" dur="500" fill="hold"/>
                                        <p:tgtEl>
                                          <p:spTgt spid="4"/>
                                        </p:tgtEl>
                                        <p:attrNameLst>
                                          <p:attrName>ppt_h</p:attrName>
                                        </p:attrNameLst>
                                      </p:cBhvr>
                                      <p:tavLst>
                                        <p:tav tm="100000">
                                          <p:val>
                                            <p:strVal val="#ppt_h"/>
                                          </p:val>
                                        </p:tav>
                                        <p:tav>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nodeType="clickEffect">
                                  <p:stCondLst>
                                    <p:cond delay="0"/>
                                  </p:stCondLst>
                                  <p:childTnLst>
                                    <p:set>
                                      <p:cBhvr additive="repl">
                                        <p:cTn id="14" dur="1" fill="hold">
                                          <p:stCondLst>
                                            <p:cond delay="0"/>
                                          </p:stCondLst>
                                        </p:cTn>
                                        <p:tgtEl>
                                          <p:spTgt spid="7"/>
                                        </p:tgtEl>
                                        <p:attrNameLst>
                                          <p:attrName>style.visibility</p:attrName>
                                        </p:attrNameLst>
                                      </p:cBhvr>
                                      <p:to>
                                        <p:strVal val="visible"/>
                                      </p:to>
                                    </p:set>
                                    <p:anim calcmode="lin" valueType="num">
                                      <p:cBhvr additive="repl">
                                        <p:cTn id="15" dur="500" fill="hold"/>
                                        <p:tgtEl>
                                          <p:spTgt spid="7"/>
                                        </p:tgtEl>
                                        <p:attrNameLst>
                                          <p:attrName>ppt_x</p:attrName>
                                        </p:attrNameLst>
                                      </p:cBhvr>
                                      <p:tavLst>
                                        <p:tav tm="100000">
                                          <p:val>
                                            <p:strVal val="#ppt_x"/>
                                          </p:val>
                                        </p:tav>
                                        <p:tav>
                                          <p:val>
                                            <p:strVal val="#ppt_x"/>
                                          </p:val>
                                        </p:tav>
                                      </p:tavLst>
                                    </p:anim>
                                    <p:anim calcmode="lin" valueType="num">
                                      <p:cBhvr additive="repl">
                                        <p:cTn id="16" dur="500" fill="hold"/>
                                        <p:tgtEl>
                                          <p:spTgt spid="7"/>
                                        </p:tgtEl>
                                        <p:attrNameLst>
                                          <p:attrName>ppt_y</p:attrName>
                                        </p:attrNameLst>
                                      </p:cBhvr>
                                      <p:tavLst>
                                        <p:tav tm="100000">
                                          <p:val>
                                            <p:strVal val="#ppt_y-#ppt_h/2"/>
                                          </p:val>
                                        </p:tav>
                                        <p:tav>
                                          <p:val>
                                            <p:strVal val="#ppt_y"/>
                                          </p:val>
                                        </p:tav>
                                      </p:tavLst>
                                    </p:anim>
                                    <p:anim calcmode="lin" valueType="num">
                                      <p:cBhvr additive="repl">
                                        <p:cTn id="17" dur="500" fill="hold"/>
                                        <p:tgtEl>
                                          <p:spTgt spid="7"/>
                                        </p:tgtEl>
                                        <p:attrNameLst>
                                          <p:attrName>ppt_w</p:attrName>
                                        </p:attrNameLst>
                                      </p:cBhvr>
                                      <p:tavLst>
                                        <p:tav tm="100000">
                                          <p:val>
                                            <p:strVal val="#ppt_w"/>
                                          </p:val>
                                        </p:tav>
                                        <p:tav>
                                          <p:val>
                                            <p:strVal val="#ppt_w"/>
                                          </p:val>
                                        </p:tav>
                                      </p:tavLst>
                                    </p:anim>
                                    <p:anim calcmode="lin" valueType="num">
                                      <p:cBhvr additive="repl">
                                        <p:cTn id="18" dur="500" fill="hold"/>
                                        <p:tgtEl>
                                          <p:spTgt spid="7"/>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EF2A9E-E488-48A1-B835-2289A1A718C2}"/>
              </a:ext>
            </a:extLst>
          </p:cNvPr>
          <p:cNvSpPr>
            <a:spLocks noGrp="1"/>
          </p:cNvSpPr>
          <p:nvPr>
            <p:ph type="title"/>
          </p:nvPr>
        </p:nvSpPr>
        <p:spPr>
          <a:xfrm>
            <a:off x="8299937" y="685800"/>
            <a:ext cx="3376247" cy="1311812"/>
          </a:xfrm>
        </p:spPr>
        <p:txBody>
          <a:bodyPr>
            <a:normAutofit/>
          </a:bodyPr>
          <a:lstStyle/>
          <a:p>
            <a:pPr algn="ctr"/>
            <a:r>
              <a:rPr lang="es-ES" sz="3600" b="1" dirty="0"/>
              <a:t>Antiguo régimen</a:t>
            </a:r>
          </a:p>
        </p:txBody>
      </p:sp>
      <p:sp>
        <p:nvSpPr>
          <p:cNvPr id="3" name="Marcador de contenido 2">
            <a:extLst>
              <a:ext uri="{FF2B5EF4-FFF2-40B4-BE49-F238E27FC236}">
                <a16:creationId xmlns:a16="http://schemas.microsoft.com/office/drawing/2014/main" id="{E6DD78D0-4854-4E6D-A668-D6ABA496A04C}"/>
              </a:ext>
            </a:extLst>
          </p:cNvPr>
          <p:cNvSpPr>
            <a:spLocks noGrp="1"/>
          </p:cNvSpPr>
          <p:nvPr>
            <p:ph idx="1"/>
          </p:nvPr>
        </p:nvSpPr>
        <p:spPr/>
        <p:txBody>
          <a:bodyPr/>
          <a:lstStyle/>
          <a:p>
            <a:pPr marL="457200" indent="-457200" algn="just">
              <a:buFont typeface="+mj-lt"/>
              <a:buAutoNum type="arabicPeriod"/>
            </a:pPr>
            <a:r>
              <a:rPr lang="es-ES" altLang="es-ES" b="1" dirty="0">
                <a:solidFill>
                  <a:schemeClr val="bg1"/>
                </a:solidFill>
              </a:rPr>
              <a:t> HOBBES: Su obra más conocida es el  Leviatán. Es inglés y vive en el siglo XVII. Defiende el poder absoluto de los reyes frente al Parlamento británico. “El hombre es un lobo para el hombre”, necesidad de autoridad fuerte para evitar anarquía.</a:t>
            </a:r>
          </a:p>
          <a:p>
            <a:pPr marL="457200" indent="-457200" algn="just">
              <a:buFont typeface="+mj-lt"/>
              <a:buAutoNum type="arabicPeriod"/>
            </a:pPr>
            <a:endParaRPr lang="es-ES" altLang="es-ES" b="1" dirty="0">
              <a:solidFill>
                <a:schemeClr val="bg1"/>
              </a:solidFill>
            </a:endParaRPr>
          </a:p>
          <a:p>
            <a:pPr marL="457200" indent="-457200" algn="just">
              <a:buFont typeface="+mj-lt"/>
              <a:buAutoNum type="arabicPeriod"/>
            </a:pPr>
            <a:endParaRPr lang="es-ES" altLang="es-ES" b="1" dirty="0">
              <a:solidFill>
                <a:schemeClr val="bg1"/>
              </a:solidFill>
            </a:endParaRPr>
          </a:p>
          <a:p>
            <a:pPr marL="457200" indent="-457200" algn="just">
              <a:buFont typeface="+mj-lt"/>
              <a:buAutoNum type="arabicPeriod"/>
            </a:pPr>
            <a:r>
              <a:rPr lang="es-ES" altLang="es-ES" b="1" dirty="0">
                <a:solidFill>
                  <a:schemeClr val="bg1"/>
                </a:solidFill>
              </a:rPr>
              <a:t> BOSSUET: Francés que justifica el absolutismo como un destino de la voluntad de dios.</a:t>
            </a:r>
            <a:endParaRPr lang="es-ES" b="1" dirty="0">
              <a:solidFill>
                <a:schemeClr val="bg1"/>
              </a:solidFill>
            </a:endParaRPr>
          </a:p>
        </p:txBody>
      </p:sp>
      <p:sp>
        <p:nvSpPr>
          <p:cNvPr id="4" name="Marcador de texto 3">
            <a:extLst>
              <a:ext uri="{FF2B5EF4-FFF2-40B4-BE49-F238E27FC236}">
                <a16:creationId xmlns:a16="http://schemas.microsoft.com/office/drawing/2014/main" id="{1920B171-D353-450D-B8EC-76DDD7309DF2}"/>
              </a:ext>
            </a:extLst>
          </p:cNvPr>
          <p:cNvSpPr>
            <a:spLocks noGrp="1"/>
          </p:cNvSpPr>
          <p:nvPr>
            <p:ph type="body" sz="half" idx="2"/>
          </p:nvPr>
        </p:nvSpPr>
        <p:spPr>
          <a:xfrm>
            <a:off x="9040483" y="3189514"/>
            <a:ext cx="2959259" cy="2296886"/>
          </a:xfrm>
        </p:spPr>
        <p:txBody>
          <a:bodyPr>
            <a:normAutofit fontScale="77500" lnSpcReduction="20000"/>
          </a:bodyPr>
          <a:lstStyle/>
          <a:p>
            <a:endParaRPr lang="es-ES" b="1" dirty="0">
              <a:solidFill>
                <a:schemeClr val="tx1"/>
              </a:solidFill>
            </a:endParaRPr>
          </a:p>
          <a:p>
            <a:pPr algn="ctr"/>
            <a:r>
              <a:rPr lang="es-ES" sz="3600" b="1" dirty="0">
                <a:solidFill>
                  <a:schemeClr val="tx1"/>
                </a:solidFill>
              </a:rPr>
              <a:t>DEFENSORES </a:t>
            </a:r>
          </a:p>
          <a:p>
            <a:pPr algn="ctr"/>
            <a:r>
              <a:rPr lang="es-ES" sz="3600" b="1" dirty="0">
                <a:solidFill>
                  <a:schemeClr val="tx1"/>
                </a:solidFill>
              </a:rPr>
              <a:t>DEL </a:t>
            </a:r>
          </a:p>
          <a:p>
            <a:pPr algn="ctr"/>
            <a:r>
              <a:rPr lang="es-ES" sz="3600" b="1" dirty="0">
                <a:solidFill>
                  <a:schemeClr val="tx1"/>
                </a:solidFill>
              </a:rPr>
              <a:t>ANTIGUO</a:t>
            </a:r>
          </a:p>
          <a:p>
            <a:pPr algn="ctr"/>
            <a:r>
              <a:rPr lang="es-ES" sz="3600" b="1" dirty="0">
                <a:solidFill>
                  <a:schemeClr val="tx1"/>
                </a:solidFill>
              </a:rPr>
              <a:t>RÉGIMEN</a:t>
            </a:r>
          </a:p>
        </p:txBody>
      </p:sp>
      <p:pic>
        <p:nvPicPr>
          <p:cNvPr id="2050" name="Picture 2">
            <a:extLst>
              <a:ext uri="{FF2B5EF4-FFF2-40B4-BE49-F238E27FC236}">
                <a16:creationId xmlns:a16="http://schemas.microsoft.com/office/drawing/2014/main" id="{08A55976-BFF6-F60B-ABF0-425711C53C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5642" y="1285445"/>
            <a:ext cx="1757012" cy="214355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ndefined">
            <a:extLst>
              <a:ext uri="{FF2B5EF4-FFF2-40B4-BE49-F238E27FC236}">
                <a16:creationId xmlns:a16="http://schemas.microsoft.com/office/drawing/2014/main" id="{375EB788-6ED4-0F3B-6571-9C15ACD50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440" y="3821147"/>
            <a:ext cx="1653214" cy="2143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6915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C03CD3-9027-4BCF-9F9E-393A5C51571A}"/>
              </a:ext>
            </a:extLst>
          </p:cNvPr>
          <p:cNvSpPr>
            <a:spLocks noGrp="1"/>
          </p:cNvSpPr>
          <p:nvPr>
            <p:ph type="title"/>
          </p:nvPr>
        </p:nvSpPr>
        <p:spPr>
          <a:xfrm>
            <a:off x="8961119" y="225084"/>
            <a:ext cx="2602523" cy="1702190"/>
          </a:xfrm>
        </p:spPr>
        <p:txBody>
          <a:bodyPr>
            <a:noAutofit/>
          </a:bodyPr>
          <a:lstStyle/>
          <a:p>
            <a:pPr algn="ctr"/>
            <a:r>
              <a:rPr lang="es-ES" sz="3600" b="1" dirty="0"/>
              <a:t>ANTIGUO</a:t>
            </a:r>
            <a:br>
              <a:rPr lang="es-ES" sz="3600" b="1" dirty="0"/>
            </a:br>
            <a:r>
              <a:rPr lang="es-ES" sz="3600" b="1" dirty="0"/>
              <a:t> </a:t>
            </a:r>
            <a:br>
              <a:rPr lang="es-ES" sz="3600" b="1" dirty="0"/>
            </a:br>
            <a:r>
              <a:rPr lang="es-ES" sz="3600" b="1" dirty="0"/>
              <a:t>RÉGIMEN</a:t>
            </a:r>
          </a:p>
        </p:txBody>
      </p:sp>
      <p:graphicFrame>
        <p:nvGraphicFramePr>
          <p:cNvPr id="6" name="Marcador de contenido 2">
            <a:extLst>
              <a:ext uri="{FF2B5EF4-FFF2-40B4-BE49-F238E27FC236}">
                <a16:creationId xmlns:a16="http://schemas.microsoft.com/office/drawing/2014/main" id="{42D5DC21-EA16-92DB-9513-A81A9B36FEE2}"/>
              </a:ext>
            </a:extLst>
          </p:cNvPr>
          <p:cNvGraphicFramePr>
            <a:graphicFrameLocks noGrp="1"/>
          </p:cNvGraphicFramePr>
          <p:nvPr>
            <p:ph idx="1"/>
            <p:extLst>
              <p:ext uri="{D42A27DB-BD31-4B8C-83A1-F6EECF244321}">
                <p14:modId xmlns:p14="http://schemas.microsoft.com/office/powerpoint/2010/main" val="1738539207"/>
              </p:ext>
            </p:extLst>
          </p:nvPr>
        </p:nvGraphicFramePr>
        <p:xfrm>
          <a:off x="540434" y="685800"/>
          <a:ext cx="5943601" cy="530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arcador de texto 3">
            <a:extLst>
              <a:ext uri="{FF2B5EF4-FFF2-40B4-BE49-F238E27FC236}">
                <a16:creationId xmlns:a16="http://schemas.microsoft.com/office/drawing/2014/main" id="{532DC434-A700-46EE-9501-35EB07528E2E}"/>
              </a:ext>
            </a:extLst>
          </p:cNvPr>
          <p:cNvSpPr>
            <a:spLocks noGrp="1"/>
          </p:cNvSpPr>
          <p:nvPr>
            <p:ph type="body" sz="half" idx="2"/>
          </p:nvPr>
        </p:nvSpPr>
        <p:spPr>
          <a:xfrm>
            <a:off x="8679766" y="2252001"/>
            <a:ext cx="3362178" cy="3742399"/>
          </a:xfrm>
        </p:spPr>
        <p:txBody>
          <a:bodyPr/>
          <a:lstStyle/>
          <a:p>
            <a:pPr algn="ctr"/>
            <a:endParaRPr lang="es-ES" dirty="0"/>
          </a:p>
          <a:p>
            <a:pPr algn="ctr"/>
            <a:r>
              <a:rPr lang="es-ES" sz="3600" b="1" dirty="0">
                <a:solidFill>
                  <a:schemeClr val="tx1"/>
                </a:solidFill>
              </a:rPr>
              <a:t>TEÓRICOS </a:t>
            </a:r>
          </a:p>
          <a:p>
            <a:pPr algn="ctr"/>
            <a:r>
              <a:rPr lang="es-ES" sz="3600" b="1" dirty="0">
                <a:solidFill>
                  <a:schemeClr val="tx1"/>
                </a:solidFill>
              </a:rPr>
              <a:t>CONTRARIOS </a:t>
            </a:r>
          </a:p>
          <a:p>
            <a:pPr algn="ctr"/>
            <a:r>
              <a:rPr lang="es-ES" sz="3600" b="1" dirty="0">
                <a:solidFill>
                  <a:schemeClr val="tx1"/>
                </a:solidFill>
              </a:rPr>
              <a:t>AL ANTIGUO</a:t>
            </a:r>
          </a:p>
          <a:p>
            <a:pPr algn="ctr"/>
            <a:r>
              <a:rPr lang="es-ES" sz="3600" b="1" dirty="0">
                <a:solidFill>
                  <a:schemeClr val="tx1"/>
                </a:solidFill>
              </a:rPr>
              <a:t>RÉGIMEN</a:t>
            </a:r>
          </a:p>
          <a:p>
            <a:pPr algn="ctr"/>
            <a:endParaRPr lang="es-ES" sz="3600" b="1" dirty="0">
              <a:solidFill>
                <a:schemeClr val="tx1"/>
              </a:solidFill>
            </a:endParaRPr>
          </a:p>
          <a:p>
            <a:pPr algn="ctr"/>
            <a:endParaRPr lang="es-ES" sz="3600" b="1" dirty="0">
              <a:solidFill>
                <a:schemeClr val="tx1"/>
              </a:solidFill>
            </a:endParaRPr>
          </a:p>
          <a:p>
            <a:pPr algn="ctr"/>
            <a:endParaRPr lang="es-ES" sz="3600" b="1" dirty="0">
              <a:solidFill>
                <a:schemeClr val="tx1"/>
              </a:solidFill>
            </a:endParaRPr>
          </a:p>
        </p:txBody>
      </p:sp>
      <p:pic>
        <p:nvPicPr>
          <p:cNvPr id="1026" name="Picture 2">
            <a:extLst>
              <a:ext uri="{FF2B5EF4-FFF2-40B4-BE49-F238E27FC236}">
                <a16:creationId xmlns:a16="http://schemas.microsoft.com/office/drawing/2014/main" id="{2831178C-BC32-0601-2079-9008C96B33B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63791" y="421529"/>
            <a:ext cx="1301842" cy="15057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fined">
            <a:extLst>
              <a:ext uri="{FF2B5EF4-FFF2-40B4-BE49-F238E27FC236}">
                <a16:creationId xmlns:a16="http://schemas.microsoft.com/office/drawing/2014/main" id="{A288E9B3-42FD-4D99-3562-FD114BAD842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72342" y="529701"/>
            <a:ext cx="1186543" cy="1459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394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 name="Picture 5" descr="palacio-versalles-jardines">
            <a:extLst>
              <a:ext uri="{FF2B5EF4-FFF2-40B4-BE49-F238E27FC236}">
                <a16:creationId xmlns:a16="http://schemas.microsoft.com/office/drawing/2014/main" id="{1922AE41-2B43-4BEB-914F-A8793BD1C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413"/>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75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7" name="Rectangle 16">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8C7C41F-F08F-46B5-90FC-A03FD53EBC78}"/>
              </a:ext>
            </a:extLst>
          </p:cNvPr>
          <p:cNvSpPr>
            <a:spLocks noGrp="1"/>
          </p:cNvSpPr>
          <p:nvPr>
            <p:ph type="title"/>
          </p:nvPr>
        </p:nvSpPr>
        <p:spPr>
          <a:xfrm>
            <a:off x="7532710" y="620722"/>
            <a:ext cx="3518748" cy="1142462"/>
          </a:xfrm>
        </p:spPr>
        <p:txBody>
          <a:bodyPr vert="horz" lIns="91440" tIns="45720" rIns="91440" bIns="45720" rtlCol="0" anchor="b">
            <a:normAutofit/>
          </a:bodyPr>
          <a:lstStyle/>
          <a:p>
            <a:r>
              <a:rPr lang="en-US" sz="2800" b="1"/>
              <a:t>ANTIGUO RÉGIMEN</a:t>
            </a:r>
            <a:endParaRPr lang="en-US" sz="2800"/>
          </a:p>
        </p:txBody>
      </p:sp>
      <p:sp>
        <p:nvSpPr>
          <p:cNvPr id="19"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parlamento-londres-inglaterra">
            <a:extLst>
              <a:ext uri="{FF2B5EF4-FFF2-40B4-BE49-F238E27FC236}">
                <a16:creationId xmlns:a16="http://schemas.microsoft.com/office/drawing/2014/main" id="{532B5A2A-9E86-4364-A908-722FA12D2B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89" r="-1" b="-1"/>
          <a:stretch>
            <a:fillRect/>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3F0FA040-CF04-4574-830A-161D0B90518F}"/>
              </a:ext>
            </a:extLst>
          </p:cNvPr>
          <p:cNvSpPr>
            <a:spLocks noGrp="1"/>
          </p:cNvSpPr>
          <p:nvPr>
            <p:ph idx="1"/>
          </p:nvPr>
        </p:nvSpPr>
        <p:spPr>
          <a:xfrm>
            <a:off x="7532710" y="1822449"/>
            <a:ext cx="4365376" cy="4414829"/>
          </a:xfrm>
        </p:spPr>
        <p:txBody>
          <a:bodyPr vert="horz" lIns="91440" tIns="45720" rIns="91440" bIns="45720" rtlCol="0" anchor="t">
            <a:normAutofit/>
          </a:bodyPr>
          <a:lstStyle/>
          <a:p>
            <a:pPr marL="0" indent="0">
              <a:lnSpc>
                <a:spcPct val="90000"/>
              </a:lnSpc>
            </a:pPr>
            <a:endParaRPr lang="en-US" sz="1200" dirty="0"/>
          </a:p>
          <a:p>
            <a:pPr marL="0" indent="0">
              <a:lnSpc>
                <a:spcPct val="90000"/>
              </a:lnSpc>
            </a:pPr>
            <a:endParaRPr lang="en-US" sz="1200" dirty="0"/>
          </a:p>
          <a:p>
            <a:pPr marL="0" indent="0">
              <a:lnSpc>
                <a:spcPct val="90000"/>
              </a:lnSpc>
            </a:pPr>
            <a:r>
              <a:rPr lang="en-US" sz="1200" dirty="0"/>
              <a:t>LAS EXCEPCIONES </a:t>
            </a:r>
          </a:p>
          <a:p>
            <a:pPr marL="0" indent="0">
              <a:lnSpc>
                <a:spcPct val="90000"/>
              </a:lnSpc>
            </a:pPr>
            <a:r>
              <a:rPr lang="en-US" sz="1200" dirty="0"/>
              <a:t>AL ANTIGUO RÉGIMEN </a:t>
            </a:r>
          </a:p>
          <a:p>
            <a:pPr marL="0" indent="0">
              <a:lnSpc>
                <a:spcPct val="90000"/>
              </a:lnSpc>
            </a:pPr>
            <a:r>
              <a:rPr lang="en-US" sz="1200" dirty="0"/>
              <a:t>EN LA EUROPA MODERNA</a:t>
            </a:r>
          </a:p>
          <a:p>
            <a:pPr marL="0" indent="0">
              <a:lnSpc>
                <a:spcPct val="90000"/>
              </a:lnSpc>
            </a:pPr>
            <a:endParaRPr lang="en-US" sz="1200" dirty="0"/>
          </a:p>
          <a:p>
            <a:pPr marL="0" indent="0">
              <a:lnSpc>
                <a:spcPct val="90000"/>
              </a:lnSpc>
            </a:pPr>
            <a:endParaRPr lang="en-US" sz="1200" dirty="0"/>
          </a:p>
          <a:p>
            <a:pPr>
              <a:lnSpc>
                <a:spcPct val="90000"/>
              </a:lnSpc>
            </a:pPr>
            <a:r>
              <a:rPr lang="en-US" altLang="es-ES" sz="1200" dirty="0"/>
              <a:t>GRAN BRETAÑA: </a:t>
            </a:r>
            <a:r>
              <a:rPr lang="en-US" altLang="es-ES" sz="1200" dirty="0" err="1"/>
              <a:t>Parlamentarismo</a:t>
            </a:r>
            <a:r>
              <a:rPr lang="en-US" altLang="es-ES" sz="1200" dirty="0"/>
              <a:t> </a:t>
            </a:r>
            <a:r>
              <a:rPr lang="en-US" altLang="es-ES" sz="1200" dirty="0" err="1"/>
              <a:t>británico</a:t>
            </a:r>
            <a:r>
              <a:rPr lang="en-US" altLang="es-ES" sz="1200" dirty="0"/>
              <a:t> </a:t>
            </a:r>
            <a:r>
              <a:rPr lang="en-US" altLang="es-ES" sz="1200" dirty="0" err="1"/>
              <a:t>fruto</a:t>
            </a:r>
            <a:r>
              <a:rPr lang="en-US" altLang="es-ES" sz="1200" dirty="0"/>
              <a:t> de la </a:t>
            </a:r>
            <a:r>
              <a:rPr lang="en-US" altLang="es-ES" sz="1200" dirty="0" err="1"/>
              <a:t>revolución</a:t>
            </a:r>
            <a:r>
              <a:rPr lang="en-US" altLang="es-ES" sz="1200" dirty="0"/>
              <a:t> de 1688 (Cromwell) que </a:t>
            </a:r>
            <a:r>
              <a:rPr lang="en-US" altLang="es-ES" sz="1200" dirty="0" err="1"/>
              <a:t>culmina</a:t>
            </a:r>
            <a:r>
              <a:rPr lang="en-US" altLang="es-ES" sz="1200" dirty="0"/>
              <a:t> con la </a:t>
            </a:r>
            <a:r>
              <a:rPr lang="en-US" altLang="es-ES" sz="1200" dirty="0" err="1"/>
              <a:t>conocida</a:t>
            </a:r>
            <a:r>
              <a:rPr lang="en-US" altLang="es-ES" sz="1200" dirty="0"/>
              <a:t> </a:t>
            </a:r>
            <a:r>
              <a:rPr lang="en-US" altLang="es-ES" sz="1200" dirty="0" err="1"/>
              <a:t>como</a:t>
            </a:r>
            <a:r>
              <a:rPr lang="en-US" altLang="es-ES" sz="1200" dirty="0"/>
              <a:t> “carta de derechos del hombre” (Bill of Rights) </a:t>
            </a:r>
            <a:r>
              <a:rPr lang="en-US" altLang="es-ES" sz="1200" dirty="0" err="1"/>
              <a:t>por</a:t>
            </a:r>
            <a:r>
              <a:rPr lang="en-US" altLang="es-ES" sz="1200" dirty="0"/>
              <a:t> la que </a:t>
            </a:r>
            <a:r>
              <a:rPr lang="en-US" altLang="es-ES" sz="1200" dirty="0" err="1"/>
              <a:t>el</a:t>
            </a:r>
            <a:r>
              <a:rPr lang="en-US" altLang="es-ES" sz="1200" dirty="0"/>
              <a:t> </a:t>
            </a:r>
            <a:r>
              <a:rPr lang="en-US" altLang="es-ES" sz="1200" dirty="0" err="1"/>
              <a:t>rey</a:t>
            </a:r>
            <a:r>
              <a:rPr lang="en-US" altLang="es-ES" sz="1200" dirty="0"/>
              <a:t> </a:t>
            </a:r>
            <a:r>
              <a:rPr lang="en-US" altLang="es-ES" sz="1200" dirty="0" err="1"/>
              <a:t>queda</a:t>
            </a:r>
            <a:r>
              <a:rPr lang="en-US" altLang="es-ES" sz="1200" dirty="0"/>
              <a:t> </a:t>
            </a:r>
            <a:r>
              <a:rPr lang="en-US" altLang="es-ES" sz="1200" dirty="0" err="1"/>
              <a:t>sometido</a:t>
            </a:r>
            <a:r>
              <a:rPr lang="en-US" altLang="es-ES" sz="1200" dirty="0"/>
              <a:t> a la </a:t>
            </a:r>
            <a:r>
              <a:rPr lang="en-US" altLang="es-ES" sz="1200" dirty="0" err="1"/>
              <a:t>autoridad</a:t>
            </a:r>
            <a:r>
              <a:rPr lang="en-US" altLang="es-ES" sz="1200" dirty="0"/>
              <a:t> del </a:t>
            </a:r>
            <a:r>
              <a:rPr lang="en-US" altLang="es-ES" sz="1200" dirty="0" err="1"/>
              <a:t>Parlamento</a:t>
            </a:r>
            <a:r>
              <a:rPr lang="en-US" altLang="es-ES" sz="1200" dirty="0"/>
              <a:t>.</a:t>
            </a:r>
          </a:p>
          <a:p>
            <a:pPr>
              <a:lnSpc>
                <a:spcPct val="90000"/>
              </a:lnSpc>
            </a:pPr>
            <a:endParaRPr lang="en-US" altLang="es-ES" sz="1200" dirty="0"/>
          </a:p>
          <a:p>
            <a:pPr>
              <a:lnSpc>
                <a:spcPct val="90000"/>
              </a:lnSpc>
            </a:pPr>
            <a:endParaRPr lang="en-US" altLang="es-ES" sz="1200" dirty="0"/>
          </a:p>
          <a:p>
            <a:pPr>
              <a:lnSpc>
                <a:spcPct val="90000"/>
              </a:lnSpc>
            </a:pPr>
            <a:r>
              <a:rPr lang="en-US" altLang="es-ES" sz="1200" dirty="0"/>
              <a:t>LAS PROVINCIAS UNIDAS: Se </a:t>
            </a:r>
            <a:r>
              <a:rPr lang="en-US" altLang="es-ES" sz="1200" dirty="0" err="1"/>
              <a:t>separan</a:t>
            </a:r>
            <a:r>
              <a:rPr lang="en-US" altLang="es-ES" sz="1200" dirty="0"/>
              <a:t> de España </a:t>
            </a:r>
            <a:r>
              <a:rPr lang="en-US" altLang="es-ES" sz="1200" dirty="0" err="1"/>
              <a:t>en</a:t>
            </a:r>
            <a:r>
              <a:rPr lang="en-US" altLang="es-ES" sz="1200" dirty="0"/>
              <a:t> </a:t>
            </a:r>
            <a:r>
              <a:rPr lang="en-US" altLang="es-ES" sz="1200" dirty="0" err="1"/>
              <a:t>el</a:t>
            </a:r>
            <a:r>
              <a:rPr lang="en-US" altLang="es-ES" sz="1200" dirty="0"/>
              <a:t> </a:t>
            </a:r>
            <a:r>
              <a:rPr lang="en-US" altLang="es-ES" sz="1200" dirty="0" err="1"/>
              <a:t>siglo</a:t>
            </a:r>
            <a:r>
              <a:rPr lang="en-US" altLang="es-ES" sz="1200" dirty="0"/>
              <a:t> XVI (Holanda). Se </a:t>
            </a:r>
            <a:r>
              <a:rPr lang="en-US" altLang="es-ES" sz="1200" dirty="0" err="1"/>
              <a:t>convierten</a:t>
            </a:r>
            <a:r>
              <a:rPr lang="en-US" altLang="es-ES" sz="1200" dirty="0"/>
              <a:t> </a:t>
            </a:r>
            <a:r>
              <a:rPr lang="en-US" altLang="es-ES" sz="1200" dirty="0" err="1"/>
              <a:t>en</a:t>
            </a:r>
            <a:r>
              <a:rPr lang="en-US" altLang="es-ES" sz="1200" dirty="0"/>
              <a:t> </a:t>
            </a:r>
            <a:r>
              <a:rPr lang="en-US" altLang="es-ES" sz="1200" dirty="0" err="1"/>
              <a:t>una</a:t>
            </a:r>
            <a:r>
              <a:rPr lang="en-US" altLang="es-ES" sz="1200" dirty="0"/>
              <a:t> </a:t>
            </a:r>
            <a:r>
              <a:rPr lang="en-US" altLang="es-ES" sz="1200" dirty="0" err="1"/>
              <a:t>república</a:t>
            </a:r>
            <a:r>
              <a:rPr lang="en-US" altLang="es-ES" sz="1200" dirty="0"/>
              <a:t> al </a:t>
            </a:r>
            <a:r>
              <a:rPr lang="en-US" altLang="es-ES" sz="1200" dirty="0" err="1"/>
              <a:t>margen</a:t>
            </a:r>
            <a:r>
              <a:rPr lang="en-US" altLang="es-ES" sz="1200" dirty="0"/>
              <a:t> del </a:t>
            </a:r>
            <a:r>
              <a:rPr lang="en-US" altLang="es-ES" sz="1200" dirty="0" err="1"/>
              <a:t>antiguo</a:t>
            </a:r>
            <a:r>
              <a:rPr lang="en-US" altLang="es-ES" sz="1200" dirty="0"/>
              <a:t> </a:t>
            </a:r>
            <a:r>
              <a:rPr lang="en-US" altLang="es-ES" sz="1200" dirty="0" err="1"/>
              <a:t>régimen</a:t>
            </a:r>
            <a:r>
              <a:rPr lang="en-US" altLang="es-ES" sz="1200" dirty="0"/>
              <a:t>. </a:t>
            </a:r>
          </a:p>
          <a:p>
            <a:pPr>
              <a:lnSpc>
                <a:spcPct val="90000"/>
              </a:lnSpc>
            </a:pPr>
            <a:endParaRPr lang="en-US" altLang="es-ES" sz="800" b="1" dirty="0"/>
          </a:p>
          <a:p>
            <a:pPr>
              <a:lnSpc>
                <a:spcPct val="90000"/>
              </a:lnSpc>
            </a:pPr>
            <a:endParaRPr lang="en-US" altLang="es-ES" sz="800" dirty="0"/>
          </a:p>
          <a:p>
            <a:pPr marL="0" indent="0">
              <a:lnSpc>
                <a:spcPct val="90000"/>
              </a:lnSpc>
            </a:pPr>
            <a:endParaRPr lang="en-US" sz="800" b="1" dirty="0"/>
          </a:p>
        </p:txBody>
      </p:sp>
      <p:grpSp>
        <p:nvGrpSpPr>
          <p:cNvPr id="21" name="Group 20">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2" name="Straight Connector 21">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5824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433A47-B0CA-4F2B-85A9-A55AEE16A43C}"/>
              </a:ext>
            </a:extLst>
          </p:cNvPr>
          <p:cNvSpPr>
            <a:spLocks noGrp="1"/>
          </p:cNvSpPr>
          <p:nvPr>
            <p:ph type="title"/>
          </p:nvPr>
        </p:nvSpPr>
        <p:spPr/>
        <p:txBody>
          <a:bodyPr/>
          <a:lstStyle/>
          <a:p>
            <a:endParaRPr lang="es-ES"/>
          </a:p>
        </p:txBody>
      </p:sp>
      <p:sp>
        <p:nvSpPr>
          <p:cNvPr id="4" name="Marcador de texto 3">
            <a:extLst>
              <a:ext uri="{FF2B5EF4-FFF2-40B4-BE49-F238E27FC236}">
                <a16:creationId xmlns:a16="http://schemas.microsoft.com/office/drawing/2014/main" id="{31BE411B-D2B3-469E-B867-BB3FECEB1E40}"/>
              </a:ext>
            </a:extLst>
          </p:cNvPr>
          <p:cNvSpPr>
            <a:spLocks noGrp="1"/>
          </p:cNvSpPr>
          <p:nvPr>
            <p:ph type="body" sz="half" idx="2"/>
          </p:nvPr>
        </p:nvSpPr>
        <p:spPr/>
        <p:txBody>
          <a:bodyPr/>
          <a:lstStyle/>
          <a:p>
            <a:endParaRPr lang="es-ES"/>
          </a:p>
        </p:txBody>
      </p:sp>
      <p:pic>
        <p:nvPicPr>
          <p:cNvPr id="5" name="Picture 5" descr="House-of-Commons-600x444">
            <a:extLst>
              <a:ext uri="{FF2B5EF4-FFF2-40B4-BE49-F238E27FC236}">
                <a16:creationId xmlns:a16="http://schemas.microsoft.com/office/drawing/2014/main" id="{C2A758B0-82BE-4615-9DA6-EDF6F34A12E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5141" y="196948"/>
            <a:ext cx="8687471" cy="642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961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2D8CD66-6E34-4232-868C-F61EC84AFC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BA1EDB24-D25E-4498-9742-07355DA2B1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E5C3020-0F81-4919-9D1F-B6ED9A8353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3ECD783-8E88-4D10-99BD-C579F0CA2A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9EDE005-2618-4634-B693-DAB7F60138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C4252634-CD2F-416D-80D4-1C184472B0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5" name="Picture 5" descr="imagen">
            <a:extLst>
              <a:ext uri="{FF2B5EF4-FFF2-40B4-BE49-F238E27FC236}">
                <a16:creationId xmlns:a16="http://schemas.microsoft.com/office/drawing/2014/main" id="{7643ACC3-7D8E-4BD5-A1C8-CC48A29A0FA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5063"/>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649032"/>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134</TotalTime>
  <Words>651</Words>
  <Application>Microsoft Office PowerPoint</Application>
  <PresentationFormat>Panorámica</PresentationFormat>
  <Paragraphs>79</Paragraphs>
  <Slides>12</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Century Gothic</vt:lpstr>
      <vt:lpstr>Wingdings 3</vt:lpstr>
      <vt:lpstr>Sector</vt:lpstr>
      <vt:lpstr>Política en  el antiguo régimen</vt:lpstr>
      <vt:lpstr>ANTIGUO RÉGIMEN</vt:lpstr>
      <vt:lpstr>ANTIGUO RÉGIMEN</vt:lpstr>
      <vt:lpstr>Presentación de PowerPoint</vt:lpstr>
      <vt:lpstr>Presentación de PowerPoint</vt:lpstr>
      <vt:lpstr>Presentación de PowerPoint</vt:lpstr>
      <vt:lpstr>Antiguo régimen</vt:lpstr>
      <vt:lpstr>ANTIGUO   RÉGIMEN</vt:lpstr>
      <vt:lpstr>Presentación de PowerPoint</vt:lpstr>
      <vt:lpstr>ANTIGUO RÉGIMEN</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Política en  el antiguo régimen</dc:title>
  <dc:creator>Maria Sanz</dc:creator>
  <cp:lastModifiedBy>Maria Sanz</cp:lastModifiedBy>
  <cp:revision>18</cp:revision>
  <dcterms:created xsi:type="dcterms:W3CDTF">2017-09-11T09:16:08Z</dcterms:created>
  <dcterms:modified xsi:type="dcterms:W3CDTF">2025-07-24T11:22:10Z</dcterms:modified>
</cp:coreProperties>
</file>