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5" r:id="rId13"/>
    <p:sldId id="276" r:id="rId14"/>
    <p:sldId id="277" r:id="rId15"/>
    <p:sldId id="278" r:id="rId16"/>
    <p:sldId id="273" r:id="rId17"/>
    <p:sldId id="274" r:id="rId18"/>
    <p:sldId id="266" r:id="rId19"/>
    <p:sldId id="270" r:id="rId20"/>
    <p:sldId id="267" r:id="rId21"/>
    <p:sldId id="271" r:id="rId22"/>
    <p:sldId id="272" r:id="rId23"/>
    <p:sldId id="26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78353" autoAdjust="0"/>
  </p:normalViewPr>
  <p:slideViewPr>
    <p:cSldViewPr snapToGrid="0" snapToObjects="1">
      <p:cViewPr>
        <p:scale>
          <a:sx n="50" d="100"/>
          <a:sy n="50" d="100"/>
        </p:scale>
        <p:origin x="2347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A2A685-D02E-D14F-BDC2-99C1A018F735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233A5E6F-B24E-E949-8A21-537559073400}">
      <dgm:prSet phldrT="[Texto]" custT="1"/>
      <dgm:spPr/>
      <dgm:t>
        <a:bodyPr/>
        <a:lstStyle/>
        <a:p>
          <a:pPr algn="l"/>
          <a:r>
            <a:rPr lang="es-ES" sz="1500" b="1" dirty="0">
              <a:solidFill>
                <a:srgbClr val="FF0000"/>
              </a:solidFill>
            </a:rPr>
            <a:t>Producción de bienes  </a:t>
          </a:r>
          <a:r>
            <a:rPr lang="es-ES" sz="1500" b="1" dirty="0"/>
            <a:t>combina el uso de los recursos naturales,  tecnología  y  trabajo.</a:t>
          </a:r>
        </a:p>
        <a:p>
          <a:pPr algn="l"/>
          <a:r>
            <a:rPr lang="es-ES" sz="1200" b="1" dirty="0"/>
            <a:t>BIENES DE CONSUMO  Y BIENES DE PRODUCCIÓN</a:t>
          </a:r>
        </a:p>
      </dgm:t>
    </dgm:pt>
    <dgm:pt modelId="{BDFA3CBA-FB25-A440-900B-19DA2B6CBA54}" type="parTrans" cxnId="{4A8F861B-39DD-B846-B5C8-74A4DBF72512}">
      <dgm:prSet/>
      <dgm:spPr/>
      <dgm:t>
        <a:bodyPr/>
        <a:lstStyle/>
        <a:p>
          <a:endParaRPr lang="es-ES"/>
        </a:p>
      </dgm:t>
    </dgm:pt>
    <dgm:pt modelId="{54E08784-81B8-D84B-BEA2-84ACD0AED938}" type="sibTrans" cxnId="{4A8F861B-39DD-B846-B5C8-74A4DBF72512}">
      <dgm:prSet/>
      <dgm:spPr/>
      <dgm:t>
        <a:bodyPr/>
        <a:lstStyle/>
        <a:p>
          <a:endParaRPr lang="es-ES"/>
        </a:p>
      </dgm:t>
    </dgm:pt>
    <dgm:pt modelId="{98207B43-05AD-7844-A803-C49ACD737912}">
      <dgm:prSet phldrT="[Texto]"/>
      <dgm:spPr/>
      <dgm:t>
        <a:bodyPr/>
        <a:lstStyle/>
        <a:p>
          <a:pPr algn="l"/>
          <a:r>
            <a:rPr lang="es-ES" b="1" dirty="0">
              <a:solidFill>
                <a:srgbClr val="FF0000"/>
              </a:solidFill>
            </a:rPr>
            <a:t>Comercialización</a:t>
          </a:r>
          <a:r>
            <a:rPr lang="es-ES" b="1" dirty="0"/>
            <a:t> de los productos  consiste en acercar bienes y servicios al consumidor.</a:t>
          </a:r>
        </a:p>
      </dgm:t>
    </dgm:pt>
    <dgm:pt modelId="{8A9A7A84-AB73-0248-AD54-1E714E077255}" type="parTrans" cxnId="{C311A6BE-D707-914A-B3B8-500A800826C7}">
      <dgm:prSet/>
      <dgm:spPr/>
      <dgm:t>
        <a:bodyPr/>
        <a:lstStyle/>
        <a:p>
          <a:endParaRPr lang="es-ES"/>
        </a:p>
      </dgm:t>
    </dgm:pt>
    <dgm:pt modelId="{CC473D19-A6F5-F04A-BBB8-8FA29A50C60E}" type="sibTrans" cxnId="{C311A6BE-D707-914A-B3B8-500A800826C7}">
      <dgm:prSet/>
      <dgm:spPr/>
      <dgm:t>
        <a:bodyPr/>
        <a:lstStyle/>
        <a:p>
          <a:endParaRPr lang="es-ES"/>
        </a:p>
      </dgm:t>
    </dgm:pt>
    <dgm:pt modelId="{9157C324-45FF-A849-885F-BB79CCF30466}">
      <dgm:prSet phldrT="[Texto]"/>
      <dgm:spPr/>
      <dgm:t>
        <a:bodyPr/>
        <a:lstStyle/>
        <a:p>
          <a:r>
            <a:rPr lang="es-ES" b="1" dirty="0">
              <a:solidFill>
                <a:srgbClr val="FF0000"/>
              </a:solidFill>
            </a:rPr>
            <a:t>Consumo </a:t>
          </a:r>
          <a:r>
            <a:rPr lang="es-ES" b="1" dirty="0">
              <a:solidFill>
                <a:schemeClr val="tx1"/>
              </a:solidFill>
            </a:rPr>
            <a:t>es la compra de bienes y servicios para satisfacer las necesidades. </a:t>
          </a:r>
          <a:endParaRPr lang="es-ES" dirty="0"/>
        </a:p>
      </dgm:t>
    </dgm:pt>
    <dgm:pt modelId="{7BC44A1F-E89A-1A4E-AA45-E6B532FEE833}" type="parTrans" cxnId="{212A91AE-EC05-5F40-BC0C-E34A25D0B1CC}">
      <dgm:prSet/>
      <dgm:spPr/>
      <dgm:t>
        <a:bodyPr/>
        <a:lstStyle/>
        <a:p>
          <a:endParaRPr lang="es-ES"/>
        </a:p>
      </dgm:t>
    </dgm:pt>
    <dgm:pt modelId="{F69A37DA-E3E1-C149-AED6-7DBFDF7DE3C0}" type="sibTrans" cxnId="{212A91AE-EC05-5F40-BC0C-E34A25D0B1CC}">
      <dgm:prSet/>
      <dgm:spPr/>
      <dgm:t>
        <a:bodyPr/>
        <a:lstStyle/>
        <a:p>
          <a:endParaRPr lang="es-ES"/>
        </a:p>
      </dgm:t>
    </dgm:pt>
    <dgm:pt modelId="{4E3FDA23-08F5-794C-8D09-436BA5C9F4A1}">
      <dgm:prSet phldrT="[Texto]"/>
      <dgm:spPr/>
      <dgm:t>
        <a:bodyPr/>
        <a:lstStyle/>
        <a:p>
          <a:pPr algn="l"/>
          <a:r>
            <a:rPr lang="es-ES" b="1" dirty="0"/>
            <a:t>VENTA AL POR MAYOR</a:t>
          </a:r>
        </a:p>
      </dgm:t>
    </dgm:pt>
    <dgm:pt modelId="{32D2B181-AAC6-FA47-8ACF-3EDEED7B54F5}" type="parTrans" cxnId="{B91D581E-2B58-464F-A8EA-632B31725DE5}">
      <dgm:prSet/>
      <dgm:spPr/>
      <dgm:t>
        <a:bodyPr/>
        <a:lstStyle/>
        <a:p>
          <a:endParaRPr lang="es-ES"/>
        </a:p>
      </dgm:t>
    </dgm:pt>
    <dgm:pt modelId="{85DB5209-1FCA-9648-928F-761CD46C2D19}" type="sibTrans" cxnId="{B91D581E-2B58-464F-A8EA-632B31725DE5}">
      <dgm:prSet/>
      <dgm:spPr/>
      <dgm:t>
        <a:bodyPr/>
        <a:lstStyle/>
        <a:p>
          <a:endParaRPr lang="es-ES"/>
        </a:p>
      </dgm:t>
    </dgm:pt>
    <dgm:pt modelId="{B20AB266-A3F7-8C43-B8DB-6F32A99DD5C9}">
      <dgm:prSet phldrT="[Texto]"/>
      <dgm:spPr/>
      <dgm:t>
        <a:bodyPr/>
        <a:lstStyle/>
        <a:p>
          <a:pPr algn="l"/>
          <a:r>
            <a:rPr lang="es-ES" b="1" dirty="0"/>
            <a:t>VENTA AL DETALLE</a:t>
          </a:r>
        </a:p>
      </dgm:t>
    </dgm:pt>
    <dgm:pt modelId="{69FF1D96-DF8A-1241-832E-16D0B6570E98}" type="parTrans" cxnId="{FC1DAAA2-EB8D-7048-8EAD-4704651D9C16}">
      <dgm:prSet/>
      <dgm:spPr/>
      <dgm:t>
        <a:bodyPr/>
        <a:lstStyle/>
        <a:p>
          <a:endParaRPr lang="es-ES"/>
        </a:p>
      </dgm:t>
    </dgm:pt>
    <dgm:pt modelId="{4A56E02D-A260-8D47-B110-FAA3A38C2033}" type="sibTrans" cxnId="{FC1DAAA2-EB8D-7048-8EAD-4704651D9C16}">
      <dgm:prSet/>
      <dgm:spPr/>
      <dgm:t>
        <a:bodyPr/>
        <a:lstStyle/>
        <a:p>
          <a:endParaRPr lang="es-ES"/>
        </a:p>
      </dgm:t>
    </dgm:pt>
    <dgm:pt modelId="{82829498-6F96-CE4A-9B0D-3A54164FDFD2}" type="pres">
      <dgm:prSet presAssocID="{84A2A685-D02E-D14F-BDC2-99C1A018F735}" presName="CompostProcess" presStyleCnt="0">
        <dgm:presLayoutVars>
          <dgm:dir/>
          <dgm:resizeHandles val="exact"/>
        </dgm:presLayoutVars>
      </dgm:prSet>
      <dgm:spPr/>
    </dgm:pt>
    <dgm:pt modelId="{CF162DCF-77A8-2140-B14A-136F14DDA4CB}" type="pres">
      <dgm:prSet presAssocID="{84A2A685-D02E-D14F-BDC2-99C1A018F735}" presName="arrow" presStyleLbl="bgShp" presStyleIdx="0" presStyleCnt="1" custLinFactNeighborX="-606"/>
      <dgm:spPr/>
    </dgm:pt>
    <dgm:pt modelId="{B58ECB3F-F507-EE4D-81ED-EDCF1C571412}" type="pres">
      <dgm:prSet presAssocID="{84A2A685-D02E-D14F-BDC2-99C1A018F735}" presName="linearProcess" presStyleCnt="0"/>
      <dgm:spPr/>
    </dgm:pt>
    <dgm:pt modelId="{6E2E0488-B616-4A48-924D-A61C2B1D8480}" type="pres">
      <dgm:prSet presAssocID="{233A5E6F-B24E-E949-8A21-537559073400}" presName="textNode" presStyleLbl="node1" presStyleIdx="0" presStyleCnt="3" custLinFactNeighborX="45516">
        <dgm:presLayoutVars>
          <dgm:bulletEnabled val="1"/>
        </dgm:presLayoutVars>
      </dgm:prSet>
      <dgm:spPr/>
    </dgm:pt>
    <dgm:pt modelId="{80612AD9-5CC1-5744-89A9-AAD17F82EFA2}" type="pres">
      <dgm:prSet presAssocID="{54E08784-81B8-D84B-BEA2-84ACD0AED938}" presName="sibTrans" presStyleCnt="0"/>
      <dgm:spPr/>
    </dgm:pt>
    <dgm:pt modelId="{7413337B-A28E-DE49-BA73-DA2C745CF2D2}" type="pres">
      <dgm:prSet presAssocID="{98207B43-05AD-7844-A803-C49ACD737912}" presName="textNode" presStyleLbl="node1" presStyleIdx="1" presStyleCnt="3">
        <dgm:presLayoutVars>
          <dgm:bulletEnabled val="1"/>
        </dgm:presLayoutVars>
      </dgm:prSet>
      <dgm:spPr/>
    </dgm:pt>
    <dgm:pt modelId="{07E84CB8-3776-1845-8900-38737890E0C6}" type="pres">
      <dgm:prSet presAssocID="{CC473D19-A6F5-F04A-BBB8-8FA29A50C60E}" presName="sibTrans" presStyleCnt="0"/>
      <dgm:spPr/>
    </dgm:pt>
    <dgm:pt modelId="{D5F267E8-A95E-8C42-B842-DC54063FF2D6}" type="pres">
      <dgm:prSet presAssocID="{9157C324-45FF-A849-885F-BB79CCF30466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B7A43B14-6A35-B740-9D50-28D20F1C979B}" type="presOf" srcId="{B20AB266-A3F7-8C43-B8DB-6F32A99DD5C9}" destId="{7413337B-A28E-DE49-BA73-DA2C745CF2D2}" srcOrd="0" destOrd="2" presId="urn:microsoft.com/office/officeart/2005/8/layout/hProcess9"/>
    <dgm:cxn modelId="{4A8F861B-39DD-B846-B5C8-74A4DBF72512}" srcId="{84A2A685-D02E-D14F-BDC2-99C1A018F735}" destId="{233A5E6F-B24E-E949-8A21-537559073400}" srcOrd="0" destOrd="0" parTransId="{BDFA3CBA-FB25-A440-900B-19DA2B6CBA54}" sibTransId="{54E08784-81B8-D84B-BEA2-84ACD0AED938}"/>
    <dgm:cxn modelId="{B91D581E-2B58-464F-A8EA-632B31725DE5}" srcId="{98207B43-05AD-7844-A803-C49ACD737912}" destId="{4E3FDA23-08F5-794C-8D09-436BA5C9F4A1}" srcOrd="0" destOrd="0" parTransId="{32D2B181-AAC6-FA47-8ACF-3EDEED7B54F5}" sibTransId="{85DB5209-1FCA-9648-928F-761CD46C2D19}"/>
    <dgm:cxn modelId="{14302375-C079-4340-95E8-F6A0A5CF3210}" type="presOf" srcId="{4E3FDA23-08F5-794C-8D09-436BA5C9F4A1}" destId="{7413337B-A28E-DE49-BA73-DA2C745CF2D2}" srcOrd="0" destOrd="1" presId="urn:microsoft.com/office/officeart/2005/8/layout/hProcess9"/>
    <dgm:cxn modelId="{51701E86-B9E0-EB4D-B91A-4E76B0416687}" type="presOf" srcId="{84A2A685-D02E-D14F-BDC2-99C1A018F735}" destId="{82829498-6F96-CE4A-9B0D-3A54164FDFD2}" srcOrd="0" destOrd="0" presId="urn:microsoft.com/office/officeart/2005/8/layout/hProcess9"/>
    <dgm:cxn modelId="{FC1DAAA2-EB8D-7048-8EAD-4704651D9C16}" srcId="{98207B43-05AD-7844-A803-C49ACD737912}" destId="{B20AB266-A3F7-8C43-B8DB-6F32A99DD5C9}" srcOrd="1" destOrd="0" parTransId="{69FF1D96-DF8A-1241-832E-16D0B6570E98}" sibTransId="{4A56E02D-A260-8D47-B110-FAA3A38C2033}"/>
    <dgm:cxn modelId="{212A91AE-EC05-5F40-BC0C-E34A25D0B1CC}" srcId="{84A2A685-D02E-D14F-BDC2-99C1A018F735}" destId="{9157C324-45FF-A849-885F-BB79CCF30466}" srcOrd="2" destOrd="0" parTransId="{7BC44A1F-E89A-1A4E-AA45-E6B532FEE833}" sibTransId="{F69A37DA-E3E1-C149-AED6-7DBFDF7DE3C0}"/>
    <dgm:cxn modelId="{33D712AF-37D7-4940-AE82-C5CB40E11312}" type="presOf" srcId="{98207B43-05AD-7844-A803-C49ACD737912}" destId="{7413337B-A28E-DE49-BA73-DA2C745CF2D2}" srcOrd="0" destOrd="0" presId="urn:microsoft.com/office/officeart/2005/8/layout/hProcess9"/>
    <dgm:cxn modelId="{C311A6BE-D707-914A-B3B8-500A800826C7}" srcId="{84A2A685-D02E-D14F-BDC2-99C1A018F735}" destId="{98207B43-05AD-7844-A803-C49ACD737912}" srcOrd="1" destOrd="0" parTransId="{8A9A7A84-AB73-0248-AD54-1E714E077255}" sibTransId="{CC473D19-A6F5-F04A-BBB8-8FA29A50C60E}"/>
    <dgm:cxn modelId="{AE0B98D5-5A37-E848-9E1A-1001270CA959}" type="presOf" srcId="{9157C324-45FF-A849-885F-BB79CCF30466}" destId="{D5F267E8-A95E-8C42-B842-DC54063FF2D6}" srcOrd="0" destOrd="0" presId="urn:microsoft.com/office/officeart/2005/8/layout/hProcess9"/>
    <dgm:cxn modelId="{3410F2F2-FF72-2D4B-BE48-931235F409BF}" type="presOf" srcId="{233A5E6F-B24E-E949-8A21-537559073400}" destId="{6E2E0488-B616-4A48-924D-A61C2B1D8480}" srcOrd="0" destOrd="0" presId="urn:microsoft.com/office/officeart/2005/8/layout/hProcess9"/>
    <dgm:cxn modelId="{F8792BB4-BD29-7143-8F08-E68C928D4DDE}" type="presParOf" srcId="{82829498-6F96-CE4A-9B0D-3A54164FDFD2}" destId="{CF162DCF-77A8-2140-B14A-136F14DDA4CB}" srcOrd="0" destOrd="0" presId="urn:microsoft.com/office/officeart/2005/8/layout/hProcess9"/>
    <dgm:cxn modelId="{76920344-6D7E-424C-8560-A9C04B246EBC}" type="presParOf" srcId="{82829498-6F96-CE4A-9B0D-3A54164FDFD2}" destId="{B58ECB3F-F507-EE4D-81ED-EDCF1C571412}" srcOrd="1" destOrd="0" presId="urn:microsoft.com/office/officeart/2005/8/layout/hProcess9"/>
    <dgm:cxn modelId="{D326151F-D498-C244-B1B1-3A1896EAD2A1}" type="presParOf" srcId="{B58ECB3F-F507-EE4D-81ED-EDCF1C571412}" destId="{6E2E0488-B616-4A48-924D-A61C2B1D8480}" srcOrd="0" destOrd="0" presId="urn:microsoft.com/office/officeart/2005/8/layout/hProcess9"/>
    <dgm:cxn modelId="{FB5A17D4-C13D-8E4D-A1F5-0EB39E1D10B3}" type="presParOf" srcId="{B58ECB3F-F507-EE4D-81ED-EDCF1C571412}" destId="{80612AD9-5CC1-5744-89A9-AAD17F82EFA2}" srcOrd="1" destOrd="0" presId="urn:microsoft.com/office/officeart/2005/8/layout/hProcess9"/>
    <dgm:cxn modelId="{C6D62692-24D5-0441-BBD4-9970B09E28F0}" type="presParOf" srcId="{B58ECB3F-F507-EE4D-81ED-EDCF1C571412}" destId="{7413337B-A28E-DE49-BA73-DA2C745CF2D2}" srcOrd="2" destOrd="0" presId="urn:microsoft.com/office/officeart/2005/8/layout/hProcess9"/>
    <dgm:cxn modelId="{E84CE150-8858-7544-890C-1062B02894BD}" type="presParOf" srcId="{B58ECB3F-F507-EE4D-81ED-EDCF1C571412}" destId="{07E84CB8-3776-1845-8900-38737890E0C6}" srcOrd="3" destOrd="0" presId="urn:microsoft.com/office/officeart/2005/8/layout/hProcess9"/>
    <dgm:cxn modelId="{7310A0E9-C28B-3F4B-818C-E79897383B84}" type="presParOf" srcId="{B58ECB3F-F507-EE4D-81ED-EDCF1C571412}" destId="{D5F267E8-A95E-8C42-B842-DC54063FF2D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FDCFC1-3C33-C846-A68B-76CD9DF0AADF}" type="doc">
      <dgm:prSet loTypeId="urn:microsoft.com/office/officeart/2005/8/layout/matrix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5016A5C-2C30-E341-B565-606D63F64260}">
      <dgm:prSet phldrT="[Texto]" custT="1"/>
      <dgm:spPr/>
      <dgm:t>
        <a:bodyPr/>
        <a:lstStyle/>
        <a:p>
          <a:r>
            <a:rPr lang="es-ES" sz="1200" b="1" dirty="0">
              <a:solidFill>
                <a:srgbClr val="FF0000"/>
              </a:solidFill>
            </a:rPr>
            <a:t>TRABAJO:</a:t>
          </a:r>
        </a:p>
        <a:p>
          <a:r>
            <a:rPr lang="es-ES" sz="1200" b="1" dirty="0">
              <a:solidFill>
                <a:schemeClr val="tx1"/>
              </a:solidFill>
            </a:rPr>
            <a:t> actividad humana (físico o intelectual</a:t>
          </a:r>
          <a:r>
            <a:rPr lang="es-ES" sz="1100" b="1" dirty="0">
              <a:solidFill>
                <a:schemeClr val="tx1"/>
              </a:solidFill>
            </a:rPr>
            <a:t>)</a:t>
          </a:r>
        </a:p>
      </dgm:t>
    </dgm:pt>
    <dgm:pt modelId="{715A1389-865C-D442-95C7-49A0BCEC399E}" type="parTrans" cxnId="{E8DFD7F5-E375-F34D-AB1B-B6A4CFA97C72}">
      <dgm:prSet/>
      <dgm:spPr/>
      <dgm:t>
        <a:bodyPr/>
        <a:lstStyle/>
        <a:p>
          <a:endParaRPr lang="es-ES"/>
        </a:p>
      </dgm:t>
    </dgm:pt>
    <dgm:pt modelId="{BD276844-0B62-884F-9E9E-E3E5329B5CFB}" type="sibTrans" cxnId="{E8DFD7F5-E375-F34D-AB1B-B6A4CFA97C72}">
      <dgm:prSet/>
      <dgm:spPr/>
      <dgm:t>
        <a:bodyPr/>
        <a:lstStyle/>
        <a:p>
          <a:endParaRPr lang="es-ES"/>
        </a:p>
      </dgm:t>
    </dgm:pt>
    <dgm:pt modelId="{AFB6E522-0497-254B-9129-F82D312564F0}">
      <dgm:prSet phldrT="[Texto]"/>
      <dgm:spPr/>
      <dgm:t>
        <a:bodyPr/>
        <a:lstStyle/>
        <a:p>
          <a:r>
            <a:rPr lang="es-ES" b="1" dirty="0">
              <a:solidFill>
                <a:srgbClr val="FF0000"/>
              </a:solidFill>
            </a:rPr>
            <a:t>CAPITAL: </a:t>
          </a:r>
        </a:p>
      </dgm:t>
    </dgm:pt>
    <dgm:pt modelId="{BD6FFD37-EFB6-9148-9A1E-FB93469E7944}" type="parTrans" cxnId="{7E401810-D8FF-AC46-80AF-F3BE630B12E1}">
      <dgm:prSet/>
      <dgm:spPr/>
      <dgm:t>
        <a:bodyPr/>
        <a:lstStyle/>
        <a:p>
          <a:endParaRPr lang="es-ES"/>
        </a:p>
      </dgm:t>
    </dgm:pt>
    <dgm:pt modelId="{330D5382-E641-8748-88A3-BAE948156E4E}" type="sibTrans" cxnId="{7E401810-D8FF-AC46-80AF-F3BE630B12E1}">
      <dgm:prSet/>
      <dgm:spPr/>
      <dgm:t>
        <a:bodyPr/>
        <a:lstStyle/>
        <a:p>
          <a:endParaRPr lang="es-ES"/>
        </a:p>
      </dgm:t>
    </dgm:pt>
    <dgm:pt modelId="{7C6FEA03-7437-0A4D-910F-5B5C87113A92}">
      <dgm:prSet phldrT="[Texto]" custT="1"/>
      <dgm:spPr/>
      <dgm:t>
        <a:bodyPr/>
        <a:lstStyle/>
        <a:p>
          <a:r>
            <a:rPr lang="es-ES" sz="1100" b="1" dirty="0">
              <a:solidFill>
                <a:srgbClr val="FF0000"/>
              </a:solidFill>
            </a:rPr>
            <a:t>TECNOLOGÍA </a:t>
          </a:r>
        </a:p>
        <a:p>
          <a:r>
            <a:rPr lang="es-ES" sz="1100" b="1" dirty="0">
              <a:solidFill>
                <a:srgbClr val="FF0000"/>
              </a:solidFill>
            </a:rPr>
            <a:t>Y CONOCIMIENTO</a:t>
          </a:r>
        </a:p>
      </dgm:t>
    </dgm:pt>
    <dgm:pt modelId="{184FF7D2-5137-8642-8A98-F53964E9D8B7}" type="parTrans" cxnId="{A0238E97-CB60-284D-96D4-5EE24776C2E1}">
      <dgm:prSet/>
      <dgm:spPr/>
      <dgm:t>
        <a:bodyPr/>
        <a:lstStyle/>
        <a:p>
          <a:endParaRPr lang="es-ES"/>
        </a:p>
      </dgm:t>
    </dgm:pt>
    <dgm:pt modelId="{AA1A2661-8216-5C48-AE1D-35FB6A5E35B9}" type="sibTrans" cxnId="{A0238E97-CB60-284D-96D4-5EE24776C2E1}">
      <dgm:prSet/>
      <dgm:spPr/>
      <dgm:t>
        <a:bodyPr/>
        <a:lstStyle/>
        <a:p>
          <a:endParaRPr lang="es-ES"/>
        </a:p>
      </dgm:t>
    </dgm:pt>
    <dgm:pt modelId="{04C9FDB8-1661-3540-932C-1681354E7C7D}">
      <dgm:prSet phldrT="[Texto]"/>
      <dgm:spPr/>
      <dgm:t>
        <a:bodyPr/>
        <a:lstStyle/>
        <a:p>
          <a:r>
            <a:rPr lang="es-ES" b="1" dirty="0">
              <a:solidFill>
                <a:srgbClr val="0070C0"/>
              </a:solidFill>
            </a:rPr>
            <a:t>FÍSICO</a:t>
          </a:r>
          <a:r>
            <a:rPr lang="es-ES" dirty="0"/>
            <a:t>:  tierra, instalaciones, maquinaría y materias primas. </a:t>
          </a:r>
        </a:p>
      </dgm:t>
    </dgm:pt>
    <dgm:pt modelId="{F5E5FFDC-BF29-F943-99C1-43146D6B1025}" type="parTrans" cxnId="{C71A2400-BC5D-AC49-ACF8-DE9DD7787122}">
      <dgm:prSet/>
      <dgm:spPr/>
      <dgm:t>
        <a:bodyPr/>
        <a:lstStyle/>
        <a:p>
          <a:endParaRPr lang="es-ES"/>
        </a:p>
      </dgm:t>
    </dgm:pt>
    <dgm:pt modelId="{853483CD-6313-6D46-9CCE-75C4D1398ACE}" type="sibTrans" cxnId="{C71A2400-BC5D-AC49-ACF8-DE9DD7787122}">
      <dgm:prSet/>
      <dgm:spPr/>
      <dgm:t>
        <a:bodyPr/>
        <a:lstStyle/>
        <a:p>
          <a:endParaRPr lang="es-ES"/>
        </a:p>
      </dgm:t>
    </dgm:pt>
    <dgm:pt modelId="{3B7FFB19-9A3B-4D46-ABF4-9CF5F87836E1}">
      <dgm:prSet phldrT="[Texto]"/>
      <dgm:spPr/>
      <dgm:t>
        <a:bodyPr/>
        <a:lstStyle/>
        <a:p>
          <a:r>
            <a:rPr lang="es-ES" b="1" dirty="0">
              <a:solidFill>
                <a:srgbClr val="0070C0"/>
              </a:solidFill>
            </a:rPr>
            <a:t>FINANCIERO: </a:t>
          </a:r>
          <a:r>
            <a:rPr lang="es-ES" b="1" dirty="0">
              <a:solidFill>
                <a:schemeClr val="tx1"/>
              </a:solidFill>
            </a:rPr>
            <a:t>capital y dinero</a:t>
          </a:r>
          <a:endParaRPr lang="es-ES" dirty="0"/>
        </a:p>
      </dgm:t>
    </dgm:pt>
    <dgm:pt modelId="{1938B1FC-6E68-CF4C-8298-E9717949FCBC}" type="parTrans" cxnId="{C5D0FD78-CCC4-2C46-A765-E57AFDDDB523}">
      <dgm:prSet/>
      <dgm:spPr/>
      <dgm:t>
        <a:bodyPr/>
        <a:lstStyle/>
        <a:p>
          <a:endParaRPr lang="es-ES"/>
        </a:p>
      </dgm:t>
    </dgm:pt>
    <dgm:pt modelId="{29092D4C-354C-944B-8520-B9E25EBE2336}" type="sibTrans" cxnId="{C5D0FD78-CCC4-2C46-A765-E57AFDDDB523}">
      <dgm:prSet/>
      <dgm:spPr/>
      <dgm:t>
        <a:bodyPr/>
        <a:lstStyle/>
        <a:p>
          <a:endParaRPr lang="es-ES"/>
        </a:p>
      </dgm:t>
    </dgm:pt>
    <dgm:pt modelId="{97E15D0A-C32F-1B45-BB57-56104AD67476}">
      <dgm:prSet phldrT="[Texto]"/>
      <dgm:spPr/>
      <dgm:t>
        <a:bodyPr/>
        <a:lstStyle/>
        <a:p>
          <a:r>
            <a:rPr lang="es-ES" b="1" dirty="0">
              <a:solidFill>
                <a:srgbClr val="FF0000"/>
              </a:solidFill>
            </a:rPr>
            <a:t>RECURSOS NATURALES Y MATERIAS PRIMAS  </a:t>
          </a:r>
          <a:r>
            <a:rPr lang="es-ES" dirty="0"/>
            <a:t>PROBLEMA: Sobreexplotación.</a:t>
          </a:r>
        </a:p>
      </dgm:t>
    </dgm:pt>
    <dgm:pt modelId="{172C3243-2CB8-0147-9737-BE5AE3616128}" type="sibTrans" cxnId="{9E32962A-D284-BB42-9327-F5A727640783}">
      <dgm:prSet/>
      <dgm:spPr/>
      <dgm:t>
        <a:bodyPr/>
        <a:lstStyle/>
        <a:p>
          <a:endParaRPr lang="es-ES"/>
        </a:p>
      </dgm:t>
    </dgm:pt>
    <dgm:pt modelId="{8D45B96B-9B2F-E848-A53F-48B81E755BDD}" type="parTrans" cxnId="{9E32962A-D284-BB42-9327-F5A727640783}">
      <dgm:prSet/>
      <dgm:spPr/>
      <dgm:t>
        <a:bodyPr/>
        <a:lstStyle/>
        <a:p>
          <a:endParaRPr lang="es-ES"/>
        </a:p>
      </dgm:t>
    </dgm:pt>
    <dgm:pt modelId="{5097D8F7-9A46-6440-8CF2-77ED54591CC3}" type="pres">
      <dgm:prSet presAssocID="{00FDCFC1-3C33-C846-A68B-76CD9DF0AADF}" presName="matrix" presStyleCnt="0">
        <dgm:presLayoutVars>
          <dgm:chMax val="1"/>
          <dgm:dir/>
          <dgm:resizeHandles val="exact"/>
        </dgm:presLayoutVars>
      </dgm:prSet>
      <dgm:spPr/>
    </dgm:pt>
    <dgm:pt modelId="{AC9C648A-5962-D14A-B0C3-6AD93EBCFFF9}" type="pres">
      <dgm:prSet presAssocID="{00FDCFC1-3C33-C846-A68B-76CD9DF0AADF}" presName="axisShape" presStyleLbl="bgShp" presStyleIdx="0" presStyleCnt="1"/>
      <dgm:spPr/>
    </dgm:pt>
    <dgm:pt modelId="{27E68397-3941-2A4C-A7FA-AA46E858B04A}" type="pres">
      <dgm:prSet presAssocID="{00FDCFC1-3C33-C846-A68B-76CD9DF0AADF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EF8BA08-BE88-4444-BCAC-A57E5B3DC00B}" type="pres">
      <dgm:prSet presAssocID="{00FDCFC1-3C33-C846-A68B-76CD9DF0AADF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379C0DB-AE70-7F45-B75B-3AA35C611FD1}" type="pres">
      <dgm:prSet presAssocID="{00FDCFC1-3C33-C846-A68B-76CD9DF0AADF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98B5E59-7A36-0741-B8E1-86A23482452A}" type="pres">
      <dgm:prSet presAssocID="{00FDCFC1-3C33-C846-A68B-76CD9DF0AADF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71A2400-BC5D-AC49-ACF8-DE9DD7787122}" srcId="{AFB6E522-0497-254B-9129-F82D312564F0}" destId="{04C9FDB8-1661-3540-932C-1681354E7C7D}" srcOrd="0" destOrd="0" parTransId="{F5E5FFDC-BF29-F943-99C1-43146D6B1025}" sibTransId="{853483CD-6313-6D46-9CCE-75C4D1398ACE}"/>
    <dgm:cxn modelId="{7E401810-D8FF-AC46-80AF-F3BE630B12E1}" srcId="{00FDCFC1-3C33-C846-A68B-76CD9DF0AADF}" destId="{AFB6E522-0497-254B-9129-F82D312564F0}" srcOrd="2" destOrd="0" parTransId="{BD6FFD37-EFB6-9148-9A1E-FB93469E7944}" sibTransId="{330D5382-E641-8748-88A3-BAE948156E4E}"/>
    <dgm:cxn modelId="{9E32962A-D284-BB42-9327-F5A727640783}" srcId="{00FDCFC1-3C33-C846-A68B-76CD9DF0AADF}" destId="{97E15D0A-C32F-1B45-BB57-56104AD67476}" srcOrd="0" destOrd="0" parTransId="{8D45B96B-9B2F-E848-A53F-48B81E755BDD}" sibTransId="{172C3243-2CB8-0147-9737-BE5AE3616128}"/>
    <dgm:cxn modelId="{04A72263-E06F-3848-AB5F-3E82D0421129}" type="presOf" srcId="{AFB6E522-0497-254B-9129-F82D312564F0}" destId="{3379C0DB-AE70-7F45-B75B-3AA35C611FD1}" srcOrd="0" destOrd="0" presId="urn:microsoft.com/office/officeart/2005/8/layout/matrix2"/>
    <dgm:cxn modelId="{3AD4D84E-126C-904B-9466-CAEA60D7EDB2}" type="presOf" srcId="{7C6FEA03-7437-0A4D-910F-5B5C87113A92}" destId="{C98B5E59-7A36-0741-B8E1-86A23482452A}" srcOrd="0" destOrd="0" presId="urn:microsoft.com/office/officeart/2005/8/layout/matrix2"/>
    <dgm:cxn modelId="{C5D0FD78-CCC4-2C46-A765-E57AFDDDB523}" srcId="{AFB6E522-0497-254B-9129-F82D312564F0}" destId="{3B7FFB19-9A3B-4D46-ABF4-9CF5F87836E1}" srcOrd="1" destOrd="0" parTransId="{1938B1FC-6E68-CF4C-8298-E9717949FCBC}" sibTransId="{29092D4C-354C-944B-8520-B9E25EBE2336}"/>
    <dgm:cxn modelId="{3EF09B7B-5C10-9448-B44C-6A50BA70A5BC}" type="presOf" srcId="{97E15D0A-C32F-1B45-BB57-56104AD67476}" destId="{27E68397-3941-2A4C-A7FA-AA46E858B04A}" srcOrd="0" destOrd="0" presId="urn:microsoft.com/office/officeart/2005/8/layout/matrix2"/>
    <dgm:cxn modelId="{A0238E97-CB60-284D-96D4-5EE24776C2E1}" srcId="{00FDCFC1-3C33-C846-A68B-76CD9DF0AADF}" destId="{7C6FEA03-7437-0A4D-910F-5B5C87113A92}" srcOrd="3" destOrd="0" parTransId="{184FF7D2-5137-8642-8A98-F53964E9D8B7}" sibTransId="{AA1A2661-8216-5C48-AE1D-35FB6A5E35B9}"/>
    <dgm:cxn modelId="{F4B115B1-D551-B24D-9B1F-DFA5ADD1899C}" type="presOf" srcId="{04C9FDB8-1661-3540-932C-1681354E7C7D}" destId="{3379C0DB-AE70-7F45-B75B-3AA35C611FD1}" srcOrd="0" destOrd="1" presId="urn:microsoft.com/office/officeart/2005/8/layout/matrix2"/>
    <dgm:cxn modelId="{8CBDD1C0-7132-2945-B640-CA4C3122B562}" type="presOf" srcId="{00FDCFC1-3C33-C846-A68B-76CD9DF0AADF}" destId="{5097D8F7-9A46-6440-8CF2-77ED54591CC3}" srcOrd="0" destOrd="0" presId="urn:microsoft.com/office/officeart/2005/8/layout/matrix2"/>
    <dgm:cxn modelId="{F60C0FE2-0816-0F4A-9080-ECFF87F63744}" type="presOf" srcId="{A5016A5C-2C30-E341-B565-606D63F64260}" destId="{FEF8BA08-BE88-4444-BCAC-A57E5B3DC00B}" srcOrd="0" destOrd="0" presId="urn:microsoft.com/office/officeart/2005/8/layout/matrix2"/>
    <dgm:cxn modelId="{E8DFD7F5-E375-F34D-AB1B-B6A4CFA97C72}" srcId="{00FDCFC1-3C33-C846-A68B-76CD9DF0AADF}" destId="{A5016A5C-2C30-E341-B565-606D63F64260}" srcOrd="1" destOrd="0" parTransId="{715A1389-865C-D442-95C7-49A0BCEC399E}" sibTransId="{BD276844-0B62-884F-9E9E-E3E5329B5CFB}"/>
    <dgm:cxn modelId="{2A3699F6-AA53-1C40-9FC2-D76785319B8F}" type="presOf" srcId="{3B7FFB19-9A3B-4D46-ABF4-9CF5F87836E1}" destId="{3379C0DB-AE70-7F45-B75B-3AA35C611FD1}" srcOrd="0" destOrd="2" presId="urn:microsoft.com/office/officeart/2005/8/layout/matrix2"/>
    <dgm:cxn modelId="{BFF60379-2365-5C40-8F07-9E5227EADC0E}" type="presParOf" srcId="{5097D8F7-9A46-6440-8CF2-77ED54591CC3}" destId="{AC9C648A-5962-D14A-B0C3-6AD93EBCFFF9}" srcOrd="0" destOrd="0" presId="urn:microsoft.com/office/officeart/2005/8/layout/matrix2"/>
    <dgm:cxn modelId="{3C17B83B-D89C-EF4F-A39D-9C78D5389528}" type="presParOf" srcId="{5097D8F7-9A46-6440-8CF2-77ED54591CC3}" destId="{27E68397-3941-2A4C-A7FA-AA46E858B04A}" srcOrd="1" destOrd="0" presId="urn:microsoft.com/office/officeart/2005/8/layout/matrix2"/>
    <dgm:cxn modelId="{9DA30E62-9B21-6C42-A0B4-AB50C3D18D41}" type="presParOf" srcId="{5097D8F7-9A46-6440-8CF2-77ED54591CC3}" destId="{FEF8BA08-BE88-4444-BCAC-A57E5B3DC00B}" srcOrd="2" destOrd="0" presId="urn:microsoft.com/office/officeart/2005/8/layout/matrix2"/>
    <dgm:cxn modelId="{B108769A-2337-A74A-B61A-0DB289968EA0}" type="presParOf" srcId="{5097D8F7-9A46-6440-8CF2-77ED54591CC3}" destId="{3379C0DB-AE70-7F45-B75B-3AA35C611FD1}" srcOrd="3" destOrd="0" presId="urn:microsoft.com/office/officeart/2005/8/layout/matrix2"/>
    <dgm:cxn modelId="{CA0E3FBA-D860-1544-B4C6-2708B8858F28}" type="presParOf" srcId="{5097D8F7-9A46-6440-8CF2-77ED54591CC3}" destId="{C98B5E59-7A36-0741-B8E1-86A23482452A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FC65FA-0519-B145-B9D8-B48BFC32475B}" type="doc">
      <dgm:prSet loTypeId="urn:microsoft.com/office/officeart/2005/8/layout/cycle8" loCatId="" qsTypeId="urn:microsoft.com/office/officeart/2005/8/quickstyle/simple4" qsCatId="simple" csTypeId="urn:microsoft.com/office/officeart/2005/8/colors/accent1_2" csCatId="accent1" phldr="1"/>
      <dgm:spPr/>
    </dgm:pt>
    <dgm:pt modelId="{B11C71A8-BF9C-0743-9F36-1096AB066F83}">
      <dgm:prSet phldrT="[Texto]"/>
      <dgm:spPr/>
      <dgm:t>
        <a:bodyPr/>
        <a:lstStyle/>
        <a:p>
          <a:r>
            <a:rPr lang="es-ES" dirty="0"/>
            <a:t> SECTOR PRIMARIO: agricultura, ganadería, pesca y silvicultura</a:t>
          </a:r>
        </a:p>
      </dgm:t>
    </dgm:pt>
    <dgm:pt modelId="{F51DBA53-B1F3-294F-A333-68ACC7B77EDB}" type="parTrans" cxnId="{DC06865E-B823-9842-B33D-6097B53EC394}">
      <dgm:prSet/>
      <dgm:spPr/>
      <dgm:t>
        <a:bodyPr/>
        <a:lstStyle/>
        <a:p>
          <a:endParaRPr lang="es-ES"/>
        </a:p>
      </dgm:t>
    </dgm:pt>
    <dgm:pt modelId="{A73BF769-3212-FB48-BEDC-5BF32169F938}" type="sibTrans" cxnId="{DC06865E-B823-9842-B33D-6097B53EC394}">
      <dgm:prSet/>
      <dgm:spPr/>
      <dgm:t>
        <a:bodyPr/>
        <a:lstStyle/>
        <a:p>
          <a:endParaRPr lang="es-ES"/>
        </a:p>
      </dgm:t>
    </dgm:pt>
    <dgm:pt modelId="{4114FBE2-96B0-DC4C-8F42-A24767D7DBD3}">
      <dgm:prSet phldrT="[Texto]"/>
      <dgm:spPr/>
      <dgm:t>
        <a:bodyPr/>
        <a:lstStyle/>
        <a:p>
          <a:r>
            <a:rPr lang="es-ES" dirty="0"/>
            <a:t>SECTOR SECUNDARIO: Industria, construcción, fuentes de energía.</a:t>
          </a:r>
        </a:p>
      </dgm:t>
    </dgm:pt>
    <dgm:pt modelId="{CB5059F1-DECE-E741-99C7-A59F745EFF0D}" type="parTrans" cxnId="{46A3BA4A-9C8F-8449-8B5E-B2C9D7B4A543}">
      <dgm:prSet/>
      <dgm:spPr/>
      <dgm:t>
        <a:bodyPr/>
        <a:lstStyle/>
        <a:p>
          <a:endParaRPr lang="es-ES"/>
        </a:p>
      </dgm:t>
    </dgm:pt>
    <dgm:pt modelId="{40254D64-0FE9-214D-B0ED-3B67FF1C3B17}" type="sibTrans" cxnId="{46A3BA4A-9C8F-8449-8B5E-B2C9D7B4A543}">
      <dgm:prSet/>
      <dgm:spPr/>
      <dgm:t>
        <a:bodyPr/>
        <a:lstStyle/>
        <a:p>
          <a:endParaRPr lang="es-ES"/>
        </a:p>
      </dgm:t>
    </dgm:pt>
    <dgm:pt modelId="{85B69673-8100-CA49-8BE4-FC2F78FD1307}">
      <dgm:prSet phldrT="[Texto]"/>
      <dgm:spPr/>
      <dgm:t>
        <a:bodyPr/>
        <a:lstStyle/>
        <a:p>
          <a:r>
            <a:rPr lang="es-ES" dirty="0"/>
            <a:t> SECTOR TERCIARIO: servicios</a:t>
          </a:r>
        </a:p>
      </dgm:t>
    </dgm:pt>
    <dgm:pt modelId="{683DCBAD-9288-2847-B968-DF8BD2589D7A}" type="parTrans" cxnId="{3629EAFF-A0A0-894C-A8DA-035FB342A989}">
      <dgm:prSet/>
      <dgm:spPr/>
      <dgm:t>
        <a:bodyPr/>
        <a:lstStyle/>
        <a:p>
          <a:endParaRPr lang="es-ES"/>
        </a:p>
      </dgm:t>
    </dgm:pt>
    <dgm:pt modelId="{2E0F993D-2FFB-774C-AC4C-F5C30A6E275F}" type="sibTrans" cxnId="{3629EAFF-A0A0-894C-A8DA-035FB342A989}">
      <dgm:prSet/>
      <dgm:spPr/>
      <dgm:t>
        <a:bodyPr/>
        <a:lstStyle/>
        <a:p>
          <a:endParaRPr lang="es-ES"/>
        </a:p>
      </dgm:t>
    </dgm:pt>
    <dgm:pt modelId="{F17ED580-1199-EA4E-9B64-17855E3C2FA6}" type="pres">
      <dgm:prSet presAssocID="{FEFC65FA-0519-B145-B9D8-B48BFC32475B}" presName="compositeShape" presStyleCnt="0">
        <dgm:presLayoutVars>
          <dgm:chMax val="7"/>
          <dgm:dir/>
          <dgm:resizeHandles val="exact"/>
        </dgm:presLayoutVars>
      </dgm:prSet>
      <dgm:spPr/>
    </dgm:pt>
    <dgm:pt modelId="{B730475E-C44E-074E-A91A-7D7D9C4ACFF6}" type="pres">
      <dgm:prSet presAssocID="{FEFC65FA-0519-B145-B9D8-B48BFC32475B}" presName="wedge1" presStyleLbl="node1" presStyleIdx="0" presStyleCnt="3"/>
      <dgm:spPr/>
    </dgm:pt>
    <dgm:pt modelId="{2F495B0F-AFB9-F04C-B138-4FBB99897451}" type="pres">
      <dgm:prSet presAssocID="{FEFC65FA-0519-B145-B9D8-B48BFC32475B}" presName="dummy1a" presStyleCnt="0"/>
      <dgm:spPr/>
    </dgm:pt>
    <dgm:pt modelId="{FFFEAF2E-0EEA-DD46-8414-F1ED7D9851E2}" type="pres">
      <dgm:prSet presAssocID="{FEFC65FA-0519-B145-B9D8-B48BFC32475B}" presName="dummy1b" presStyleCnt="0"/>
      <dgm:spPr/>
    </dgm:pt>
    <dgm:pt modelId="{B710243E-6309-374D-B956-EE4BC7EAED15}" type="pres">
      <dgm:prSet presAssocID="{FEFC65FA-0519-B145-B9D8-B48BFC32475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AD044D75-B53D-AF4C-8EB0-183E2DE34F08}" type="pres">
      <dgm:prSet presAssocID="{FEFC65FA-0519-B145-B9D8-B48BFC32475B}" presName="wedge2" presStyleLbl="node1" presStyleIdx="1" presStyleCnt="3"/>
      <dgm:spPr/>
    </dgm:pt>
    <dgm:pt modelId="{66873673-94B4-114F-A074-C934A7B833B6}" type="pres">
      <dgm:prSet presAssocID="{FEFC65FA-0519-B145-B9D8-B48BFC32475B}" presName="dummy2a" presStyleCnt="0"/>
      <dgm:spPr/>
    </dgm:pt>
    <dgm:pt modelId="{9C271991-DCBA-5E45-AF90-7E838B5C83AD}" type="pres">
      <dgm:prSet presAssocID="{FEFC65FA-0519-B145-B9D8-B48BFC32475B}" presName="dummy2b" presStyleCnt="0"/>
      <dgm:spPr/>
    </dgm:pt>
    <dgm:pt modelId="{F21102DA-9D5D-5E41-8276-049C33860748}" type="pres">
      <dgm:prSet presAssocID="{FEFC65FA-0519-B145-B9D8-B48BFC32475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ACD5CA44-FB9E-FC49-B7ED-DCE49AE6172E}" type="pres">
      <dgm:prSet presAssocID="{FEFC65FA-0519-B145-B9D8-B48BFC32475B}" presName="wedge3" presStyleLbl="node1" presStyleIdx="2" presStyleCnt="3"/>
      <dgm:spPr/>
    </dgm:pt>
    <dgm:pt modelId="{D194E0D9-6D2C-D947-95FB-419F43FAF4BA}" type="pres">
      <dgm:prSet presAssocID="{FEFC65FA-0519-B145-B9D8-B48BFC32475B}" presName="dummy3a" presStyleCnt="0"/>
      <dgm:spPr/>
    </dgm:pt>
    <dgm:pt modelId="{26665534-BED1-A94E-BF11-3594E28D98E8}" type="pres">
      <dgm:prSet presAssocID="{FEFC65FA-0519-B145-B9D8-B48BFC32475B}" presName="dummy3b" presStyleCnt="0"/>
      <dgm:spPr/>
    </dgm:pt>
    <dgm:pt modelId="{390F4381-DB47-D54C-8744-108EFAE025B2}" type="pres">
      <dgm:prSet presAssocID="{FEFC65FA-0519-B145-B9D8-B48BFC32475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AFD7F60D-280D-3348-8C94-3310097358B4}" type="pres">
      <dgm:prSet presAssocID="{A73BF769-3212-FB48-BEDC-5BF32169F938}" presName="arrowWedge1" presStyleLbl="fgSibTrans2D1" presStyleIdx="0" presStyleCnt="3"/>
      <dgm:spPr/>
    </dgm:pt>
    <dgm:pt modelId="{A5F1B52E-91B4-204A-8BAC-D5E0C8AF8E82}" type="pres">
      <dgm:prSet presAssocID="{40254D64-0FE9-214D-B0ED-3B67FF1C3B17}" presName="arrowWedge2" presStyleLbl="fgSibTrans2D1" presStyleIdx="1" presStyleCnt="3"/>
      <dgm:spPr/>
    </dgm:pt>
    <dgm:pt modelId="{C27A03BA-262F-1644-B553-42BC60527649}" type="pres">
      <dgm:prSet presAssocID="{2E0F993D-2FFB-774C-AC4C-F5C30A6E275F}" presName="arrowWedge3" presStyleLbl="fgSibTrans2D1" presStyleIdx="2" presStyleCnt="3"/>
      <dgm:spPr/>
    </dgm:pt>
  </dgm:ptLst>
  <dgm:cxnLst>
    <dgm:cxn modelId="{6C600E00-7F5F-0F44-AFC9-8533A1F72D38}" type="presOf" srcId="{B11C71A8-BF9C-0743-9F36-1096AB066F83}" destId="{B730475E-C44E-074E-A91A-7D7D9C4ACFF6}" srcOrd="0" destOrd="0" presId="urn:microsoft.com/office/officeart/2005/8/layout/cycle8"/>
    <dgm:cxn modelId="{5A4C8916-F708-A54F-A83D-D38FA07EA609}" type="presOf" srcId="{FEFC65FA-0519-B145-B9D8-B48BFC32475B}" destId="{F17ED580-1199-EA4E-9B64-17855E3C2FA6}" srcOrd="0" destOrd="0" presId="urn:microsoft.com/office/officeart/2005/8/layout/cycle8"/>
    <dgm:cxn modelId="{4E05B033-356D-6840-BBB8-EC652EF3FBA2}" type="presOf" srcId="{4114FBE2-96B0-DC4C-8F42-A24767D7DBD3}" destId="{F21102DA-9D5D-5E41-8276-049C33860748}" srcOrd="1" destOrd="0" presId="urn:microsoft.com/office/officeart/2005/8/layout/cycle8"/>
    <dgm:cxn modelId="{90FFE05C-8A64-0442-B0CB-FBAEC646CF79}" type="presOf" srcId="{B11C71A8-BF9C-0743-9F36-1096AB066F83}" destId="{B710243E-6309-374D-B956-EE4BC7EAED15}" srcOrd="1" destOrd="0" presId="urn:microsoft.com/office/officeart/2005/8/layout/cycle8"/>
    <dgm:cxn modelId="{DC06865E-B823-9842-B33D-6097B53EC394}" srcId="{FEFC65FA-0519-B145-B9D8-B48BFC32475B}" destId="{B11C71A8-BF9C-0743-9F36-1096AB066F83}" srcOrd="0" destOrd="0" parTransId="{F51DBA53-B1F3-294F-A333-68ACC7B77EDB}" sibTransId="{A73BF769-3212-FB48-BEDC-5BF32169F938}"/>
    <dgm:cxn modelId="{0B857C68-CCE0-6F49-8537-BB0B5507FBD4}" type="presOf" srcId="{4114FBE2-96B0-DC4C-8F42-A24767D7DBD3}" destId="{AD044D75-B53D-AF4C-8EB0-183E2DE34F08}" srcOrd="0" destOrd="0" presId="urn:microsoft.com/office/officeart/2005/8/layout/cycle8"/>
    <dgm:cxn modelId="{46A3BA4A-9C8F-8449-8B5E-B2C9D7B4A543}" srcId="{FEFC65FA-0519-B145-B9D8-B48BFC32475B}" destId="{4114FBE2-96B0-DC4C-8F42-A24767D7DBD3}" srcOrd="1" destOrd="0" parTransId="{CB5059F1-DECE-E741-99C7-A59F745EFF0D}" sibTransId="{40254D64-0FE9-214D-B0ED-3B67FF1C3B17}"/>
    <dgm:cxn modelId="{EFCFAF5A-5CFF-264D-991F-22413DEED597}" type="presOf" srcId="{85B69673-8100-CA49-8BE4-FC2F78FD1307}" destId="{ACD5CA44-FB9E-FC49-B7ED-DCE49AE6172E}" srcOrd="0" destOrd="0" presId="urn:microsoft.com/office/officeart/2005/8/layout/cycle8"/>
    <dgm:cxn modelId="{821FE15A-7308-754A-BF78-5F39891FBC15}" type="presOf" srcId="{85B69673-8100-CA49-8BE4-FC2F78FD1307}" destId="{390F4381-DB47-D54C-8744-108EFAE025B2}" srcOrd="1" destOrd="0" presId="urn:microsoft.com/office/officeart/2005/8/layout/cycle8"/>
    <dgm:cxn modelId="{3629EAFF-A0A0-894C-A8DA-035FB342A989}" srcId="{FEFC65FA-0519-B145-B9D8-B48BFC32475B}" destId="{85B69673-8100-CA49-8BE4-FC2F78FD1307}" srcOrd="2" destOrd="0" parTransId="{683DCBAD-9288-2847-B968-DF8BD2589D7A}" sibTransId="{2E0F993D-2FFB-774C-AC4C-F5C30A6E275F}"/>
    <dgm:cxn modelId="{B735BB78-ED3A-3E4B-ABA2-06BB13CA0EAD}" type="presParOf" srcId="{F17ED580-1199-EA4E-9B64-17855E3C2FA6}" destId="{B730475E-C44E-074E-A91A-7D7D9C4ACFF6}" srcOrd="0" destOrd="0" presId="urn:microsoft.com/office/officeart/2005/8/layout/cycle8"/>
    <dgm:cxn modelId="{92A64845-7990-C746-A4D9-28D6E3F3A82F}" type="presParOf" srcId="{F17ED580-1199-EA4E-9B64-17855E3C2FA6}" destId="{2F495B0F-AFB9-F04C-B138-4FBB99897451}" srcOrd="1" destOrd="0" presId="urn:microsoft.com/office/officeart/2005/8/layout/cycle8"/>
    <dgm:cxn modelId="{FE3C67F2-CE9A-0D40-A160-34605DCF4540}" type="presParOf" srcId="{F17ED580-1199-EA4E-9B64-17855E3C2FA6}" destId="{FFFEAF2E-0EEA-DD46-8414-F1ED7D9851E2}" srcOrd="2" destOrd="0" presId="urn:microsoft.com/office/officeart/2005/8/layout/cycle8"/>
    <dgm:cxn modelId="{E272CDDE-DF24-6F4E-9A91-FC8F6A5ED0E6}" type="presParOf" srcId="{F17ED580-1199-EA4E-9B64-17855E3C2FA6}" destId="{B710243E-6309-374D-B956-EE4BC7EAED15}" srcOrd="3" destOrd="0" presId="urn:microsoft.com/office/officeart/2005/8/layout/cycle8"/>
    <dgm:cxn modelId="{8844054E-7803-CA46-BA06-522AF1741070}" type="presParOf" srcId="{F17ED580-1199-EA4E-9B64-17855E3C2FA6}" destId="{AD044D75-B53D-AF4C-8EB0-183E2DE34F08}" srcOrd="4" destOrd="0" presId="urn:microsoft.com/office/officeart/2005/8/layout/cycle8"/>
    <dgm:cxn modelId="{B818059E-60DA-9A4F-B17F-9D9C2FAF5D99}" type="presParOf" srcId="{F17ED580-1199-EA4E-9B64-17855E3C2FA6}" destId="{66873673-94B4-114F-A074-C934A7B833B6}" srcOrd="5" destOrd="0" presId="urn:microsoft.com/office/officeart/2005/8/layout/cycle8"/>
    <dgm:cxn modelId="{926B58FC-52B7-BB4A-A1BD-335EEDAC46FF}" type="presParOf" srcId="{F17ED580-1199-EA4E-9B64-17855E3C2FA6}" destId="{9C271991-DCBA-5E45-AF90-7E838B5C83AD}" srcOrd="6" destOrd="0" presId="urn:microsoft.com/office/officeart/2005/8/layout/cycle8"/>
    <dgm:cxn modelId="{C650B74C-4119-FF45-9D60-216E092AF250}" type="presParOf" srcId="{F17ED580-1199-EA4E-9B64-17855E3C2FA6}" destId="{F21102DA-9D5D-5E41-8276-049C33860748}" srcOrd="7" destOrd="0" presId="urn:microsoft.com/office/officeart/2005/8/layout/cycle8"/>
    <dgm:cxn modelId="{24B37246-B5CA-5D4E-B552-F2BAFEDD173A}" type="presParOf" srcId="{F17ED580-1199-EA4E-9B64-17855E3C2FA6}" destId="{ACD5CA44-FB9E-FC49-B7ED-DCE49AE6172E}" srcOrd="8" destOrd="0" presId="urn:microsoft.com/office/officeart/2005/8/layout/cycle8"/>
    <dgm:cxn modelId="{75A7B99A-8BB3-DB46-B438-9FE404715F30}" type="presParOf" srcId="{F17ED580-1199-EA4E-9B64-17855E3C2FA6}" destId="{D194E0D9-6D2C-D947-95FB-419F43FAF4BA}" srcOrd="9" destOrd="0" presId="urn:microsoft.com/office/officeart/2005/8/layout/cycle8"/>
    <dgm:cxn modelId="{0284473A-2234-5441-8B5F-1D4B06CD995F}" type="presParOf" srcId="{F17ED580-1199-EA4E-9B64-17855E3C2FA6}" destId="{26665534-BED1-A94E-BF11-3594E28D98E8}" srcOrd="10" destOrd="0" presId="urn:microsoft.com/office/officeart/2005/8/layout/cycle8"/>
    <dgm:cxn modelId="{370C8963-2E55-6141-9A22-F7A39EAD1B50}" type="presParOf" srcId="{F17ED580-1199-EA4E-9B64-17855E3C2FA6}" destId="{390F4381-DB47-D54C-8744-108EFAE025B2}" srcOrd="11" destOrd="0" presId="urn:microsoft.com/office/officeart/2005/8/layout/cycle8"/>
    <dgm:cxn modelId="{8FB51F66-CF01-C14A-88B4-0CC803349681}" type="presParOf" srcId="{F17ED580-1199-EA4E-9B64-17855E3C2FA6}" destId="{AFD7F60D-280D-3348-8C94-3310097358B4}" srcOrd="12" destOrd="0" presId="urn:microsoft.com/office/officeart/2005/8/layout/cycle8"/>
    <dgm:cxn modelId="{9D9B3678-FF74-FF4A-8E30-E79D61DE8A9F}" type="presParOf" srcId="{F17ED580-1199-EA4E-9B64-17855E3C2FA6}" destId="{A5F1B52E-91B4-204A-8BAC-D5E0C8AF8E82}" srcOrd="13" destOrd="0" presId="urn:microsoft.com/office/officeart/2005/8/layout/cycle8"/>
    <dgm:cxn modelId="{6FE64EB9-6ED0-AD46-B689-F3885889D997}" type="presParOf" srcId="{F17ED580-1199-EA4E-9B64-17855E3C2FA6}" destId="{C27A03BA-262F-1644-B553-42BC60527649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770D68-FCF0-F747-A28B-8EA093ECA04C}" type="doc">
      <dgm:prSet loTypeId="urn:microsoft.com/office/officeart/2008/layout/TitledPictureBlock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FC97D97-E9C4-A14B-8DC6-8114B5BB74F6}">
      <dgm:prSet phldrT="[Texto]"/>
      <dgm:spPr/>
      <dgm:t>
        <a:bodyPr/>
        <a:lstStyle/>
        <a:p>
          <a:r>
            <a:rPr lang="es-ES" b="1" dirty="0"/>
            <a:t>ECONOMÍA DE SUSBISTENCIA</a:t>
          </a:r>
        </a:p>
      </dgm:t>
    </dgm:pt>
    <dgm:pt modelId="{FFCDC8D6-4BB5-0741-8F1A-F229DDAAA04C}" type="parTrans" cxnId="{318153ED-D12C-3B46-B4E0-2AE46E17F670}">
      <dgm:prSet/>
      <dgm:spPr/>
      <dgm:t>
        <a:bodyPr/>
        <a:lstStyle/>
        <a:p>
          <a:endParaRPr lang="es-ES"/>
        </a:p>
      </dgm:t>
    </dgm:pt>
    <dgm:pt modelId="{EB54505E-F6A4-D647-8D8F-65F969A7098E}" type="sibTrans" cxnId="{318153ED-D12C-3B46-B4E0-2AE46E17F670}">
      <dgm:prSet/>
      <dgm:spPr/>
      <dgm:t>
        <a:bodyPr/>
        <a:lstStyle/>
        <a:p>
          <a:endParaRPr lang="es-ES"/>
        </a:p>
      </dgm:t>
    </dgm:pt>
    <dgm:pt modelId="{6E2A1E61-EA53-F14B-A719-B55A51900EC0}">
      <dgm:prSet phldrT="[Texto]"/>
      <dgm:spPr/>
      <dgm:t>
        <a:bodyPr/>
        <a:lstStyle/>
        <a:p>
          <a:r>
            <a:rPr lang="es-ES" b="1" dirty="0"/>
            <a:t>SE PRODUCE SOLO LO QUE SE CONSUME</a:t>
          </a:r>
        </a:p>
      </dgm:t>
    </dgm:pt>
    <dgm:pt modelId="{BB2D11EF-AE05-8545-A65D-31DE95220EA6}" type="parTrans" cxnId="{5515D866-15BA-5E4D-A623-B04509B49DA0}">
      <dgm:prSet/>
      <dgm:spPr/>
      <dgm:t>
        <a:bodyPr/>
        <a:lstStyle/>
        <a:p>
          <a:endParaRPr lang="es-ES"/>
        </a:p>
      </dgm:t>
    </dgm:pt>
    <dgm:pt modelId="{F3D9262E-4BDF-5B4E-AE46-714391E531D9}" type="sibTrans" cxnId="{5515D866-15BA-5E4D-A623-B04509B49DA0}">
      <dgm:prSet/>
      <dgm:spPr/>
      <dgm:t>
        <a:bodyPr/>
        <a:lstStyle/>
        <a:p>
          <a:endParaRPr lang="es-ES"/>
        </a:p>
      </dgm:t>
    </dgm:pt>
    <dgm:pt modelId="{7ACC5D4F-7687-7B49-BBC2-B1777E34247B}">
      <dgm:prSet phldrT="[Texto]" custT="1"/>
      <dgm:spPr/>
      <dgm:t>
        <a:bodyPr/>
        <a:lstStyle/>
        <a:p>
          <a:r>
            <a:rPr lang="es-ES" sz="900" b="1" dirty="0"/>
            <a:t>LIBRE COMPETENICA</a:t>
          </a:r>
        </a:p>
      </dgm:t>
    </dgm:pt>
    <dgm:pt modelId="{AAD774D2-E8E3-8E41-A001-F948E4FFCB2F}" type="parTrans" cxnId="{171EA1DC-D88A-D34B-A102-0D88B05FF142}">
      <dgm:prSet/>
      <dgm:spPr/>
      <dgm:t>
        <a:bodyPr/>
        <a:lstStyle/>
        <a:p>
          <a:endParaRPr lang="es-ES"/>
        </a:p>
      </dgm:t>
    </dgm:pt>
    <dgm:pt modelId="{91666874-79D5-D346-92A0-2E41C89F34AA}" type="sibTrans" cxnId="{171EA1DC-D88A-D34B-A102-0D88B05FF142}">
      <dgm:prSet/>
      <dgm:spPr/>
      <dgm:t>
        <a:bodyPr/>
        <a:lstStyle/>
        <a:p>
          <a:endParaRPr lang="es-ES"/>
        </a:p>
      </dgm:t>
    </dgm:pt>
    <dgm:pt modelId="{8F1A1388-CA50-B947-9BBC-3CD3BCD1C7A5}">
      <dgm:prSet phldrT="[Texto]" custT="1"/>
      <dgm:spPr/>
      <dgm:t>
        <a:bodyPr/>
        <a:lstStyle/>
        <a:p>
          <a:pPr algn="just"/>
          <a:r>
            <a:rPr lang="es-ES" sz="900" b="1" dirty="0"/>
            <a:t>EL ESTADO CONTROLA LOS MEDIOS DE PRODUCCIÓN</a:t>
          </a:r>
        </a:p>
      </dgm:t>
    </dgm:pt>
    <dgm:pt modelId="{9CA6F40D-2713-BD49-A966-7671459A47BB}" type="parTrans" cxnId="{5FB973CA-0AA4-8E46-8F59-120019F63E18}">
      <dgm:prSet/>
      <dgm:spPr/>
      <dgm:t>
        <a:bodyPr/>
        <a:lstStyle/>
        <a:p>
          <a:endParaRPr lang="es-ES"/>
        </a:p>
      </dgm:t>
    </dgm:pt>
    <dgm:pt modelId="{51A4A4F3-500C-FB40-9956-C925D9A5987F}" type="sibTrans" cxnId="{5FB973CA-0AA4-8E46-8F59-120019F63E18}">
      <dgm:prSet/>
      <dgm:spPr/>
      <dgm:t>
        <a:bodyPr/>
        <a:lstStyle/>
        <a:p>
          <a:endParaRPr lang="es-ES"/>
        </a:p>
      </dgm:t>
    </dgm:pt>
    <dgm:pt modelId="{17664F75-694F-884C-AC6C-1C1C40488F32}">
      <dgm:prSet phldrT="[Texto]" custT="1"/>
      <dgm:spPr/>
      <dgm:t>
        <a:bodyPr/>
        <a:lstStyle/>
        <a:p>
          <a:r>
            <a:rPr lang="es-ES" sz="900" b="1" dirty="0"/>
            <a:t>LIBERTAD DE MERCADO</a:t>
          </a:r>
        </a:p>
      </dgm:t>
    </dgm:pt>
    <dgm:pt modelId="{E49D3501-28C4-0C44-9723-4A1455FD4EBC}" type="parTrans" cxnId="{74C2A941-0C86-BC49-A005-D211D0BFAB06}">
      <dgm:prSet/>
      <dgm:spPr/>
      <dgm:t>
        <a:bodyPr/>
        <a:lstStyle/>
        <a:p>
          <a:endParaRPr lang="es-ES"/>
        </a:p>
      </dgm:t>
    </dgm:pt>
    <dgm:pt modelId="{40893980-C717-7046-91F9-C4E247C0FE32}" type="sibTrans" cxnId="{74C2A941-0C86-BC49-A005-D211D0BFAB06}">
      <dgm:prSet/>
      <dgm:spPr/>
      <dgm:t>
        <a:bodyPr/>
        <a:lstStyle/>
        <a:p>
          <a:endParaRPr lang="es-ES"/>
        </a:p>
      </dgm:t>
    </dgm:pt>
    <dgm:pt modelId="{41AC194C-07A8-564F-A043-86E02381C623}">
      <dgm:prSet phldrT="[Texto]" custT="1"/>
      <dgm:spPr/>
      <dgm:t>
        <a:bodyPr/>
        <a:lstStyle/>
        <a:p>
          <a:r>
            <a:rPr lang="es-ES" sz="900" b="1" dirty="0"/>
            <a:t>LEY DE LA OFERTA Y LA DEMANDA</a:t>
          </a:r>
        </a:p>
      </dgm:t>
    </dgm:pt>
    <dgm:pt modelId="{1C1D36A5-85D8-7640-9DEB-BBE475F3CCEA}" type="parTrans" cxnId="{95116CBC-0CA9-814D-8933-27E11D208F3D}">
      <dgm:prSet/>
      <dgm:spPr/>
      <dgm:t>
        <a:bodyPr/>
        <a:lstStyle/>
        <a:p>
          <a:endParaRPr lang="es-ES"/>
        </a:p>
      </dgm:t>
    </dgm:pt>
    <dgm:pt modelId="{04BC563A-CE5F-5D48-9C51-BD02DEA68419}" type="sibTrans" cxnId="{95116CBC-0CA9-814D-8933-27E11D208F3D}">
      <dgm:prSet/>
      <dgm:spPr/>
      <dgm:t>
        <a:bodyPr/>
        <a:lstStyle/>
        <a:p>
          <a:endParaRPr lang="es-ES"/>
        </a:p>
      </dgm:t>
    </dgm:pt>
    <dgm:pt modelId="{3043C253-0B15-D749-832C-12BC3BA1296C}">
      <dgm:prSet phldrT="[Texto]" custT="1"/>
      <dgm:spPr/>
      <dgm:t>
        <a:bodyPr/>
        <a:lstStyle/>
        <a:p>
          <a:r>
            <a:rPr lang="es-ES" sz="900" b="1" dirty="0"/>
            <a:t>PROPIEDAD PRIVADA</a:t>
          </a:r>
        </a:p>
      </dgm:t>
    </dgm:pt>
    <dgm:pt modelId="{8C56E11D-F94B-E044-9C30-C07A93B1257A}" type="parTrans" cxnId="{7B22C620-6EDE-FB45-8E18-50C209E3FC13}">
      <dgm:prSet/>
      <dgm:spPr/>
      <dgm:t>
        <a:bodyPr/>
        <a:lstStyle/>
        <a:p>
          <a:endParaRPr lang="es-ES"/>
        </a:p>
      </dgm:t>
    </dgm:pt>
    <dgm:pt modelId="{FD5C37C5-74BF-7B49-8892-1D26E8D24870}" type="sibTrans" cxnId="{7B22C620-6EDE-FB45-8E18-50C209E3FC13}">
      <dgm:prSet/>
      <dgm:spPr/>
      <dgm:t>
        <a:bodyPr/>
        <a:lstStyle/>
        <a:p>
          <a:endParaRPr lang="es-ES"/>
        </a:p>
      </dgm:t>
    </dgm:pt>
    <dgm:pt modelId="{DEA3F354-A6BE-2742-940B-9CF1ADA52F74}">
      <dgm:prSet phldrT="[Texto]" custT="1"/>
      <dgm:spPr/>
      <dgm:t>
        <a:bodyPr/>
        <a:lstStyle/>
        <a:p>
          <a:pPr algn="just"/>
          <a:r>
            <a:rPr lang="es-ES" sz="900" b="1" dirty="0"/>
            <a:t>NO EXISTE LA PROPIEDAD PRIVADA</a:t>
          </a:r>
        </a:p>
      </dgm:t>
    </dgm:pt>
    <dgm:pt modelId="{7531CB47-6F50-CD4E-875E-D1D24DDB2698}" type="parTrans" cxnId="{0303B8E4-781F-8D49-8517-9FF3BAA97BBA}">
      <dgm:prSet/>
      <dgm:spPr/>
      <dgm:t>
        <a:bodyPr/>
        <a:lstStyle/>
        <a:p>
          <a:endParaRPr lang="es-ES"/>
        </a:p>
      </dgm:t>
    </dgm:pt>
    <dgm:pt modelId="{80A0839E-A668-2E4F-987B-639C10A0C6CF}" type="sibTrans" cxnId="{0303B8E4-781F-8D49-8517-9FF3BAA97BBA}">
      <dgm:prSet/>
      <dgm:spPr/>
      <dgm:t>
        <a:bodyPr/>
        <a:lstStyle/>
        <a:p>
          <a:endParaRPr lang="es-ES"/>
        </a:p>
      </dgm:t>
    </dgm:pt>
    <dgm:pt modelId="{95BBDA3A-4232-B449-B940-43B8675B51E1}">
      <dgm:prSet phldrT="[Texto]"/>
      <dgm:spPr/>
      <dgm:t>
        <a:bodyPr/>
        <a:lstStyle/>
        <a:p>
          <a:r>
            <a:rPr lang="es-ES" b="1" dirty="0"/>
            <a:t> ECONOMÍA PLANIFICADA</a:t>
          </a:r>
        </a:p>
      </dgm:t>
    </dgm:pt>
    <dgm:pt modelId="{32946314-D473-A446-A8C8-85719E739B31}" type="sibTrans" cxnId="{23C82B37-CA3B-BE46-B718-3666E15C2A92}">
      <dgm:prSet/>
      <dgm:spPr/>
      <dgm:t>
        <a:bodyPr/>
        <a:lstStyle/>
        <a:p>
          <a:endParaRPr lang="es-ES"/>
        </a:p>
      </dgm:t>
    </dgm:pt>
    <dgm:pt modelId="{6309B63C-5713-3C43-92B7-2921336BC677}" type="parTrans" cxnId="{23C82B37-CA3B-BE46-B718-3666E15C2A92}">
      <dgm:prSet/>
      <dgm:spPr/>
      <dgm:t>
        <a:bodyPr/>
        <a:lstStyle/>
        <a:p>
          <a:endParaRPr lang="es-ES"/>
        </a:p>
      </dgm:t>
    </dgm:pt>
    <dgm:pt modelId="{2F71B3BB-3356-1449-86AF-1FBB15BE23DC}">
      <dgm:prSet phldrT="[Texto]"/>
      <dgm:spPr/>
      <dgm:t>
        <a:bodyPr/>
        <a:lstStyle/>
        <a:p>
          <a:r>
            <a:rPr lang="es-ES" b="1" dirty="0"/>
            <a:t>SISTEMA</a:t>
          </a:r>
          <a:r>
            <a:rPr lang="es-ES" b="1" baseline="0" dirty="0"/>
            <a:t> CAPITALISTA</a:t>
          </a:r>
          <a:endParaRPr lang="es-ES" b="1" dirty="0"/>
        </a:p>
      </dgm:t>
    </dgm:pt>
    <dgm:pt modelId="{DE0FB02E-4986-F740-8F95-32A86AD3ACBD}" type="sibTrans" cxnId="{84106FD2-6435-5242-B06F-1E5A3EDC0087}">
      <dgm:prSet/>
      <dgm:spPr/>
      <dgm:t>
        <a:bodyPr/>
        <a:lstStyle/>
        <a:p>
          <a:endParaRPr lang="es-ES"/>
        </a:p>
      </dgm:t>
    </dgm:pt>
    <dgm:pt modelId="{9A9A9323-79CA-F349-B4F4-0E5427C31DF7}" type="parTrans" cxnId="{84106FD2-6435-5242-B06F-1E5A3EDC0087}">
      <dgm:prSet/>
      <dgm:spPr/>
      <dgm:t>
        <a:bodyPr/>
        <a:lstStyle/>
        <a:p>
          <a:endParaRPr lang="es-ES"/>
        </a:p>
      </dgm:t>
    </dgm:pt>
    <dgm:pt modelId="{C0510620-9866-4EAD-A2CB-5850D5B8DE8F}">
      <dgm:prSet phldrT="[Texto]" custT="1"/>
      <dgm:spPr/>
      <dgm:t>
        <a:bodyPr/>
        <a:lstStyle/>
        <a:p>
          <a:pPr algn="just"/>
          <a:r>
            <a:rPr lang="es-ES" sz="900" b="1" dirty="0"/>
            <a:t>COMUNISMO</a:t>
          </a:r>
        </a:p>
      </dgm:t>
    </dgm:pt>
    <dgm:pt modelId="{39439F73-A745-47B7-9D7F-52875AC1040D}" type="parTrans" cxnId="{CC30C7EF-D439-4016-9AC7-CEEDB895D83E}">
      <dgm:prSet/>
      <dgm:spPr/>
      <dgm:t>
        <a:bodyPr/>
        <a:lstStyle/>
        <a:p>
          <a:endParaRPr lang="es-ES"/>
        </a:p>
      </dgm:t>
    </dgm:pt>
    <dgm:pt modelId="{04DE1ED1-88E6-406C-964F-B7B574B36C72}" type="sibTrans" cxnId="{CC30C7EF-D439-4016-9AC7-CEEDB895D83E}">
      <dgm:prSet/>
      <dgm:spPr/>
      <dgm:t>
        <a:bodyPr/>
        <a:lstStyle/>
        <a:p>
          <a:endParaRPr lang="es-ES"/>
        </a:p>
      </dgm:t>
    </dgm:pt>
    <dgm:pt modelId="{8E1ADCD5-C44B-44E3-B3F4-C05EBD834352}">
      <dgm:prSet phldrT="[Texto]" custT="1"/>
      <dgm:spPr/>
      <dgm:t>
        <a:bodyPr/>
        <a:lstStyle/>
        <a:p>
          <a:pPr algn="just"/>
          <a:r>
            <a:rPr lang="es-ES" sz="900" b="1" dirty="0"/>
            <a:t>EL ESTADO FIJA LOS PRECIOS</a:t>
          </a:r>
        </a:p>
      </dgm:t>
    </dgm:pt>
    <dgm:pt modelId="{CD975E22-4DE3-4A45-9CF6-1DD050D9F77C}" type="parTrans" cxnId="{53EEAA5F-2AA6-459C-BAF6-7E04BFB1D982}">
      <dgm:prSet/>
      <dgm:spPr/>
      <dgm:t>
        <a:bodyPr/>
        <a:lstStyle/>
        <a:p>
          <a:endParaRPr lang="es-ES"/>
        </a:p>
      </dgm:t>
    </dgm:pt>
    <dgm:pt modelId="{F290DD91-83AF-48E2-96BE-BBD76568FA7D}" type="sibTrans" cxnId="{53EEAA5F-2AA6-459C-BAF6-7E04BFB1D982}">
      <dgm:prSet/>
      <dgm:spPr/>
      <dgm:t>
        <a:bodyPr/>
        <a:lstStyle/>
        <a:p>
          <a:endParaRPr lang="es-ES"/>
        </a:p>
      </dgm:t>
    </dgm:pt>
    <dgm:pt modelId="{0B8B47C0-8808-324B-A918-3D844B3D953C}" type="pres">
      <dgm:prSet presAssocID="{56770D68-FCF0-F747-A28B-8EA093ECA04C}" presName="rootNode" presStyleCnt="0">
        <dgm:presLayoutVars>
          <dgm:chMax/>
          <dgm:chPref/>
          <dgm:dir/>
          <dgm:animLvl val="lvl"/>
        </dgm:presLayoutVars>
      </dgm:prSet>
      <dgm:spPr/>
    </dgm:pt>
    <dgm:pt modelId="{8F7831A9-43B2-6140-AC11-A5EBF85499DC}" type="pres">
      <dgm:prSet presAssocID="{2FC97D97-E9C4-A14B-8DC6-8114B5BB74F6}" presName="composite" presStyleCnt="0"/>
      <dgm:spPr/>
    </dgm:pt>
    <dgm:pt modelId="{36EBA8E8-363B-FC49-9B10-29A787EB24F4}" type="pres">
      <dgm:prSet presAssocID="{2FC97D97-E9C4-A14B-8DC6-8114B5BB74F6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C32CA2BB-4E52-5B43-996B-3BDE67D9EC16}" type="pres">
      <dgm:prSet presAssocID="{2FC97D97-E9C4-A14B-8DC6-8114B5BB74F6}" presName="Image" presStyleLbl="b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BEABC4E-DB33-EC41-9559-3E348C53C6E4}" type="pres">
      <dgm:prSet presAssocID="{2FC97D97-E9C4-A14B-8DC6-8114B5BB74F6}" presName="ChildText" presStyleLbl="fgAcc1" presStyleIdx="0" presStyleCnt="3">
        <dgm:presLayoutVars>
          <dgm:chMax val="0"/>
          <dgm:chPref val="0"/>
          <dgm:bulletEnabled val="1"/>
        </dgm:presLayoutVars>
      </dgm:prSet>
      <dgm:spPr/>
    </dgm:pt>
    <dgm:pt modelId="{D5C5F71F-1526-C245-BF83-6B281CAD4D46}" type="pres">
      <dgm:prSet presAssocID="{EB54505E-F6A4-D647-8D8F-65F969A7098E}" presName="sibTrans" presStyleCnt="0"/>
      <dgm:spPr/>
    </dgm:pt>
    <dgm:pt modelId="{7F770BCD-3A3C-2749-BB6F-4A39B0AF6355}" type="pres">
      <dgm:prSet presAssocID="{2F71B3BB-3356-1449-86AF-1FBB15BE23DC}" presName="composite" presStyleCnt="0"/>
      <dgm:spPr/>
    </dgm:pt>
    <dgm:pt modelId="{0CBE7A51-619A-AE4C-9867-443C47482E1A}" type="pres">
      <dgm:prSet presAssocID="{2F71B3BB-3356-1449-86AF-1FBB15BE23DC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E2B4FC2C-0656-F14C-BEC5-A0FE51105EB9}" type="pres">
      <dgm:prSet presAssocID="{2F71B3BB-3356-1449-86AF-1FBB15BE23DC}" presName="Image" presStyleLbl="b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993C3CD-3566-0F4D-807E-9B23E0707451}" type="pres">
      <dgm:prSet presAssocID="{2F71B3BB-3356-1449-86AF-1FBB15BE23DC}" presName="ChildText" presStyleLbl="fgAcc1" presStyleIdx="1" presStyleCnt="3" custScaleX="192017">
        <dgm:presLayoutVars>
          <dgm:chMax val="0"/>
          <dgm:chPref val="0"/>
          <dgm:bulletEnabled val="1"/>
        </dgm:presLayoutVars>
      </dgm:prSet>
      <dgm:spPr/>
    </dgm:pt>
    <dgm:pt modelId="{FEB10AA3-41AF-8048-9154-7398A9FC70BB}" type="pres">
      <dgm:prSet presAssocID="{DE0FB02E-4986-F740-8F95-32A86AD3ACBD}" presName="sibTrans" presStyleCnt="0"/>
      <dgm:spPr/>
    </dgm:pt>
    <dgm:pt modelId="{AEE5FCDE-C218-BA46-A499-91E683F26A56}" type="pres">
      <dgm:prSet presAssocID="{95BBDA3A-4232-B449-B940-43B8675B51E1}" presName="composite" presStyleCnt="0"/>
      <dgm:spPr/>
    </dgm:pt>
    <dgm:pt modelId="{B94C2CA0-F0C5-F949-B58D-1266289F09C8}" type="pres">
      <dgm:prSet presAssocID="{95BBDA3A-4232-B449-B940-43B8675B51E1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F64E2E17-B141-BB48-92DB-B80271DC5306}" type="pres">
      <dgm:prSet presAssocID="{95BBDA3A-4232-B449-B940-43B8675B51E1}" presName="Image" presStyleLbl="bgImgPlace1" presStyleIdx="2" presStyleCnt="3" custLinFactNeighborX="-261" custLinFactNeighborY="-2101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40F7F893-5D00-2E4C-9BB9-A5C58B8FD35D}" type="pres">
      <dgm:prSet presAssocID="{95BBDA3A-4232-B449-B940-43B8675B51E1}" presName="ChildText" presStyleLbl="fgAcc1" presStyleIdx="2" presStyleCnt="3" custScaleX="218949" custScaleY="99968">
        <dgm:presLayoutVars>
          <dgm:chMax val="0"/>
          <dgm:chPref val="0"/>
          <dgm:bulletEnabled val="1"/>
        </dgm:presLayoutVars>
      </dgm:prSet>
      <dgm:spPr/>
    </dgm:pt>
  </dgm:ptLst>
  <dgm:cxnLst>
    <dgm:cxn modelId="{68E36201-EB6B-6B46-B7CC-38A69E3A815D}" type="presOf" srcId="{2FC97D97-E9C4-A14B-8DC6-8114B5BB74F6}" destId="{36EBA8E8-363B-FC49-9B10-29A787EB24F4}" srcOrd="0" destOrd="0" presId="urn:microsoft.com/office/officeart/2008/layout/TitledPictureBlocks"/>
    <dgm:cxn modelId="{7F57AD10-3A88-CC44-B216-7DE8BDB549FB}" type="presOf" srcId="{3043C253-0B15-D749-832C-12BC3BA1296C}" destId="{C993C3CD-3566-0F4D-807E-9B23E0707451}" srcOrd="0" destOrd="3" presId="urn:microsoft.com/office/officeart/2008/layout/TitledPictureBlocks"/>
    <dgm:cxn modelId="{7B22C620-6EDE-FB45-8E18-50C209E3FC13}" srcId="{2F71B3BB-3356-1449-86AF-1FBB15BE23DC}" destId="{3043C253-0B15-D749-832C-12BC3BA1296C}" srcOrd="3" destOrd="0" parTransId="{8C56E11D-F94B-E044-9C30-C07A93B1257A}" sibTransId="{FD5C37C5-74BF-7B49-8892-1D26E8D24870}"/>
    <dgm:cxn modelId="{23C82B37-CA3B-BE46-B718-3666E15C2A92}" srcId="{56770D68-FCF0-F747-A28B-8EA093ECA04C}" destId="{95BBDA3A-4232-B449-B940-43B8675B51E1}" srcOrd="2" destOrd="0" parTransId="{6309B63C-5713-3C43-92B7-2921336BC677}" sibTransId="{32946314-D473-A446-A8C8-85719E739B31}"/>
    <dgm:cxn modelId="{DB10353D-4D0E-4656-BE9F-BE5C7E59D5A7}" type="presOf" srcId="{8E1ADCD5-C44B-44E3-B3F4-C05EBD834352}" destId="{40F7F893-5D00-2E4C-9BB9-A5C58B8FD35D}" srcOrd="0" destOrd="1" presId="urn:microsoft.com/office/officeart/2008/layout/TitledPictureBlocks"/>
    <dgm:cxn modelId="{53EEAA5F-2AA6-459C-BAF6-7E04BFB1D982}" srcId="{95BBDA3A-4232-B449-B940-43B8675B51E1}" destId="{8E1ADCD5-C44B-44E3-B3F4-C05EBD834352}" srcOrd="1" destOrd="0" parTransId="{CD975E22-4DE3-4A45-9CF6-1DD050D9F77C}" sibTransId="{F290DD91-83AF-48E2-96BE-BBD76568FA7D}"/>
    <dgm:cxn modelId="{74C2A941-0C86-BC49-A005-D211D0BFAB06}" srcId="{2F71B3BB-3356-1449-86AF-1FBB15BE23DC}" destId="{17664F75-694F-884C-AC6C-1C1C40488F32}" srcOrd="1" destOrd="0" parTransId="{E49D3501-28C4-0C44-9723-4A1455FD4EBC}" sibTransId="{40893980-C717-7046-91F9-C4E247C0FE32}"/>
    <dgm:cxn modelId="{1F130346-F739-7146-80C6-78A96B1BE9DB}" type="presOf" srcId="{56770D68-FCF0-F747-A28B-8EA093ECA04C}" destId="{0B8B47C0-8808-324B-A918-3D844B3D953C}" srcOrd="0" destOrd="0" presId="urn:microsoft.com/office/officeart/2008/layout/TitledPictureBlocks"/>
    <dgm:cxn modelId="{5515D866-15BA-5E4D-A623-B04509B49DA0}" srcId="{2FC97D97-E9C4-A14B-8DC6-8114B5BB74F6}" destId="{6E2A1E61-EA53-F14B-A719-B55A51900EC0}" srcOrd="0" destOrd="0" parTransId="{BB2D11EF-AE05-8545-A65D-31DE95220EA6}" sibTransId="{F3D9262E-4BDF-5B4E-AE46-714391E531D9}"/>
    <dgm:cxn modelId="{BC64DA52-1FD1-FD45-BF5C-4A738F84D4F8}" type="presOf" srcId="{7ACC5D4F-7687-7B49-BBC2-B1777E34247B}" destId="{C993C3CD-3566-0F4D-807E-9B23E0707451}" srcOrd="0" destOrd="0" presId="urn:microsoft.com/office/officeart/2008/layout/TitledPictureBlocks"/>
    <dgm:cxn modelId="{5E70FE7E-F2EB-5E43-A644-FE64BF9B4431}" type="presOf" srcId="{8F1A1388-CA50-B947-9BBC-3CD3BCD1C7A5}" destId="{40F7F893-5D00-2E4C-9BB9-A5C58B8FD35D}" srcOrd="0" destOrd="0" presId="urn:microsoft.com/office/officeart/2008/layout/TitledPictureBlocks"/>
    <dgm:cxn modelId="{68DF5288-B68D-2045-83BB-56E28B13E93A}" type="presOf" srcId="{6E2A1E61-EA53-F14B-A719-B55A51900EC0}" destId="{FBEABC4E-DB33-EC41-9559-3E348C53C6E4}" srcOrd="0" destOrd="0" presId="urn:microsoft.com/office/officeart/2008/layout/TitledPictureBlocks"/>
    <dgm:cxn modelId="{5082C18E-41E8-524F-AB56-3B3694AAEDD4}" type="presOf" srcId="{17664F75-694F-884C-AC6C-1C1C40488F32}" destId="{C993C3CD-3566-0F4D-807E-9B23E0707451}" srcOrd="0" destOrd="1" presId="urn:microsoft.com/office/officeart/2008/layout/TitledPictureBlocks"/>
    <dgm:cxn modelId="{E2081692-9ACC-43DF-9009-C5B23788E7AF}" type="presOf" srcId="{C0510620-9866-4EAD-A2CB-5850D5B8DE8F}" destId="{40F7F893-5D00-2E4C-9BB9-A5C58B8FD35D}" srcOrd="0" destOrd="3" presId="urn:microsoft.com/office/officeart/2008/layout/TitledPictureBlocks"/>
    <dgm:cxn modelId="{95116CBC-0CA9-814D-8933-27E11D208F3D}" srcId="{2F71B3BB-3356-1449-86AF-1FBB15BE23DC}" destId="{41AC194C-07A8-564F-A043-86E02381C623}" srcOrd="2" destOrd="0" parTransId="{1C1D36A5-85D8-7640-9DEB-BBE475F3CCEA}" sibTransId="{04BC563A-CE5F-5D48-9C51-BD02DEA68419}"/>
    <dgm:cxn modelId="{9DBFEFC1-98CA-3440-9F7F-16AB2B48D754}" type="presOf" srcId="{95BBDA3A-4232-B449-B940-43B8675B51E1}" destId="{B94C2CA0-F0C5-F949-B58D-1266289F09C8}" srcOrd="0" destOrd="0" presId="urn:microsoft.com/office/officeart/2008/layout/TitledPictureBlocks"/>
    <dgm:cxn modelId="{5FB973CA-0AA4-8E46-8F59-120019F63E18}" srcId="{95BBDA3A-4232-B449-B940-43B8675B51E1}" destId="{8F1A1388-CA50-B947-9BBC-3CD3BCD1C7A5}" srcOrd="0" destOrd="0" parTransId="{9CA6F40D-2713-BD49-A966-7671459A47BB}" sibTransId="{51A4A4F3-500C-FB40-9956-C925D9A5987F}"/>
    <dgm:cxn modelId="{E048E3CB-BD32-9642-B539-0E31F21AB4F7}" type="presOf" srcId="{2F71B3BB-3356-1449-86AF-1FBB15BE23DC}" destId="{0CBE7A51-619A-AE4C-9867-443C47482E1A}" srcOrd="0" destOrd="0" presId="urn:microsoft.com/office/officeart/2008/layout/TitledPictureBlocks"/>
    <dgm:cxn modelId="{84106FD2-6435-5242-B06F-1E5A3EDC0087}" srcId="{56770D68-FCF0-F747-A28B-8EA093ECA04C}" destId="{2F71B3BB-3356-1449-86AF-1FBB15BE23DC}" srcOrd="1" destOrd="0" parTransId="{9A9A9323-79CA-F349-B4F4-0E5427C31DF7}" sibTransId="{DE0FB02E-4986-F740-8F95-32A86AD3ACBD}"/>
    <dgm:cxn modelId="{60B7B6D3-10FE-5844-9691-66E84C7C4C19}" type="presOf" srcId="{41AC194C-07A8-564F-A043-86E02381C623}" destId="{C993C3CD-3566-0F4D-807E-9B23E0707451}" srcOrd="0" destOrd="2" presId="urn:microsoft.com/office/officeart/2008/layout/TitledPictureBlocks"/>
    <dgm:cxn modelId="{171EA1DC-D88A-D34B-A102-0D88B05FF142}" srcId="{2F71B3BB-3356-1449-86AF-1FBB15BE23DC}" destId="{7ACC5D4F-7687-7B49-BBC2-B1777E34247B}" srcOrd="0" destOrd="0" parTransId="{AAD774D2-E8E3-8E41-A001-F948E4FFCB2F}" sibTransId="{91666874-79D5-D346-92A0-2E41C89F34AA}"/>
    <dgm:cxn modelId="{0303B8E4-781F-8D49-8517-9FF3BAA97BBA}" srcId="{95BBDA3A-4232-B449-B940-43B8675B51E1}" destId="{DEA3F354-A6BE-2742-940B-9CF1ADA52F74}" srcOrd="2" destOrd="0" parTransId="{7531CB47-6F50-CD4E-875E-D1D24DDB2698}" sibTransId="{80A0839E-A668-2E4F-987B-639C10A0C6CF}"/>
    <dgm:cxn modelId="{CA3E68EB-D27F-D248-813A-56B3B19790CB}" type="presOf" srcId="{DEA3F354-A6BE-2742-940B-9CF1ADA52F74}" destId="{40F7F893-5D00-2E4C-9BB9-A5C58B8FD35D}" srcOrd="0" destOrd="2" presId="urn:microsoft.com/office/officeart/2008/layout/TitledPictureBlocks"/>
    <dgm:cxn modelId="{318153ED-D12C-3B46-B4E0-2AE46E17F670}" srcId="{56770D68-FCF0-F747-A28B-8EA093ECA04C}" destId="{2FC97D97-E9C4-A14B-8DC6-8114B5BB74F6}" srcOrd="0" destOrd="0" parTransId="{FFCDC8D6-4BB5-0741-8F1A-F229DDAAA04C}" sibTransId="{EB54505E-F6A4-D647-8D8F-65F969A7098E}"/>
    <dgm:cxn modelId="{CC30C7EF-D439-4016-9AC7-CEEDB895D83E}" srcId="{95BBDA3A-4232-B449-B940-43B8675B51E1}" destId="{C0510620-9866-4EAD-A2CB-5850D5B8DE8F}" srcOrd="3" destOrd="0" parTransId="{39439F73-A745-47B7-9D7F-52875AC1040D}" sibTransId="{04DE1ED1-88E6-406C-964F-B7B574B36C72}"/>
    <dgm:cxn modelId="{36166561-3CDE-8A47-B6E9-C5A0F4A32F8C}" type="presParOf" srcId="{0B8B47C0-8808-324B-A918-3D844B3D953C}" destId="{8F7831A9-43B2-6140-AC11-A5EBF85499DC}" srcOrd="0" destOrd="0" presId="urn:microsoft.com/office/officeart/2008/layout/TitledPictureBlocks"/>
    <dgm:cxn modelId="{B73AF695-3A5D-974D-BD7A-175451E27D3B}" type="presParOf" srcId="{8F7831A9-43B2-6140-AC11-A5EBF85499DC}" destId="{36EBA8E8-363B-FC49-9B10-29A787EB24F4}" srcOrd="0" destOrd="0" presId="urn:microsoft.com/office/officeart/2008/layout/TitledPictureBlocks"/>
    <dgm:cxn modelId="{E62B1DE4-673D-364A-9208-04EC26922D34}" type="presParOf" srcId="{8F7831A9-43B2-6140-AC11-A5EBF85499DC}" destId="{C32CA2BB-4E52-5B43-996B-3BDE67D9EC16}" srcOrd="1" destOrd="0" presId="urn:microsoft.com/office/officeart/2008/layout/TitledPictureBlocks"/>
    <dgm:cxn modelId="{928CBFF3-E760-5A43-BAEE-722ABA582E77}" type="presParOf" srcId="{8F7831A9-43B2-6140-AC11-A5EBF85499DC}" destId="{FBEABC4E-DB33-EC41-9559-3E348C53C6E4}" srcOrd="2" destOrd="0" presId="urn:microsoft.com/office/officeart/2008/layout/TitledPictureBlocks"/>
    <dgm:cxn modelId="{68D1ADE8-ECDB-1A45-95F5-A57B72645402}" type="presParOf" srcId="{0B8B47C0-8808-324B-A918-3D844B3D953C}" destId="{D5C5F71F-1526-C245-BF83-6B281CAD4D46}" srcOrd="1" destOrd="0" presId="urn:microsoft.com/office/officeart/2008/layout/TitledPictureBlocks"/>
    <dgm:cxn modelId="{DCA58C1D-2787-8448-9147-87772060BB2B}" type="presParOf" srcId="{0B8B47C0-8808-324B-A918-3D844B3D953C}" destId="{7F770BCD-3A3C-2749-BB6F-4A39B0AF6355}" srcOrd="2" destOrd="0" presId="urn:microsoft.com/office/officeart/2008/layout/TitledPictureBlocks"/>
    <dgm:cxn modelId="{BADCE406-B586-3243-A752-B77873AF4F05}" type="presParOf" srcId="{7F770BCD-3A3C-2749-BB6F-4A39B0AF6355}" destId="{0CBE7A51-619A-AE4C-9867-443C47482E1A}" srcOrd="0" destOrd="0" presId="urn:microsoft.com/office/officeart/2008/layout/TitledPictureBlocks"/>
    <dgm:cxn modelId="{9C7DA0B6-587E-1C4D-99D3-8671362D8B26}" type="presParOf" srcId="{7F770BCD-3A3C-2749-BB6F-4A39B0AF6355}" destId="{E2B4FC2C-0656-F14C-BEC5-A0FE51105EB9}" srcOrd="1" destOrd="0" presId="urn:microsoft.com/office/officeart/2008/layout/TitledPictureBlocks"/>
    <dgm:cxn modelId="{C9355AB0-E996-E24A-A0AB-0B6DFC1A2FFB}" type="presParOf" srcId="{7F770BCD-3A3C-2749-BB6F-4A39B0AF6355}" destId="{C993C3CD-3566-0F4D-807E-9B23E0707451}" srcOrd="2" destOrd="0" presId="urn:microsoft.com/office/officeart/2008/layout/TitledPictureBlocks"/>
    <dgm:cxn modelId="{42D30A24-ABDF-BF41-B780-501C0361FDBD}" type="presParOf" srcId="{0B8B47C0-8808-324B-A918-3D844B3D953C}" destId="{FEB10AA3-41AF-8048-9154-7398A9FC70BB}" srcOrd="3" destOrd="0" presId="urn:microsoft.com/office/officeart/2008/layout/TitledPictureBlocks"/>
    <dgm:cxn modelId="{93606158-80AE-524E-B0FC-C5064F15C267}" type="presParOf" srcId="{0B8B47C0-8808-324B-A918-3D844B3D953C}" destId="{AEE5FCDE-C218-BA46-A499-91E683F26A56}" srcOrd="4" destOrd="0" presId="urn:microsoft.com/office/officeart/2008/layout/TitledPictureBlocks"/>
    <dgm:cxn modelId="{62F54633-B0A2-BB48-80C9-DE677427C2EE}" type="presParOf" srcId="{AEE5FCDE-C218-BA46-A499-91E683F26A56}" destId="{B94C2CA0-F0C5-F949-B58D-1266289F09C8}" srcOrd="0" destOrd="0" presId="urn:microsoft.com/office/officeart/2008/layout/TitledPictureBlocks"/>
    <dgm:cxn modelId="{5F28EA0E-1169-8349-8805-60AEFDF8F41D}" type="presParOf" srcId="{AEE5FCDE-C218-BA46-A499-91E683F26A56}" destId="{F64E2E17-B141-BB48-92DB-B80271DC5306}" srcOrd="1" destOrd="0" presId="urn:microsoft.com/office/officeart/2008/layout/TitledPictureBlocks"/>
    <dgm:cxn modelId="{C395FED2-55E2-AF40-91C1-03CFBA4631CA}" type="presParOf" srcId="{AEE5FCDE-C218-BA46-A499-91E683F26A56}" destId="{40F7F893-5D00-2E4C-9BB9-A5C58B8FD35D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162DCF-77A8-2140-B14A-136F14DDA4CB}">
      <dsp:nvSpPr>
        <dsp:cNvPr id="0" name=""/>
        <dsp:cNvSpPr/>
      </dsp:nvSpPr>
      <dsp:spPr>
        <a:xfrm>
          <a:off x="502424" y="0"/>
          <a:ext cx="6114061" cy="430148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E2E0488-B616-4A48-924D-A61C2B1D8480}">
      <dsp:nvSpPr>
        <dsp:cNvPr id="0" name=""/>
        <dsp:cNvSpPr/>
      </dsp:nvSpPr>
      <dsp:spPr>
        <a:xfrm>
          <a:off x="60481" y="1290446"/>
          <a:ext cx="2315251" cy="17205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1" kern="1200" dirty="0">
              <a:solidFill>
                <a:srgbClr val="FF0000"/>
              </a:solidFill>
            </a:rPr>
            <a:t>Producción de bienes  </a:t>
          </a:r>
          <a:r>
            <a:rPr lang="es-ES" sz="1500" b="1" kern="1200" dirty="0"/>
            <a:t>combina el uso de los recursos naturales,  tecnología  y  trabajo.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BIENES DE CONSUMO  Y BIENES DE PRODUCCIÓN</a:t>
          </a:r>
        </a:p>
      </dsp:txBody>
      <dsp:txXfrm>
        <a:off x="144474" y="1374439"/>
        <a:ext cx="2147265" cy="1552609"/>
      </dsp:txXfrm>
    </dsp:sp>
    <dsp:sp modelId="{7413337B-A28E-DE49-BA73-DA2C745CF2D2}">
      <dsp:nvSpPr>
        <dsp:cNvPr id="0" name=""/>
        <dsp:cNvSpPr/>
      </dsp:nvSpPr>
      <dsp:spPr>
        <a:xfrm>
          <a:off x="2438881" y="1290446"/>
          <a:ext cx="2315251" cy="17205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1" kern="1200" dirty="0">
              <a:solidFill>
                <a:srgbClr val="FF0000"/>
              </a:solidFill>
            </a:rPr>
            <a:t>Comercialización</a:t>
          </a:r>
          <a:r>
            <a:rPr lang="es-ES" sz="1500" b="1" kern="1200" dirty="0"/>
            <a:t> de los productos  consiste en acercar bienes y servicios al consumidor.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b="1" kern="1200" dirty="0"/>
            <a:t>VENTA AL POR MAYOR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b="1" kern="1200" dirty="0"/>
            <a:t>VENTA AL DETALLE</a:t>
          </a:r>
        </a:p>
      </dsp:txBody>
      <dsp:txXfrm>
        <a:off x="2522874" y="1374439"/>
        <a:ext cx="2147265" cy="1552609"/>
      </dsp:txXfrm>
    </dsp:sp>
    <dsp:sp modelId="{D5F267E8-A95E-8C42-B842-DC54063FF2D6}">
      <dsp:nvSpPr>
        <dsp:cNvPr id="0" name=""/>
        <dsp:cNvSpPr/>
      </dsp:nvSpPr>
      <dsp:spPr>
        <a:xfrm>
          <a:off x="4870035" y="1290446"/>
          <a:ext cx="2315251" cy="17205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1" kern="1200" dirty="0">
              <a:solidFill>
                <a:srgbClr val="FF0000"/>
              </a:solidFill>
            </a:rPr>
            <a:t>Consumo </a:t>
          </a:r>
          <a:r>
            <a:rPr lang="es-ES" sz="1500" b="1" kern="1200" dirty="0">
              <a:solidFill>
                <a:schemeClr val="tx1"/>
              </a:solidFill>
            </a:rPr>
            <a:t>es la compra de bienes y servicios para satisfacer las necesidades. </a:t>
          </a:r>
          <a:endParaRPr lang="es-ES" sz="1500" kern="1200" dirty="0"/>
        </a:p>
      </dsp:txBody>
      <dsp:txXfrm>
        <a:off x="4954028" y="1374439"/>
        <a:ext cx="2147265" cy="15526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9C648A-5962-D14A-B0C3-6AD93EBCFFF9}">
      <dsp:nvSpPr>
        <dsp:cNvPr id="0" name=""/>
        <dsp:cNvSpPr/>
      </dsp:nvSpPr>
      <dsp:spPr>
        <a:xfrm>
          <a:off x="2019300" y="0"/>
          <a:ext cx="3733800" cy="373380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7E68397-3941-2A4C-A7FA-AA46E858B04A}">
      <dsp:nvSpPr>
        <dsp:cNvPr id="0" name=""/>
        <dsp:cNvSpPr/>
      </dsp:nvSpPr>
      <dsp:spPr>
        <a:xfrm>
          <a:off x="2261997" y="242697"/>
          <a:ext cx="1493520" cy="1493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 dirty="0">
              <a:solidFill>
                <a:srgbClr val="FF0000"/>
              </a:solidFill>
            </a:rPr>
            <a:t>RECURSOS NATURALES Y MATERIAS PRIMAS  </a:t>
          </a:r>
          <a:r>
            <a:rPr lang="es-ES" sz="1300" kern="1200" dirty="0"/>
            <a:t>PROBLEMA: Sobreexplotación.</a:t>
          </a:r>
        </a:p>
      </dsp:txBody>
      <dsp:txXfrm>
        <a:off x="2334905" y="315605"/>
        <a:ext cx="1347704" cy="1347704"/>
      </dsp:txXfrm>
    </dsp:sp>
    <dsp:sp modelId="{FEF8BA08-BE88-4444-BCAC-A57E5B3DC00B}">
      <dsp:nvSpPr>
        <dsp:cNvPr id="0" name=""/>
        <dsp:cNvSpPr/>
      </dsp:nvSpPr>
      <dsp:spPr>
        <a:xfrm>
          <a:off x="4016883" y="242697"/>
          <a:ext cx="1493520" cy="1493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solidFill>
                <a:srgbClr val="FF0000"/>
              </a:solidFill>
            </a:rPr>
            <a:t>TRABAJO: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solidFill>
                <a:schemeClr val="tx1"/>
              </a:solidFill>
            </a:rPr>
            <a:t> actividad humana (físico o intelectual</a:t>
          </a:r>
          <a:r>
            <a:rPr lang="es-ES" sz="1100" b="1" kern="1200" dirty="0">
              <a:solidFill>
                <a:schemeClr val="tx1"/>
              </a:solidFill>
            </a:rPr>
            <a:t>)</a:t>
          </a:r>
        </a:p>
      </dsp:txBody>
      <dsp:txXfrm>
        <a:off x="4089791" y="315605"/>
        <a:ext cx="1347704" cy="1347704"/>
      </dsp:txXfrm>
    </dsp:sp>
    <dsp:sp modelId="{3379C0DB-AE70-7F45-B75B-3AA35C611FD1}">
      <dsp:nvSpPr>
        <dsp:cNvPr id="0" name=""/>
        <dsp:cNvSpPr/>
      </dsp:nvSpPr>
      <dsp:spPr>
        <a:xfrm>
          <a:off x="2261997" y="1997583"/>
          <a:ext cx="1493520" cy="1493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 dirty="0">
              <a:solidFill>
                <a:srgbClr val="FF0000"/>
              </a:solidFill>
            </a:rPr>
            <a:t>CAPITAL: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000" b="1" kern="1200" dirty="0">
              <a:solidFill>
                <a:srgbClr val="0070C0"/>
              </a:solidFill>
            </a:rPr>
            <a:t>FÍSICO</a:t>
          </a:r>
          <a:r>
            <a:rPr lang="es-ES" sz="1000" kern="1200" dirty="0"/>
            <a:t>:  tierra, instalaciones, maquinaría y materias primas.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000" b="1" kern="1200" dirty="0">
              <a:solidFill>
                <a:srgbClr val="0070C0"/>
              </a:solidFill>
            </a:rPr>
            <a:t>FINANCIERO: </a:t>
          </a:r>
          <a:r>
            <a:rPr lang="es-ES" sz="1000" b="1" kern="1200" dirty="0">
              <a:solidFill>
                <a:schemeClr val="tx1"/>
              </a:solidFill>
            </a:rPr>
            <a:t>capital y dinero</a:t>
          </a:r>
          <a:endParaRPr lang="es-ES" sz="1000" kern="1200" dirty="0"/>
        </a:p>
      </dsp:txBody>
      <dsp:txXfrm>
        <a:off x="2334905" y="2070491"/>
        <a:ext cx="1347704" cy="1347704"/>
      </dsp:txXfrm>
    </dsp:sp>
    <dsp:sp modelId="{C98B5E59-7A36-0741-B8E1-86A23482452A}">
      <dsp:nvSpPr>
        <dsp:cNvPr id="0" name=""/>
        <dsp:cNvSpPr/>
      </dsp:nvSpPr>
      <dsp:spPr>
        <a:xfrm>
          <a:off x="4016883" y="1997583"/>
          <a:ext cx="1493520" cy="1493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rgbClr val="FF0000"/>
              </a:solidFill>
            </a:rPr>
            <a:t>TECNOLOGÍA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rgbClr val="FF0000"/>
              </a:solidFill>
            </a:rPr>
            <a:t>Y CONOCIMIENTO</a:t>
          </a:r>
        </a:p>
      </dsp:txBody>
      <dsp:txXfrm>
        <a:off x="4089791" y="2070491"/>
        <a:ext cx="1347704" cy="13477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0475E-C44E-074E-A91A-7D7D9C4ACFF6}">
      <dsp:nvSpPr>
        <dsp:cNvPr id="0" name=""/>
        <dsp:cNvSpPr/>
      </dsp:nvSpPr>
      <dsp:spPr>
        <a:xfrm>
          <a:off x="2382598" y="242696"/>
          <a:ext cx="3136392" cy="3136392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 SECTOR PRIMARIO: agricultura, ganadería, pesca y silvicultura</a:t>
          </a:r>
        </a:p>
      </dsp:txBody>
      <dsp:txXfrm>
        <a:off x="4035552" y="907313"/>
        <a:ext cx="1120140" cy="933450"/>
      </dsp:txXfrm>
    </dsp:sp>
    <dsp:sp modelId="{AD044D75-B53D-AF4C-8EB0-183E2DE34F08}">
      <dsp:nvSpPr>
        <dsp:cNvPr id="0" name=""/>
        <dsp:cNvSpPr/>
      </dsp:nvSpPr>
      <dsp:spPr>
        <a:xfrm>
          <a:off x="2318003" y="354710"/>
          <a:ext cx="3136392" cy="3136392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SECTOR SECUNDARIO: Industria, construcción, fuentes de energía.</a:t>
          </a:r>
        </a:p>
      </dsp:txBody>
      <dsp:txXfrm>
        <a:off x="3064763" y="2389632"/>
        <a:ext cx="1680210" cy="821436"/>
      </dsp:txXfrm>
    </dsp:sp>
    <dsp:sp modelId="{ACD5CA44-FB9E-FC49-B7ED-DCE49AE6172E}">
      <dsp:nvSpPr>
        <dsp:cNvPr id="0" name=""/>
        <dsp:cNvSpPr/>
      </dsp:nvSpPr>
      <dsp:spPr>
        <a:xfrm>
          <a:off x="2253409" y="242696"/>
          <a:ext cx="3136392" cy="3136392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 SECTOR TERCIARIO: servicios</a:t>
          </a:r>
        </a:p>
      </dsp:txBody>
      <dsp:txXfrm>
        <a:off x="2616707" y="907313"/>
        <a:ext cx="1120140" cy="933450"/>
      </dsp:txXfrm>
    </dsp:sp>
    <dsp:sp modelId="{AFD7F60D-280D-3348-8C94-3310097358B4}">
      <dsp:nvSpPr>
        <dsp:cNvPr id="0" name=""/>
        <dsp:cNvSpPr/>
      </dsp:nvSpPr>
      <dsp:spPr>
        <a:xfrm>
          <a:off x="2188700" y="48539"/>
          <a:ext cx="3524707" cy="3524707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F1B52E-91B4-204A-8BAC-D5E0C8AF8E82}">
      <dsp:nvSpPr>
        <dsp:cNvPr id="0" name=""/>
        <dsp:cNvSpPr/>
      </dsp:nvSpPr>
      <dsp:spPr>
        <a:xfrm>
          <a:off x="2123846" y="160355"/>
          <a:ext cx="3524707" cy="3524707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7A03BA-262F-1644-B553-42BC60527649}">
      <dsp:nvSpPr>
        <dsp:cNvPr id="0" name=""/>
        <dsp:cNvSpPr/>
      </dsp:nvSpPr>
      <dsp:spPr>
        <a:xfrm>
          <a:off x="2058992" y="48539"/>
          <a:ext cx="3524707" cy="3524707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2CA2BB-4E52-5B43-996B-3BDE67D9EC16}">
      <dsp:nvSpPr>
        <dsp:cNvPr id="0" name=""/>
        <dsp:cNvSpPr/>
      </dsp:nvSpPr>
      <dsp:spPr>
        <a:xfrm>
          <a:off x="1217498" y="415018"/>
          <a:ext cx="2168416" cy="1837286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BEABC4E-DB33-EC41-9559-3E348C53C6E4}">
      <dsp:nvSpPr>
        <dsp:cNvPr id="0" name=""/>
        <dsp:cNvSpPr/>
      </dsp:nvSpPr>
      <dsp:spPr>
        <a:xfrm>
          <a:off x="3097160" y="672124"/>
          <a:ext cx="1028231" cy="10701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SE PRODUCE SOLO LO QUE SE CONSUME</a:t>
          </a:r>
        </a:p>
      </dsp:txBody>
      <dsp:txXfrm>
        <a:off x="3127276" y="702240"/>
        <a:ext cx="967999" cy="1009954"/>
      </dsp:txXfrm>
    </dsp:sp>
    <dsp:sp modelId="{36EBA8E8-363B-FC49-9B10-29A787EB24F4}">
      <dsp:nvSpPr>
        <dsp:cNvPr id="0" name=""/>
        <dsp:cNvSpPr/>
      </dsp:nvSpPr>
      <dsp:spPr>
        <a:xfrm>
          <a:off x="1217498" y="64687"/>
          <a:ext cx="2168416" cy="3163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ECONOMÍA DE SUSBISTENCIA</a:t>
          </a:r>
        </a:p>
      </dsp:txBody>
      <dsp:txXfrm>
        <a:off x="1217498" y="64687"/>
        <a:ext cx="2168416" cy="316373"/>
      </dsp:txXfrm>
    </dsp:sp>
    <dsp:sp modelId="{E2B4FC2C-0656-F14C-BEC5-A0FE51105EB9}">
      <dsp:nvSpPr>
        <dsp:cNvPr id="0" name=""/>
        <dsp:cNvSpPr/>
      </dsp:nvSpPr>
      <dsp:spPr>
        <a:xfrm>
          <a:off x="4545533" y="415018"/>
          <a:ext cx="2168416" cy="1837286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993C3CD-3566-0F4D-807E-9B23E0707451}">
      <dsp:nvSpPr>
        <dsp:cNvPr id="0" name=""/>
        <dsp:cNvSpPr/>
      </dsp:nvSpPr>
      <dsp:spPr>
        <a:xfrm>
          <a:off x="5952122" y="672124"/>
          <a:ext cx="1974379" cy="10701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900" b="1" kern="1200" dirty="0"/>
            <a:t>LIBRE COMPETENICA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900" b="1" kern="1200" dirty="0"/>
            <a:t>LIBERTAD DE MERCADO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900" b="1" kern="1200" dirty="0"/>
            <a:t>LEY DE LA OFERTA Y LA DEMANDA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900" b="1" kern="1200" dirty="0"/>
            <a:t>PROPIEDAD PRIVADA</a:t>
          </a:r>
        </a:p>
      </dsp:txBody>
      <dsp:txXfrm>
        <a:off x="5983467" y="703469"/>
        <a:ext cx="1911689" cy="1007496"/>
      </dsp:txXfrm>
    </dsp:sp>
    <dsp:sp modelId="{0CBE7A51-619A-AE4C-9867-443C47482E1A}">
      <dsp:nvSpPr>
        <dsp:cNvPr id="0" name=""/>
        <dsp:cNvSpPr/>
      </dsp:nvSpPr>
      <dsp:spPr>
        <a:xfrm>
          <a:off x="4545533" y="64687"/>
          <a:ext cx="2168416" cy="3163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SISTEMA</a:t>
          </a:r>
          <a:r>
            <a:rPr lang="es-ES" sz="1000" b="1" kern="1200" baseline="0" dirty="0"/>
            <a:t> CAPITALISTA</a:t>
          </a:r>
          <a:endParaRPr lang="es-ES" sz="1000" b="1" kern="1200" dirty="0"/>
        </a:p>
      </dsp:txBody>
      <dsp:txXfrm>
        <a:off x="4545533" y="64687"/>
        <a:ext cx="2168416" cy="316373"/>
      </dsp:txXfrm>
    </dsp:sp>
    <dsp:sp modelId="{F64E2E17-B141-BB48-92DB-B80271DC5306}">
      <dsp:nvSpPr>
        <dsp:cNvPr id="0" name=""/>
        <dsp:cNvSpPr/>
      </dsp:nvSpPr>
      <dsp:spPr>
        <a:xfrm>
          <a:off x="2806625" y="2507337"/>
          <a:ext cx="2168416" cy="1837286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0F7F893-5D00-2E4C-9BB9-A5C58B8FD35D}">
      <dsp:nvSpPr>
        <dsp:cNvPr id="0" name=""/>
        <dsp:cNvSpPr/>
      </dsp:nvSpPr>
      <dsp:spPr>
        <a:xfrm>
          <a:off x="4080412" y="3150702"/>
          <a:ext cx="2251302" cy="10698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57150" lvl="1" indent="-5715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900" b="1" kern="1200" dirty="0"/>
            <a:t>EL ESTADO CONTROLA LOS MEDIOS DE PRODUCCIÓN</a:t>
          </a:r>
        </a:p>
        <a:p>
          <a:pPr marL="57150" lvl="1" indent="-5715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900" b="1" kern="1200" dirty="0"/>
            <a:t>EL ESTADO FIJA LOS PRECIOS</a:t>
          </a:r>
        </a:p>
        <a:p>
          <a:pPr marL="57150" lvl="1" indent="-5715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900" b="1" kern="1200" dirty="0"/>
            <a:t>NO EXISTE LA PROPIEDAD PRIVADA</a:t>
          </a:r>
        </a:p>
        <a:p>
          <a:pPr marL="57150" lvl="1" indent="-5715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900" b="1" kern="1200" dirty="0"/>
            <a:t>COMUNISMO</a:t>
          </a:r>
        </a:p>
      </dsp:txBody>
      <dsp:txXfrm>
        <a:off x="4111747" y="3182037"/>
        <a:ext cx="2188632" cy="1007173"/>
      </dsp:txXfrm>
    </dsp:sp>
    <dsp:sp modelId="{B94C2CA0-F0C5-F949-B58D-1266289F09C8}">
      <dsp:nvSpPr>
        <dsp:cNvPr id="0" name=""/>
        <dsp:cNvSpPr/>
      </dsp:nvSpPr>
      <dsp:spPr>
        <a:xfrm>
          <a:off x="2812285" y="2543094"/>
          <a:ext cx="2168416" cy="3163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 ECONOMÍA PLANIFICADA</a:t>
          </a:r>
        </a:p>
      </dsp:txBody>
      <dsp:txXfrm>
        <a:off x="2812285" y="2543094"/>
        <a:ext cx="2168416" cy="3163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58F816-5DE6-4840-BA32-1D5BBDCDC8C4}" type="datetimeFigureOut">
              <a:rPr lang="es-ES" smtClean="0"/>
              <a:t>13/07/2025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C0BC9-CA50-4A43-AF5D-F0B37DAFF3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2962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ES" dirty="0"/>
              <a:t>P45 </a:t>
            </a:r>
            <a:r>
              <a:rPr lang="es-ES" dirty="0" err="1"/>
              <a:t>questions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C0BC9-CA50-4A43-AF5D-F0B37DAFF36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8017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C0BC9-CA50-4A43-AF5D-F0B37DAFF364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528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PAGE 47 ACT 4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C0BC9-CA50-4A43-AF5D-F0B37DAFF364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3279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PAGE 47 ACT 4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C0BC9-CA50-4A43-AF5D-F0B37DAFF364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3279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C0BC9-CA50-4A43-AF5D-F0B37DAFF364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0931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C0BC9-CA50-4A43-AF5D-F0B37DAFF364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1479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C0BC9-CA50-4A43-AF5D-F0B37DAFF364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9351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July 13,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July 13,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July 13,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July 13,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July 13, 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July 13, 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July 13, 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July 13,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July 13,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July 13,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July 13,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July 13, 2025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4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/>
              <a:t>LA ORGANIZACIÓN ECONÓMICA DE LA SOCIEDAD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pPr algn="r"/>
            <a:r>
              <a:rPr lang="es-ES" b="1" dirty="0">
                <a:solidFill>
                  <a:schemeClr val="tx1">
                    <a:lumMod val="95000"/>
                  </a:schemeClr>
                </a:solidFill>
              </a:rPr>
              <a:t>IES JUAN DE VILLANUEVA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1" y="1189190"/>
            <a:ext cx="4139054" cy="276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65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/>
              <a:t>A</a:t>
            </a:r>
            <a:r>
              <a:rPr lang="es-ES" b="1" dirty="0"/>
              <a:t>CTIVIDADES ECONÓMICAS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b="1" dirty="0">
                <a:solidFill>
                  <a:srgbClr val="FF0000"/>
                </a:solidFill>
              </a:rPr>
              <a:t>La actividad económica </a:t>
            </a:r>
            <a:r>
              <a:rPr lang="es-ES" b="1" dirty="0"/>
              <a:t>comprende todas las actividades realizadas por los trabajadores para satisfacer las necesidades</a:t>
            </a:r>
            <a:r>
              <a:rPr lang="es-ES" dirty="0"/>
              <a:t> </a:t>
            </a:r>
            <a:r>
              <a:rPr lang="es-ES" b="1" dirty="0"/>
              <a:t>sociales o de las personas produciendo bienes y proporcionando servicios.</a:t>
            </a:r>
          </a:p>
          <a:p>
            <a:pPr algn="just"/>
            <a:r>
              <a:rPr lang="es-ES" b="1" u="sng" dirty="0">
                <a:solidFill>
                  <a:srgbClr val="FF0000"/>
                </a:solidFill>
              </a:rPr>
              <a:t>Fases:</a:t>
            </a:r>
          </a:p>
          <a:p>
            <a:endParaRPr lang="es-ES" b="1" u="sng" dirty="0"/>
          </a:p>
          <a:p>
            <a:pPr marL="68580" indent="0">
              <a:buNone/>
            </a:pPr>
            <a:endParaRPr lang="es-ES" b="1" u="sng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934445613"/>
              </p:ext>
            </p:extLst>
          </p:nvPr>
        </p:nvGraphicFramePr>
        <p:xfrm>
          <a:off x="1390916" y="2823210"/>
          <a:ext cx="7193014" cy="4301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27042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Actividades económicas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48" y="1453087"/>
            <a:ext cx="4312948" cy="25877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000" y="1417638"/>
            <a:ext cx="3920862" cy="2587769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983707" y="4076306"/>
            <a:ext cx="3218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BIENES DE PRODUCCIÓN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160362" y="4076306"/>
            <a:ext cx="2820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BIENES DE CONSUMO</a:t>
            </a:r>
          </a:p>
        </p:txBody>
      </p:sp>
    </p:spTree>
    <p:extLst>
      <p:ext uri="{BB962C8B-B14F-4D97-AF65-F5344CB8AC3E}">
        <p14:creationId xmlns:p14="http://schemas.microsoft.com/office/powerpoint/2010/main" val="123749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ACTIVIDADES ECONÓMICAS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16917" y="2985108"/>
            <a:ext cx="2648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BIENES DURADEROS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011615" y="5006508"/>
            <a:ext cx="3553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BIENES NO DURADEROS O PERECEDEROS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17" y="1417638"/>
            <a:ext cx="3124998" cy="139358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792" y="1883948"/>
            <a:ext cx="4137392" cy="31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98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ACTIVIDADES ECONÓMICAS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1245870"/>
            <a:ext cx="4368800" cy="338486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2880" y="1444304"/>
            <a:ext cx="3927039" cy="3153122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85800" y="4630738"/>
            <a:ext cx="37839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b="1" dirty="0"/>
          </a:p>
          <a:p>
            <a:pPr algn="ctr"/>
            <a:r>
              <a:rPr lang="es-ES" b="1" dirty="0"/>
              <a:t>COMERCIO AL POR MAYOR</a:t>
            </a:r>
          </a:p>
          <a:p>
            <a:r>
              <a:rPr lang="es-ES" b="1" dirty="0"/>
              <a:t>REALIZADO POR MAYORISTAS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792880" y="4597426"/>
            <a:ext cx="4147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b="1" dirty="0"/>
          </a:p>
          <a:p>
            <a:pPr algn="ctr"/>
            <a:r>
              <a:rPr lang="es-ES" b="1" dirty="0"/>
              <a:t>COMERCIO  AL DETALLE REALIZADO POR MINORISTAS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0785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ACTIVIDADES ECONÓMICAS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65810" y="4630738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SERVICIOS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485652" y="4198014"/>
            <a:ext cx="1050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b="1" dirty="0"/>
          </a:p>
          <a:p>
            <a:r>
              <a:rPr lang="es-ES" b="1" dirty="0"/>
              <a:t>BIENES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0032"/>
            <a:ext cx="4968214" cy="307814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220" y="1410033"/>
            <a:ext cx="3612913" cy="300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89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ACTIVIDADES ECONÓMICAS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es-ES" b="1" u="sng" dirty="0"/>
              <a:t>ACTIVIDADES</a:t>
            </a:r>
          </a:p>
          <a:p>
            <a:r>
              <a:rPr lang="es-ES" dirty="0"/>
              <a:t>HAZ UNA LISTA DE BIENES DURADEROS Y PERECEDEROS Y OTRA CON BIENES Y SERVICIOS. </a:t>
            </a:r>
          </a:p>
          <a:p>
            <a:r>
              <a:rPr lang="es-ES" dirty="0"/>
              <a:t>¿CUÁL HA SIDO EL ÚLTIMO PRODUCTO QUE HAS COMPRADO? ¿RELAMENTE LO NECESITABAS? </a:t>
            </a:r>
          </a:p>
          <a:p>
            <a:r>
              <a:rPr lang="es-ES" dirty="0"/>
              <a:t>DIBUJA UN EJE EN EL QUE REPRESENTES EL PROCESO QUE TIENE UN PRODUCTO DESDE SU CREACIÓN HASTA SU LLEGADA AL CONSUMIDOR.</a:t>
            </a:r>
          </a:p>
          <a:p>
            <a:r>
              <a:rPr lang="es-ES" dirty="0"/>
              <a:t>¿QUÉ SERVICIOS HAS UTILIZADO HOY? </a:t>
            </a:r>
          </a:p>
          <a:p>
            <a:r>
              <a:rPr lang="es-ES" dirty="0"/>
              <a:t>DEFINE:  BIENES DURADEROS Y PERECEDEROS, COMERCIO AL POR MAYOR Y AL DETALLE, BIENES DE PRODUCCIÓN Y DE CONSUMO. </a:t>
            </a:r>
          </a:p>
          <a:p>
            <a:r>
              <a:rPr lang="es-ES" dirty="0"/>
              <a:t>VIDEO:  https://youtu.be/6oWBF9-MS3A</a:t>
            </a:r>
          </a:p>
        </p:txBody>
      </p:sp>
    </p:spTree>
    <p:extLst>
      <p:ext uri="{BB962C8B-B14F-4D97-AF65-F5344CB8AC3E}">
        <p14:creationId xmlns:p14="http://schemas.microsoft.com/office/powerpoint/2010/main" val="1885825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FACTORES  DE PRODUCIÓN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3342253"/>
              </p:ext>
            </p:extLst>
          </p:nvPr>
        </p:nvGraphicFramePr>
        <p:xfrm>
          <a:off x="685800" y="1600201"/>
          <a:ext cx="77724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713" y="1600201"/>
            <a:ext cx="2241843" cy="134510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547" y="1600201"/>
            <a:ext cx="2291645" cy="143227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1013" y="4431813"/>
            <a:ext cx="2244179" cy="106701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713" y="4189583"/>
            <a:ext cx="2241843" cy="149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375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b="1" dirty="0"/>
              <a:t>Sectores económicos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5261706"/>
              </p:ext>
            </p:extLst>
          </p:nvPr>
        </p:nvGraphicFramePr>
        <p:xfrm>
          <a:off x="685800" y="1600200"/>
          <a:ext cx="77724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5118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</p:spPr>
        <p:txBody>
          <a:bodyPr anchor="ctr">
            <a:normAutofit/>
          </a:bodyPr>
          <a:lstStyle/>
          <a:p>
            <a:r>
              <a:rPr lang="es-ES" dirty="0" err="1"/>
              <a:t>SECTOReS</a:t>
            </a:r>
            <a:r>
              <a:rPr lang="es-ES" dirty="0"/>
              <a:t> </a:t>
            </a:r>
            <a:r>
              <a:rPr lang="es-ES" dirty="0" err="1"/>
              <a:t>ECONóMICos</a:t>
            </a:r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t="22416" b="20733"/>
          <a:stretch/>
        </p:blipFill>
        <p:spPr>
          <a:xfrm>
            <a:off x="685800" y="1600201"/>
            <a:ext cx="7772400" cy="3733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5719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83266F-DB8C-4FD4-BE09-39C6551AB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" y="274638"/>
            <a:ext cx="8552688" cy="1143000"/>
          </a:xfrm>
        </p:spPr>
        <p:txBody>
          <a:bodyPr>
            <a:normAutofit fontScale="90000"/>
          </a:bodyPr>
          <a:lstStyle/>
          <a:p>
            <a:br>
              <a:rPr lang="es-ES" dirty="0"/>
            </a:br>
            <a:r>
              <a:rPr lang="es-ES" dirty="0"/>
              <a:t>¿</a:t>
            </a:r>
            <a:r>
              <a:rPr lang="es-ES" b="1" dirty="0"/>
              <a:t>PRIMARIO, SECUNDARIO O TERCIARIO?</a:t>
            </a:r>
          </a:p>
        </p:txBody>
      </p:sp>
      <p:pic>
        <p:nvPicPr>
          <p:cNvPr id="1026" name="Picture 2" descr="Resultado de imagen de canterA">
            <a:extLst>
              <a:ext uri="{FF2B5EF4-FFF2-40B4-BE49-F238E27FC236}">
                <a16:creationId xmlns:a16="http://schemas.microsoft.com/office/drawing/2014/main" id="{AE08A03E-0043-48D0-AEF6-811F87E60A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418" y="1562082"/>
            <a:ext cx="2566399" cy="162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fabricacion de coches">
            <a:extLst>
              <a:ext uri="{FF2B5EF4-FFF2-40B4-BE49-F238E27FC236}">
                <a16:creationId xmlns:a16="http://schemas.microsoft.com/office/drawing/2014/main" id="{0A1E1192-BB73-4C17-9EAD-A59B029B2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1" y="1585291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de atencion al cliente en banco">
            <a:extLst>
              <a:ext uri="{FF2B5EF4-FFF2-40B4-BE49-F238E27FC236}">
                <a16:creationId xmlns:a16="http://schemas.microsoft.com/office/drawing/2014/main" id="{6D384CDD-411B-423E-892D-0F3CE3950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037" y="1562435"/>
            <a:ext cx="2781267" cy="162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de restaurante con clientes">
            <a:extLst>
              <a:ext uri="{FF2B5EF4-FFF2-40B4-BE49-F238E27FC236}">
                <a16:creationId xmlns:a16="http://schemas.microsoft.com/office/drawing/2014/main" id="{F6B0F5F4-CEB0-4DA5-9C74-207C4738E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21" y="3281993"/>
            <a:ext cx="2720390" cy="138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do de imagen de científicos en laboratorio">
            <a:extLst>
              <a:ext uri="{FF2B5EF4-FFF2-40B4-BE49-F238E27FC236}">
                <a16:creationId xmlns:a16="http://schemas.microsoft.com/office/drawing/2014/main" id="{A925013D-E106-4A99-A2F6-4723C51F7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243" y="3282324"/>
            <a:ext cx="2781267" cy="138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tipos de energia eolica">
            <a:extLst>
              <a:ext uri="{FF2B5EF4-FFF2-40B4-BE49-F238E27FC236}">
                <a16:creationId xmlns:a16="http://schemas.microsoft.com/office/drawing/2014/main" id="{C4669810-BB80-4602-9303-89BF095D7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037" y="3278843"/>
            <a:ext cx="2781268" cy="151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sultado de imagen de pesca">
            <a:extLst>
              <a:ext uri="{FF2B5EF4-FFF2-40B4-BE49-F238E27FC236}">
                <a16:creationId xmlns:a16="http://schemas.microsoft.com/office/drawing/2014/main" id="{4AADD7B0-EC67-4325-A3A6-62E1ACAD2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4" y="4668833"/>
            <a:ext cx="2781267" cy="161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Resultado de imagen de fabrica siderurgica con obreros">
            <a:extLst>
              <a:ext uri="{FF2B5EF4-FFF2-40B4-BE49-F238E27FC236}">
                <a16:creationId xmlns:a16="http://schemas.microsoft.com/office/drawing/2014/main" id="{13093C1E-D16D-4D38-8C94-199702E9F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338" y="4699724"/>
            <a:ext cx="2781267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Resultado de imagen de silvicultura con obreros">
            <a:extLst>
              <a:ext uri="{FF2B5EF4-FFF2-40B4-BE49-F238E27FC236}">
                <a16:creationId xmlns:a16="http://schemas.microsoft.com/office/drawing/2014/main" id="{E25E72D3-4DF1-485F-AF25-1459EA806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605" y="4792925"/>
            <a:ext cx="2899395" cy="147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653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F854A227-A50A-49F1-B42D-20C4D7DB25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5799" y="2651493"/>
            <a:ext cx="785488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Open Sans"/>
              </a:rPr>
              <a:t>Indica a qué sector pertenece cada empresa: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Open Sans"/>
              </a:rPr>
              <a:t>a) Empresa que se encarga del cultivo de fresas.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Open Sans"/>
              </a:rPr>
              <a:t>b) La papelería que te vende las libretas, bolígrafos etc.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Open Sans"/>
              </a:rPr>
              <a:t>c) Una discoteca.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Open Sans"/>
              </a:rPr>
              <a:t>d) Empresa que produce conservas de pescado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90F3A59-014D-494D-BE69-BA0CE1F83226}"/>
              </a:ext>
            </a:extLst>
          </p:cNvPr>
          <p:cNvSpPr txBox="1"/>
          <p:nvPr/>
        </p:nvSpPr>
        <p:spPr>
          <a:xfrm>
            <a:off x="685799" y="663729"/>
            <a:ext cx="8024568" cy="1439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800"/>
              </a:spcAft>
            </a:pPr>
            <a:r>
              <a:rPr lang="es-ES" sz="1800" b="1" spc="10" dirty="0">
                <a:solidFill>
                  <a:srgbClr val="20212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sector primario se dedica a transformar los productos obtenidos de la Naturaleza en bienes aptos para el consumo o para que otras actividades secundarias.</a:t>
            </a:r>
            <a:r>
              <a:rPr lang="es-ES" sz="1800" b="1" spc="10" dirty="0">
                <a:solidFill>
                  <a:srgbClr val="D93025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E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400" b="1" spc="15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Verdadero</a:t>
            </a:r>
            <a:endParaRPr lang="es-E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400" b="1" spc="15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es-E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458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4FF8735-AE84-4EDA-94ED-1062437B9A38}"/>
              </a:ext>
            </a:extLst>
          </p:cNvPr>
          <p:cNvSpPr txBox="1"/>
          <p:nvPr/>
        </p:nvSpPr>
        <p:spPr>
          <a:xfrm>
            <a:off x="659876" y="405354"/>
            <a:ext cx="7739406" cy="152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800"/>
              </a:spcAft>
            </a:pPr>
            <a:r>
              <a:rPr lang="es-ES" sz="2400" b="1" spc="1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 materias primas las elabora el sector secundario *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Verdadero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D3BB331-40AA-4907-ADCF-C18ECEAF2DCF}"/>
              </a:ext>
            </a:extLst>
          </p:cNvPr>
          <p:cNvSpPr txBox="1"/>
          <p:nvPr/>
        </p:nvSpPr>
        <p:spPr>
          <a:xfrm>
            <a:off x="659876" y="2091690"/>
            <a:ext cx="7739406" cy="152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800"/>
              </a:spcAft>
            </a:pPr>
            <a:r>
              <a:rPr lang="es-ES" sz="2400" b="1" spc="1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 fuentes de energía las obtiene el sector secundario *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Verdadero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 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2E4A881-9DD9-4C66-B084-AA40549553DD}"/>
              </a:ext>
            </a:extLst>
          </p:cNvPr>
          <p:cNvSpPr txBox="1"/>
          <p:nvPr/>
        </p:nvSpPr>
        <p:spPr>
          <a:xfrm>
            <a:off x="774175" y="3808920"/>
            <a:ext cx="8125905" cy="176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800"/>
              </a:spcAft>
            </a:pPr>
            <a:r>
              <a:rPr lang="es-ES" sz="2400" b="1" spc="1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sector secundario permite obtener alimentos, fuentes de energía y materias primas de la Naturaleza. *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Verdadero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799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792B60A-BF5E-4803-B363-86D9E811AF5A}"/>
              </a:ext>
            </a:extLst>
          </p:cNvPr>
          <p:cNvSpPr txBox="1"/>
          <p:nvPr/>
        </p:nvSpPr>
        <p:spPr>
          <a:xfrm>
            <a:off x="346363" y="166256"/>
            <a:ext cx="8672945" cy="152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800"/>
              </a:spcAft>
            </a:pPr>
            <a:r>
              <a:rPr lang="es-ES" sz="2400" b="1" spc="1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sector secundario se dedica a prestar servicios públicos y privados a la sociedad. *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Verdadero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68FC24-2262-4693-BDE1-EAC1EFBFFD5D}"/>
              </a:ext>
            </a:extLst>
          </p:cNvPr>
          <p:cNvSpPr txBox="1"/>
          <p:nvPr/>
        </p:nvSpPr>
        <p:spPr>
          <a:xfrm>
            <a:off x="346363" y="2709284"/>
            <a:ext cx="8672945" cy="152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es-ES" sz="2400" b="1" spc="1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sector terciario se dedica a actividades que suponen una prestación de servicios. *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Verdadero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947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19DA401-D013-4083-BD82-723E1143C942}"/>
              </a:ext>
            </a:extLst>
          </p:cNvPr>
          <p:cNvSpPr txBox="1"/>
          <p:nvPr/>
        </p:nvSpPr>
        <p:spPr>
          <a:xfrm>
            <a:off x="171450" y="148590"/>
            <a:ext cx="8652510" cy="1298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800"/>
              </a:spcAft>
            </a:pPr>
            <a:r>
              <a:rPr lang="es-ES" sz="2400" b="1" spc="1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construcción es una actividad del sector primario. *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Verdadero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C5599C-7DFE-475E-9929-B32A6A296C44}"/>
              </a:ext>
            </a:extLst>
          </p:cNvPr>
          <p:cNvSpPr txBox="1"/>
          <p:nvPr/>
        </p:nvSpPr>
        <p:spPr>
          <a:xfrm>
            <a:off x="171450" y="1760220"/>
            <a:ext cx="8743950" cy="1298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800"/>
              </a:spcAft>
            </a:pPr>
            <a:r>
              <a:rPr lang="es-ES" sz="2400" b="1" spc="1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minería es una actividad del sector servicios *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Verdadero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005D9F4-5541-44C2-8CFC-B6DBFEF4D4B2}"/>
              </a:ext>
            </a:extLst>
          </p:cNvPr>
          <p:cNvSpPr txBox="1"/>
          <p:nvPr/>
        </p:nvSpPr>
        <p:spPr>
          <a:xfrm>
            <a:off x="171450" y="3680460"/>
            <a:ext cx="8743950" cy="152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800"/>
              </a:spcAft>
            </a:pPr>
            <a:r>
              <a:rPr lang="es-ES" sz="2400" b="1" spc="1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mayor parte de la población (la que trabaja) lo hace en el sector primario. *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Verdadero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spc="1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es-E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711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B96D93-7420-461C-A934-0C843835C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" y="274638"/>
            <a:ext cx="878967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Estructura económica de un país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6C8446-4373-4CE0-A89F-3BC48A558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" y="1600201"/>
            <a:ext cx="8789670" cy="3733800"/>
          </a:xfrm>
        </p:spPr>
        <p:txBody>
          <a:bodyPr/>
          <a:lstStyle/>
          <a:p>
            <a:r>
              <a:rPr lang="es-ES" dirty="0"/>
              <a:t>Es la relación que hay entre los diversos sectores que componen la economía.</a:t>
            </a:r>
          </a:p>
          <a:p>
            <a:r>
              <a:rPr lang="es-ES" dirty="0"/>
              <a:t>Permite conocer el grado de desarrollo económico de un país.</a:t>
            </a:r>
          </a:p>
          <a:p>
            <a:endParaRPr lang="es-ES" dirty="0"/>
          </a:p>
          <a:p>
            <a:pPr marL="68580" indent="0">
              <a:buNone/>
            </a:pPr>
            <a:r>
              <a:rPr lang="es-ES" dirty="0"/>
              <a:t>País desarrollado           País en vías de desarrollo           País poco desarrollado</a:t>
            </a:r>
          </a:p>
          <a:p>
            <a:pPr marL="68580" indent="0">
              <a:buNone/>
            </a:pPr>
            <a:endParaRPr lang="es-ES" dirty="0"/>
          </a:p>
        </p:txBody>
      </p:sp>
      <p:pic>
        <p:nvPicPr>
          <p:cNvPr id="9" name="Imagen 8" descr="Sector económico - Descuadrando">
            <a:extLst>
              <a:ext uri="{FF2B5EF4-FFF2-40B4-BE49-F238E27FC236}">
                <a16:creationId xmlns:a16="http://schemas.microsoft.com/office/drawing/2014/main" id="{598A904E-2B60-402D-B77A-A81DCDB5CCDD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" y="3434445"/>
            <a:ext cx="2061301" cy="1395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43021B6-35CD-42E9-AF8E-A4B8AFD96FFF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186" y="3334432"/>
            <a:ext cx="2496185" cy="149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Imagen que contiene dispositivo, reloj&#10;&#10;Descripción generada automáticamente">
            <a:extLst>
              <a:ext uri="{FF2B5EF4-FFF2-40B4-BE49-F238E27FC236}">
                <a16:creationId xmlns:a16="http://schemas.microsoft.com/office/drawing/2014/main" id="{EF4F5C45-C813-471A-8117-FDF41680CD7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022" y="3334432"/>
            <a:ext cx="1498075" cy="209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14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F3BEF7-B97B-4358-B49F-F05833319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745898"/>
          </a:xfrm>
        </p:spPr>
        <p:txBody>
          <a:bodyPr anchor="ctr">
            <a:normAutofit/>
          </a:bodyPr>
          <a:lstStyle/>
          <a:p>
            <a:pPr algn="ctr"/>
            <a:r>
              <a:rPr lang="es-ES" b="1" dirty="0"/>
              <a:t>¿Qué tipo de país soy?</a:t>
            </a:r>
          </a:p>
        </p:txBody>
      </p:sp>
      <p:pic>
        <p:nvPicPr>
          <p:cNvPr id="2050" name="Picture 2" descr="GEOG 1303 NOTES - THEMES: ECONOMIC GEOGRAPHY">
            <a:extLst>
              <a:ext uri="{FF2B5EF4-FFF2-40B4-BE49-F238E27FC236}">
                <a16:creationId xmlns:a16="http://schemas.microsoft.com/office/drawing/2014/main" id="{FE8E94EB-5E98-4CB0-A53C-5CDE7FD2F65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1059" y="1778916"/>
            <a:ext cx="6795516" cy="373380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853454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SISTEMAS ECONÓMICOS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6197192"/>
              </p:ext>
            </p:extLst>
          </p:nvPr>
        </p:nvGraphicFramePr>
        <p:xfrm>
          <a:off x="0" y="1600200"/>
          <a:ext cx="9144000" cy="4795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0" y="6233954"/>
            <a:ext cx="7593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https://youtu.be/aZJ1F-_kP7U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4499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C4C75E-AC28-4362-95C4-19E36EEA9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13" y="142240"/>
            <a:ext cx="8488017" cy="1636864"/>
          </a:xfrm>
        </p:spPr>
        <p:txBody>
          <a:bodyPr>
            <a:normAutofit fontScale="90000"/>
          </a:bodyPr>
          <a:lstStyle/>
          <a:p>
            <a:pPr algn="ctr"/>
            <a:br>
              <a:rPr lang="es-ES" dirty="0"/>
            </a:br>
            <a:r>
              <a:rPr lang="es-ES" dirty="0"/>
              <a:t>¿</a:t>
            </a:r>
            <a:r>
              <a:rPr lang="es-ES" b="1" dirty="0"/>
              <a:t>a qué sistema pertenezco?</a:t>
            </a:r>
            <a:br>
              <a:rPr lang="es-ES" b="1" dirty="0"/>
            </a:br>
            <a:r>
              <a:rPr lang="es-ES" b="1" dirty="0"/>
              <a:t>Subsistencia,  economía planificada o capitalismo</a:t>
            </a:r>
            <a:br>
              <a:rPr lang="es-ES" b="1" dirty="0"/>
            </a:br>
            <a:endParaRPr lang="es-ES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07F924-3F62-4E5B-B8DA-2B0B250C6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79105"/>
            <a:ext cx="7772400" cy="3554896"/>
          </a:xfrm>
        </p:spPr>
        <p:txBody>
          <a:bodyPr>
            <a:normAutofit fontScale="70000" lnSpcReduction="20000"/>
          </a:bodyPr>
          <a:lstStyle/>
          <a:p>
            <a:r>
              <a:rPr lang="es-ES" dirty="0"/>
              <a:t>Libre competencia entre empresas de propiedad privada.</a:t>
            </a:r>
          </a:p>
          <a:p>
            <a:r>
              <a:rPr lang="es-ES" dirty="0"/>
              <a:t>En esta economía hay escasa tecnología</a:t>
            </a:r>
          </a:p>
          <a:p>
            <a:r>
              <a:rPr lang="es-ES" dirty="0"/>
              <a:t>El gobierno fija lo que se puede y lo que no se puede comprar</a:t>
            </a:r>
          </a:p>
          <a:p>
            <a:r>
              <a:rPr lang="es-ES" dirty="0"/>
              <a:t>El Estado intenta acabar con las desigualdades económicas.</a:t>
            </a:r>
          </a:p>
          <a:p>
            <a:r>
              <a:rPr lang="es-ES" dirty="0"/>
              <a:t>Se produce solo lo que se necesita.</a:t>
            </a:r>
          </a:p>
          <a:p>
            <a:r>
              <a:rPr lang="es-ES" dirty="0"/>
              <a:t>Apenas hay cosas que comprar</a:t>
            </a:r>
          </a:p>
          <a:p>
            <a:r>
              <a:rPr lang="es-ES" dirty="0"/>
              <a:t>Los empresarios deciden lo que se produce.</a:t>
            </a:r>
          </a:p>
          <a:p>
            <a:r>
              <a:rPr lang="es-ES" dirty="0"/>
              <a:t>El comercio posee y gestiona las empresas.</a:t>
            </a:r>
          </a:p>
          <a:p>
            <a:r>
              <a:rPr lang="es-ES" dirty="0"/>
              <a:t>La gente decide lo que se vende.</a:t>
            </a:r>
          </a:p>
          <a:p>
            <a:r>
              <a:rPr lang="es-ES" dirty="0"/>
              <a:t>Hay poca variedad de productos que comprar.</a:t>
            </a:r>
          </a:p>
          <a:p>
            <a:r>
              <a:rPr lang="es-ES" dirty="0"/>
              <a:t>Los bienes se producen con métodos rudimentarios.</a:t>
            </a:r>
          </a:p>
          <a:p>
            <a:r>
              <a:rPr lang="es-ES" dirty="0"/>
              <a:t>El gobierno decide lo que se produce y vende.</a:t>
            </a:r>
          </a:p>
          <a:p>
            <a:r>
              <a:rPr lang="es-ES" dirty="0"/>
              <a:t>Los negocios pertenecen a los empresarios.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08683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err="1"/>
              <a:t>CAPITALISMo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MECADO:  donde se venden y compran bienes y </a:t>
            </a:r>
            <a:r>
              <a:rPr lang="es-ES" dirty="0" err="1"/>
              <a:t>sercicios</a:t>
            </a:r>
            <a:endParaRPr lang="es-ES" dirty="0"/>
          </a:p>
          <a:p>
            <a:r>
              <a:rPr lang="es-ES" dirty="0"/>
              <a:t>LEY DE LA OFERTA Y LA DEMANDA PARA FIJAR PRECIOS</a:t>
            </a:r>
          </a:p>
          <a:p>
            <a:r>
              <a:rPr lang="es-ES" dirty="0"/>
              <a:t>USO DE LA PUBLICIDAD </a:t>
            </a:r>
          </a:p>
          <a:p>
            <a:pPr marL="68580" indent="0">
              <a:buNone/>
            </a:pPr>
            <a:r>
              <a:rPr lang="es-ES" dirty="0"/>
              <a:t>    PARA FOMENTAR EL CONSUMO</a:t>
            </a:r>
          </a:p>
          <a:p>
            <a:pPr marL="68580" indent="0">
              <a:buNone/>
            </a:pPr>
            <a:r>
              <a:rPr lang="es-ES" dirty="0"/>
              <a:t>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974" y="2428991"/>
            <a:ext cx="3541226" cy="354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546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859757-2269-46FC-8945-461AEF2DE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/>
              <a:t>Un empresario dice…. Y </a:t>
            </a:r>
            <a:br>
              <a:rPr lang="es-ES" dirty="0"/>
            </a:br>
            <a:r>
              <a:rPr lang="es-ES" dirty="0"/>
              <a:t>¿Qué ocurre con los precios?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C56DDB-93BE-45D6-9FB9-F55BF541B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0"/>
            <a:ext cx="9029700" cy="5074919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dirty="0"/>
              <a:t>Fabrico los mejores bombones del mundo y un ciclón ha dañado la cosecha de cacao en Ghana, de donde procede mi materia prima.  Por ello, se reduce mi producción  y  no puedo cubrir mi demanda.</a:t>
            </a:r>
          </a:p>
          <a:p>
            <a:r>
              <a:rPr lang="es-ES" dirty="0">
                <a:solidFill>
                  <a:srgbClr val="FF0000"/>
                </a:solidFill>
              </a:rPr>
              <a:t>En mi fabrica hacemos radios y acabamos de introducir una nueva tecnología que me permite duplicar la producción a la mitad de precio.</a:t>
            </a:r>
          </a:p>
          <a:p>
            <a:r>
              <a:rPr lang="es-ES" dirty="0"/>
              <a:t>Soy dueña de una refinería de petróleo. Este verano la gente sale de vacaciones.  Y si van en coche se necesitará más gasolina</a:t>
            </a:r>
          </a:p>
          <a:p>
            <a:pPr algn="just"/>
            <a:r>
              <a:rPr lang="es-ES" dirty="0">
                <a:solidFill>
                  <a:srgbClr val="FF0000"/>
                </a:solidFill>
              </a:rPr>
              <a:t>Me dedico al diseño de jardines y acabo de comprar una gran cantidad de cantos rodados. Sin embargo, los gnomos están de moda. ¿Qué voy a hacer con mis piedras?</a:t>
            </a:r>
          </a:p>
          <a:p>
            <a:r>
              <a:rPr lang="es-ES" dirty="0"/>
              <a:t>He inventado y patentado la silla plegable. Se pliega y se puede apilar sin ocupar mucho espacio. ¿Por el momento soy el único fabricante!</a:t>
            </a:r>
          </a:p>
          <a:p>
            <a:r>
              <a:rPr lang="es-ES" b="1" dirty="0">
                <a:solidFill>
                  <a:srgbClr val="FF0000"/>
                </a:solidFill>
              </a:rPr>
              <a:t>Las sillas plegables se han puesto de moda y decido fabricar un montón de sillas para que se distribuyan  en varios almacenes por todo el país. ¿Obtendré </a:t>
            </a:r>
            <a:r>
              <a:rPr lang="es-ES" b="1" dirty="0" err="1">
                <a:solidFill>
                  <a:srgbClr val="FF0000"/>
                </a:solidFill>
              </a:rPr>
              <a:t>ganacias</a:t>
            </a:r>
            <a:r>
              <a:rPr lang="es-ES" b="1" dirty="0">
                <a:solidFill>
                  <a:srgbClr val="FF0000"/>
                </a:solidFill>
              </a:rPr>
              <a:t>?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6731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2F12E9-8C96-40DC-81A1-5F2FCF759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Soluciones…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E8851D-2FED-4678-9FB8-096AD3939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983161"/>
          </a:xfrm>
        </p:spPr>
        <p:txBody>
          <a:bodyPr>
            <a:normAutofit/>
          </a:bodyPr>
          <a:lstStyle/>
          <a:p>
            <a:r>
              <a:rPr lang="en-US" dirty="0"/>
              <a:t>El </a:t>
            </a:r>
            <a:r>
              <a:rPr lang="en-US" dirty="0" err="1"/>
              <a:t>precio</a:t>
            </a:r>
            <a:r>
              <a:rPr lang="en-US" dirty="0"/>
              <a:t> del cacao </a:t>
            </a:r>
            <a:r>
              <a:rPr lang="en-US" dirty="0" err="1"/>
              <a:t>sube</a:t>
            </a:r>
            <a:r>
              <a:rPr lang="en-US" dirty="0"/>
              <a:t> por lo que </a:t>
            </a:r>
            <a:r>
              <a:rPr lang="en-US" dirty="0" err="1"/>
              <a:t>cLostará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los </a:t>
            </a:r>
            <a:r>
              <a:rPr lang="en-US" dirty="0" err="1"/>
              <a:t>bombones</a:t>
            </a:r>
            <a:r>
              <a:rPr lang="en-US" dirty="0"/>
              <a:t> y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precio</a:t>
            </a:r>
            <a:r>
              <a:rPr lang="en-US" dirty="0"/>
              <a:t>  </a:t>
            </a:r>
            <a:r>
              <a:rPr lang="en-US" dirty="0" err="1"/>
              <a:t>subirá</a:t>
            </a:r>
            <a:r>
              <a:rPr lang="en-US" dirty="0"/>
              <a:t>. </a:t>
            </a:r>
          </a:p>
          <a:p>
            <a:r>
              <a:rPr lang="en-US" dirty="0"/>
              <a:t>El </a:t>
            </a:r>
            <a:r>
              <a:rPr lang="en-US" dirty="0" err="1"/>
              <a:t>precio</a:t>
            </a:r>
            <a:r>
              <a:rPr lang="en-US" dirty="0"/>
              <a:t> de </a:t>
            </a:r>
            <a:r>
              <a:rPr lang="en-US" dirty="0" err="1"/>
              <a:t>fabricación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major por lo que el </a:t>
            </a:r>
            <a:r>
              <a:rPr lang="en-US" dirty="0" err="1"/>
              <a:t>precio</a:t>
            </a:r>
            <a:r>
              <a:rPr lang="en-US" dirty="0"/>
              <a:t> de </a:t>
            </a:r>
            <a:r>
              <a:rPr lang="en-US" dirty="0" err="1"/>
              <a:t>venta</a:t>
            </a:r>
            <a:r>
              <a:rPr lang="en-US" dirty="0"/>
              <a:t> </a:t>
            </a:r>
            <a:r>
              <a:rPr lang="en-US" dirty="0" err="1"/>
              <a:t>bajará</a:t>
            </a:r>
            <a:endParaRPr lang="en-US" dirty="0"/>
          </a:p>
          <a:p>
            <a:r>
              <a:rPr lang="en-US" dirty="0"/>
              <a:t>La </a:t>
            </a:r>
            <a:r>
              <a:rPr lang="en-US" dirty="0" err="1"/>
              <a:t>demanda</a:t>
            </a:r>
            <a:r>
              <a:rPr lang="en-US" dirty="0"/>
              <a:t> de gasoline </a:t>
            </a:r>
            <a:r>
              <a:rPr lang="en-US" dirty="0" err="1"/>
              <a:t>aumenta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el  Verano lo que </a:t>
            </a:r>
            <a:r>
              <a:rPr lang="en-US" dirty="0" err="1"/>
              <a:t>hace</a:t>
            </a:r>
            <a:r>
              <a:rPr lang="en-US" dirty="0"/>
              <a:t> que el </a:t>
            </a:r>
            <a:r>
              <a:rPr lang="en-US" dirty="0" err="1"/>
              <a:t>precio</a:t>
            </a:r>
            <a:r>
              <a:rPr lang="en-US" dirty="0"/>
              <a:t> de la </a:t>
            </a:r>
            <a:r>
              <a:rPr lang="en-US" dirty="0" err="1"/>
              <a:t>gasolina</a:t>
            </a:r>
            <a:r>
              <a:rPr lang="en-US" dirty="0"/>
              <a:t> </a:t>
            </a:r>
            <a:r>
              <a:rPr lang="en-US" dirty="0" err="1"/>
              <a:t>suba</a:t>
            </a:r>
            <a:r>
              <a:rPr lang="en-US" dirty="0"/>
              <a:t>. </a:t>
            </a:r>
          </a:p>
          <a:p>
            <a:r>
              <a:rPr lang="en-US" dirty="0"/>
              <a:t>El </a:t>
            </a:r>
            <a:r>
              <a:rPr lang="en-US" dirty="0" err="1"/>
              <a:t>diseñador</a:t>
            </a:r>
            <a:r>
              <a:rPr lang="en-US" dirty="0"/>
              <a:t> un </a:t>
            </a:r>
            <a:r>
              <a:rPr lang="en-US" dirty="0" err="1"/>
              <a:t>problema</a:t>
            </a:r>
            <a:r>
              <a:rPr lang="en-US" dirty="0"/>
              <a:t> con la </a:t>
            </a:r>
            <a:r>
              <a:rPr lang="en-US" dirty="0" err="1"/>
              <a:t>demanda</a:t>
            </a:r>
            <a:r>
              <a:rPr lang="en-US" dirty="0"/>
              <a:t> </a:t>
            </a:r>
            <a:r>
              <a:rPr lang="en-US" dirty="0" err="1"/>
              <a:t>pues</a:t>
            </a:r>
            <a:r>
              <a:rPr lang="en-US" dirty="0"/>
              <a:t> la </a:t>
            </a:r>
            <a:r>
              <a:rPr lang="en-US" dirty="0" err="1"/>
              <a:t>gente</a:t>
            </a:r>
            <a:r>
              <a:rPr lang="en-US" dirty="0"/>
              <a:t> </a:t>
            </a:r>
            <a:r>
              <a:rPr lang="en-US" dirty="0" err="1"/>
              <a:t>preferirá</a:t>
            </a:r>
            <a:r>
              <a:rPr lang="en-US" dirty="0"/>
              <a:t> los </a:t>
            </a:r>
            <a:r>
              <a:rPr lang="en-US" dirty="0" err="1"/>
              <a:t>gnomos</a:t>
            </a:r>
            <a:r>
              <a:rPr lang="en-US" dirty="0"/>
              <a:t>  que </a:t>
            </a:r>
            <a:r>
              <a:rPr lang="en-US" dirty="0" err="1"/>
              <a:t>están</a:t>
            </a:r>
            <a:r>
              <a:rPr lang="en-US" dirty="0"/>
              <a:t> de </a:t>
            </a:r>
            <a:r>
              <a:rPr lang="en-US" dirty="0" err="1"/>
              <a:t>moda</a:t>
            </a:r>
            <a:r>
              <a:rPr lang="en-US" dirty="0"/>
              <a:t> y sus cantos </a:t>
            </a:r>
            <a:r>
              <a:rPr lang="en-US" dirty="0" err="1"/>
              <a:t>rodados</a:t>
            </a:r>
            <a:r>
              <a:rPr lang="en-US" dirty="0"/>
              <a:t> </a:t>
            </a:r>
            <a:r>
              <a:rPr lang="en-US" dirty="0" err="1"/>
              <a:t>bajarán</a:t>
            </a:r>
            <a:r>
              <a:rPr lang="en-US" dirty="0"/>
              <a:t> de </a:t>
            </a:r>
            <a:r>
              <a:rPr lang="en-US" dirty="0" err="1"/>
              <a:t>precio</a:t>
            </a:r>
            <a:r>
              <a:rPr lang="en-US" dirty="0"/>
              <a:t>. </a:t>
            </a:r>
          </a:p>
          <a:p>
            <a:r>
              <a:rPr lang="en-US" dirty="0"/>
              <a:t>Las </a:t>
            </a:r>
            <a:r>
              <a:rPr lang="en-US" dirty="0" err="1"/>
              <a:t>nuevas</a:t>
            </a:r>
            <a:r>
              <a:rPr lang="en-US" dirty="0"/>
              <a:t> </a:t>
            </a:r>
            <a:r>
              <a:rPr lang="en-US" dirty="0" err="1"/>
              <a:t>técnicas</a:t>
            </a:r>
            <a:r>
              <a:rPr lang="en-US" dirty="0"/>
              <a:t> y </a:t>
            </a:r>
            <a:r>
              <a:rPr lang="en-US" dirty="0" err="1"/>
              <a:t>productos</a:t>
            </a:r>
            <a:r>
              <a:rPr lang="en-US" dirty="0"/>
              <a:t>  al principio </a:t>
            </a:r>
            <a:r>
              <a:rPr lang="en-US" dirty="0" err="1"/>
              <a:t>resultan</a:t>
            </a:r>
            <a:r>
              <a:rPr lang="en-US" dirty="0"/>
              <a:t> </a:t>
            </a:r>
            <a:r>
              <a:rPr lang="en-US" dirty="0" err="1"/>
              <a:t>caros</a:t>
            </a:r>
            <a:r>
              <a:rPr lang="en-US" dirty="0"/>
              <a:t> </a:t>
            </a:r>
            <a:r>
              <a:rPr lang="en-US" dirty="0" err="1"/>
              <a:t>porque</a:t>
            </a:r>
            <a:r>
              <a:rPr lang="en-US" dirty="0"/>
              <a:t> cuesta </a:t>
            </a:r>
            <a:r>
              <a:rPr lang="en-US" dirty="0" err="1"/>
              <a:t>producirlos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y </a:t>
            </a:r>
            <a:r>
              <a:rPr lang="en-US" dirty="0" err="1"/>
              <a:t>porque</a:t>
            </a:r>
            <a:r>
              <a:rPr lang="en-US" dirty="0"/>
              <a:t> no hay </a:t>
            </a:r>
            <a:r>
              <a:rPr lang="en-US" dirty="0" err="1"/>
              <a:t>competencia</a:t>
            </a:r>
            <a:r>
              <a:rPr lang="en-US" dirty="0"/>
              <a:t> con lo que se </a:t>
            </a:r>
            <a:r>
              <a:rPr lang="en-US" dirty="0" err="1"/>
              <a:t>fija</a:t>
            </a:r>
            <a:r>
              <a:rPr lang="en-US" dirty="0"/>
              <a:t> un </a:t>
            </a:r>
            <a:r>
              <a:rPr lang="en-US" dirty="0" err="1"/>
              <a:t>precio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alto. </a:t>
            </a:r>
          </a:p>
          <a:p>
            <a:r>
              <a:rPr lang="en-US" dirty="0"/>
              <a:t>El </a:t>
            </a:r>
            <a:r>
              <a:rPr lang="en-US" dirty="0" err="1"/>
              <a:t>precio</a:t>
            </a:r>
            <a:r>
              <a:rPr lang="en-US" dirty="0"/>
              <a:t> </a:t>
            </a:r>
            <a:r>
              <a:rPr lang="en-US" dirty="0" err="1"/>
              <a:t>bajará</a:t>
            </a:r>
            <a:r>
              <a:rPr lang="en-US" dirty="0"/>
              <a:t> </a:t>
            </a:r>
            <a:r>
              <a:rPr lang="en-US" dirty="0" err="1"/>
              <a:t>porque</a:t>
            </a:r>
            <a:r>
              <a:rPr lang="en-US" dirty="0"/>
              <a:t> se </a:t>
            </a:r>
            <a:r>
              <a:rPr lang="en-US" dirty="0" err="1"/>
              <a:t>producen</a:t>
            </a:r>
            <a:r>
              <a:rPr lang="en-US" dirty="0"/>
              <a:t> de un modo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barato</a:t>
            </a:r>
            <a:r>
              <a:rPr lang="en-US" dirty="0"/>
              <a:t> y hay </a:t>
            </a:r>
            <a:r>
              <a:rPr lang="en-US" dirty="0" err="1"/>
              <a:t>competencia</a:t>
            </a:r>
            <a:r>
              <a:rPr lang="en-US" dirty="0"/>
              <a:t> entre los </a:t>
            </a:r>
            <a:r>
              <a:rPr lang="en-US" dirty="0" err="1"/>
              <a:t>vendedores</a:t>
            </a:r>
            <a:r>
              <a:rPr lang="en-US" dirty="0"/>
              <a:t>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4647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tareas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dirty="0"/>
              <a:t>DEFINE  ECONOMÍADE SUSISTENCIA, CAPITALISMO Y ECONOMÍA PLANIFICADA</a:t>
            </a:r>
          </a:p>
          <a:p>
            <a:pPr algn="just"/>
            <a:endParaRPr lang="es-ES" dirty="0"/>
          </a:p>
          <a:p>
            <a:r>
              <a:rPr lang="es-ES" dirty="0"/>
              <a:t>¿QUÉ SISTEMA ECONÓMICO TENEMOS EN ESPAÑA? ¿POR QUÉ?</a:t>
            </a:r>
          </a:p>
          <a:p>
            <a:pPr marL="68580" indent="0">
              <a:buNone/>
            </a:pPr>
            <a:endParaRPr lang="es-ES" dirty="0"/>
          </a:p>
          <a:p>
            <a:r>
              <a:rPr lang="es-ES" dirty="0"/>
              <a:t>CALCULA EL NÚMERO DE  ANUNCIOS QUE  VES EN UN DÍA Y CONTESTA:</a:t>
            </a:r>
          </a:p>
          <a:p>
            <a:pPr marL="525780" indent="-457200">
              <a:buFont typeface="+mj-lt"/>
              <a:buAutoNum type="alphaLcParenR"/>
            </a:pPr>
            <a:r>
              <a:rPr lang="es-ES" b="1" dirty="0"/>
              <a:t>¿QUÉ PRODUCTOS OFRECEN?</a:t>
            </a:r>
          </a:p>
          <a:p>
            <a:pPr marL="525780" indent="-457200">
              <a:buFont typeface="+mj-lt"/>
              <a:buAutoNum type="alphaLcParenR"/>
            </a:pPr>
            <a:r>
              <a:rPr lang="es-ES" b="1" dirty="0"/>
              <a:t>¿SON APROPIADOS PARA TI COMO CONSUMIDOR?</a:t>
            </a:r>
          </a:p>
        </p:txBody>
      </p:sp>
    </p:spTree>
    <p:extLst>
      <p:ext uri="{BB962C8B-B14F-4D97-AF65-F5344CB8AC3E}">
        <p14:creationId xmlns:p14="http://schemas.microsoft.com/office/powerpoint/2010/main" val="4193243637"/>
      </p:ext>
    </p:extLst>
  </p:cSld>
  <p:clrMapOvr>
    <a:masterClrMapping/>
  </p:clrMapOvr>
</p:sld>
</file>

<file path=ppt/theme/theme1.xml><?xml version="1.0" encoding="utf-8"?>
<a:theme xmlns:a="http://schemas.openxmlformats.org/drawingml/2006/main" name="Pop urbano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Pop urbano.thmx</Template>
  <TotalTime>446</TotalTime>
  <Words>1143</Words>
  <Application>Microsoft Office PowerPoint</Application>
  <PresentationFormat>Presentación en pantalla (4:3)</PresentationFormat>
  <Paragraphs>156</Paragraphs>
  <Slides>23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Arial</vt:lpstr>
      <vt:lpstr>Calibri</vt:lpstr>
      <vt:lpstr>Gill Sans MT</vt:lpstr>
      <vt:lpstr>Helvetica</vt:lpstr>
      <vt:lpstr>Open Sans</vt:lpstr>
      <vt:lpstr>Wingdings 3</vt:lpstr>
      <vt:lpstr>Pop urbano</vt:lpstr>
      <vt:lpstr>LA ORGANIZACIÓN ECONÓMICA DE LA SOCIEDAD</vt:lpstr>
      <vt:lpstr>ACTIVIDADES ECONÓMICAS</vt:lpstr>
      <vt:lpstr>Actividades económicas</vt:lpstr>
      <vt:lpstr>ACTIVIDADES ECONÓMICAS</vt:lpstr>
      <vt:lpstr>ACTIVIDADES ECONÓMICAS</vt:lpstr>
      <vt:lpstr>ACTIVIDADES ECONÓMICAS</vt:lpstr>
      <vt:lpstr>ACTIVIDADES ECONÓMICAS</vt:lpstr>
      <vt:lpstr>FACTORES  DE PRODUCIÓN</vt:lpstr>
      <vt:lpstr>Sectores económicos</vt:lpstr>
      <vt:lpstr>SECTOReS ECONóMICos</vt:lpstr>
      <vt:lpstr> ¿PRIMARIO, SECUNDARIO O TERCIARIO?</vt:lpstr>
      <vt:lpstr>Presentación de PowerPoint</vt:lpstr>
      <vt:lpstr>Presentación de PowerPoint</vt:lpstr>
      <vt:lpstr>Presentación de PowerPoint</vt:lpstr>
      <vt:lpstr>Presentación de PowerPoint</vt:lpstr>
      <vt:lpstr>Estructura económica de un país</vt:lpstr>
      <vt:lpstr>¿Qué tipo de país soy?</vt:lpstr>
      <vt:lpstr>SISTEMAS ECONÓMICOS</vt:lpstr>
      <vt:lpstr> ¿a qué sistema pertenezco? Subsistencia,  economía planificada o capitalismo </vt:lpstr>
      <vt:lpstr>CAPITALISMo</vt:lpstr>
      <vt:lpstr>Un empresario dice…. Y  ¿Qué ocurre con los precios?</vt:lpstr>
      <vt:lpstr>Soluciones…</vt:lpstr>
      <vt:lpstr>tareas</vt:lpstr>
    </vt:vector>
  </TitlesOfParts>
  <Company>Rack'n'Lor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economic organisation of society</dc:title>
  <dc:creator>Racken Loggen</dc:creator>
  <cp:lastModifiedBy>Maria Sanz</cp:lastModifiedBy>
  <cp:revision>57</cp:revision>
  <dcterms:created xsi:type="dcterms:W3CDTF">2016-01-16T18:01:19Z</dcterms:created>
  <dcterms:modified xsi:type="dcterms:W3CDTF">2025-07-13T15:14:05Z</dcterms:modified>
</cp:coreProperties>
</file>